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305" r:id="rId4"/>
    <p:sldId id="258" r:id="rId5"/>
    <p:sldId id="303" r:id="rId6"/>
    <p:sldId id="304" r:id="rId7"/>
    <p:sldId id="260" r:id="rId8"/>
    <p:sldId id="262" r:id="rId9"/>
    <p:sldId id="288" r:id="rId10"/>
    <p:sldId id="264" r:id="rId11"/>
    <p:sldId id="309" r:id="rId12"/>
    <p:sldId id="265" r:id="rId13"/>
    <p:sldId id="292" r:id="rId14"/>
    <p:sldId id="291" r:id="rId15"/>
    <p:sldId id="310" r:id="rId16"/>
    <p:sldId id="311" r:id="rId17"/>
    <p:sldId id="267" r:id="rId18"/>
    <p:sldId id="268" r:id="rId19"/>
    <p:sldId id="312" r:id="rId20"/>
    <p:sldId id="313" r:id="rId21"/>
    <p:sldId id="294" r:id="rId22"/>
    <p:sldId id="314" r:id="rId23"/>
    <p:sldId id="315" r:id="rId24"/>
    <p:sldId id="316" r:id="rId25"/>
    <p:sldId id="317" r:id="rId26"/>
    <p:sldId id="318" r:id="rId27"/>
    <p:sldId id="319" r:id="rId28"/>
    <p:sldId id="295" r:id="rId29"/>
    <p:sldId id="320" r:id="rId30"/>
    <p:sldId id="272" r:id="rId31"/>
    <p:sldId id="273" r:id="rId32"/>
    <p:sldId id="274" r:id="rId33"/>
    <p:sldId id="275" r:id="rId34"/>
    <p:sldId id="276" r:id="rId35"/>
    <p:sldId id="277" r:id="rId36"/>
    <p:sldId id="299" r:id="rId37"/>
    <p:sldId id="279" r:id="rId38"/>
    <p:sldId id="281" r:id="rId39"/>
    <p:sldId id="301" r:id="rId40"/>
    <p:sldId id="283" r:id="rId41"/>
    <p:sldId id="280" r:id="rId42"/>
  </p:sldIdLst>
  <p:sldSz cx="9144000" cy="6858000" type="screen4x3"/>
  <p:notesSz cx="6742113" cy="9872663"/>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380"/>
    <p:restoredTop sz="94660"/>
  </p:normalViewPr>
  <p:slideViewPr>
    <p:cSldViewPr>
      <p:cViewPr>
        <p:scale>
          <a:sx n="70" d="100"/>
          <a:sy n="70" d="100"/>
        </p:scale>
        <p:origin x="-1386" y="-1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05/06/1442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05/06/1442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05/06/1442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05/06/1442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05/06/1442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05/06/1442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05/06/1442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05/06/1442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05/06/1442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05/06/1442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05/06/1442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05/06/1442</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html:file://C:\Users\iraq.laptop\Documents\Urinary%20tract%20infection%20Causes,%20symptoms,%20and%20treatments.mht!https://www.medicalnewstoday.com/articles/182306.php" TargetMode="External"/><Relationship Id="rId2" Type="http://schemas.openxmlformats.org/officeDocument/2006/relationships/hyperlink" Target="mhtml:file://C:\Users\iraq.laptop\Documents\Urinary%20tract%20infection%20Causes,%20symptoms,%20and%20treatments.mht!https://www.medicalnewstoday.com/articles/152997.php"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catalog.nucleusinc.com/enlargeexhibit.php?ID=1959"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mhtml:file://C:\Users\iraq.laptop\Documents\Urinary%20tract%20infection%20Causes,%20symptoms,%20and%20treatments.mht!https://academic.oup.com/aje/article/183/1/28/2195425/The-Development-of-Extremely-Preterm-Infants-Born"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mhtml:file://C:\Users\iraq.laptop\Documents\Urinary%20incontinence%20-%20Wikipedia.mht!https://en.wikipedia.org/wiki/Urinalysi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en.wikipedia.org/wiki/Milliliters"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html:file://C:\Users\iraq.laptop\Documents\Urinary%20tract%20infection%20Causes,%20symptoms,%20and%20treatments.mht!https://www.medicalnewstoday.com/articles/146309.php" TargetMode="External"/><Relationship Id="rId2" Type="http://schemas.openxmlformats.org/officeDocument/2006/relationships/hyperlink" Target="mhtml:file://C:\Users\iraq.laptop\Documents\Urinary%20tract%20infection%20Causes,%20symptoms,%20and%20treatments.mht!https://www.medicalnewstoday.com/articles/245491.php"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mhtml:file://C:\Users\iraq.laptop\Documents\Urinary%20incontinence%20-%20Wikipedia.mht!https://en.wikipedia.org/wiki/Quality_of_life" TargetMode="External"/><Relationship Id="rId2" Type="http://schemas.openxmlformats.org/officeDocument/2006/relationships/hyperlink" Target="mhtml:file://C:\Users\iraq.laptop\Documents\Urinary%20incontinence%20-%20Wikipedia.mht!https://en.wikipedia.org/wiki/Urination"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mhtml:file://C:\Users\iraq.laptop\Documents\Urinary%20incontinence%20-%20Wikipedia.mht!https://en.wikipedia.org/wiki/Stress_incontinence" TargetMode="External"/><Relationship Id="rId2" Type="http://schemas.openxmlformats.org/officeDocument/2006/relationships/hyperlink" Target="mhtml:file://C:\Users\iraq.laptop\Documents\Urinary%20incontinence%20-%20Wikipedia.mht!https://en.wikipedia.org/wiki/Urge_incontinence" TargetMode="External"/><Relationship Id="rId1" Type="http://schemas.openxmlformats.org/officeDocument/2006/relationships/slideLayout" Target="../slideLayouts/slideLayout2.xml"/><Relationship Id="rId5" Type="http://schemas.openxmlformats.org/officeDocument/2006/relationships/hyperlink" Target="mhtml:file://C:\Users\iraq.laptop\Documents\Urinary%20incontinence%20-%20Wikipedia.mht!https://en.wikipedia.org/wiki/Functional_incontinence" TargetMode="External"/><Relationship Id="rId4" Type="http://schemas.openxmlformats.org/officeDocument/2006/relationships/hyperlink" Target="mhtml:file://C:\Users\iraq.laptop\Documents\Urinary%20incontinence%20-%20Wikipedia.mht!https://en.wikipedia.org/wiki/Overflow_incontinence"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mhtml:file://C:\Users\iraq.laptop\Documents\Urinary%20incontinence%20-%20Wikipedia.mht!https://en.wikipedia.org/w/index.php?title=Intrinsic_sphincter_deficiency&amp;action=edit&amp;redlink=1" TargetMode="External"/><Relationship Id="rId2" Type="http://schemas.openxmlformats.org/officeDocument/2006/relationships/hyperlink" Target="mhtml:file://C:\Users\iraq.laptop\Documents\Urinary%20incontinence%20-%20Wikipedia.mht!https://en.wikipedia.org/wiki/Urethral_hypermobility" TargetMode="External"/><Relationship Id="rId1" Type="http://schemas.openxmlformats.org/officeDocument/2006/relationships/slideLayout" Target="../slideLayouts/slideLayout2.xml"/><Relationship Id="rId4" Type="http://schemas.openxmlformats.org/officeDocument/2006/relationships/hyperlink" Target="mhtml:file://C:\Users\iraq.laptop\Documents\Urinary%20incontinence%20-%20Wikipedia.mht!https://en.wikipedia.org/wiki/Fecal_impaction"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mhtml:file://C:\Users\iraq.laptop\Documents\Urinary%20incontinence%20-%20Wikipedia.mht!https://en.wikipedia.org/wiki/Urinalysis" TargetMode="External"/><Relationship Id="rId2" Type="http://schemas.openxmlformats.org/officeDocument/2006/relationships/hyperlink" Target="mhtml:file://C:\Users\iraq.laptop\Documents\Urinary%20incontinence%20-%20Wikipedia.mht!https://en.wikipedia.org/wiki/Stress_testing" TargetMode="External"/><Relationship Id="rId1" Type="http://schemas.openxmlformats.org/officeDocument/2006/relationships/slideLayout" Target="../slideLayouts/slideLayout2.xml"/><Relationship Id="rId6" Type="http://schemas.openxmlformats.org/officeDocument/2006/relationships/hyperlink" Target="mhtml:file://C:\Users\iraq.laptop\Documents\Urinary%20incontinence%20-%20Wikipedia.mht!https://en.wikipedia.org/wiki/Urodynamics" TargetMode="External"/><Relationship Id="rId5" Type="http://schemas.openxmlformats.org/officeDocument/2006/relationships/hyperlink" Target="mhtml:file://C:\Users\iraq.laptop\Documents\Urinary%20incontinence%20-%20Wikipedia.mht!https://en.wikipedia.org/wiki/Cystoscopy" TargetMode="External"/><Relationship Id="rId4" Type="http://schemas.openxmlformats.org/officeDocument/2006/relationships/hyperlink" Target="mhtml:file://C:\Users\iraq.laptop\Documents\Urinary%20incontinence%20-%20Wikipedia.mht!https://en.wikipedia.org/wiki/Ultrasound"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mhtml:file://C:\Users\iraq.laptop\Documents\Urinary%20incontinence%20Treatment,%20causes,%20types,%20and%20symptoms.mht!https://www.medicalnewstoday.com/kc/antidepressants-work-248320" TargetMode="External"/><Relationship Id="rId2" Type="http://schemas.openxmlformats.org/officeDocument/2006/relationships/hyperlink" Target="mhtml:file://C:\Users\iraq.laptop\Documents\Urinary%20incontinence%20Treatment,%20causes,%20types,%20and%20symptoms.mht!https://www.medicalnewstoday.com/articles/277177.php"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mhtml:file://C:\Users\iraq.laptop\Documents\Urinary%20incontinence%20Treatment,%20causes,%20types,%20and%20symptoms.mht!https://www.medicalnewstoday.com/articles/258118.php"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8" Type="http://schemas.openxmlformats.org/officeDocument/2006/relationships/hyperlink" Target="mhtml:file://C:\Users\iraq.laptop\Documents\Interstitial%20cystitis%20-%20Wikipedia.mht!https://en.wikipedia.org/wiki/Quality_of_life" TargetMode="External"/><Relationship Id="rId3" Type="http://schemas.openxmlformats.org/officeDocument/2006/relationships/hyperlink" Target="mhtml:file://C:\Users\iraq.laptop\Documents\Interstitial%20cystitis%20-%20Wikipedia.mht!https://en.wikipedia.org/wiki/Urinary_bladder" TargetMode="External"/><Relationship Id="rId7" Type="http://schemas.openxmlformats.org/officeDocument/2006/relationships/hyperlink" Target="mhtml:file://C:\Users\iraq.laptop\Documents\Interstitial%20cystitis%20-%20Wikipedia.mht!https://en.wikipedia.org/wiki/Depression_(mood)" TargetMode="External"/><Relationship Id="rId2" Type="http://schemas.openxmlformats.org/officeDocument/2006/relationships/hyperlink" Target="mhtml:file://C:\Users\iraq.laptop\Documents\Interstitial%20cystitis%20-%20Wikipedia.mht!https://en.wikipedia.org/wiki/Chronic_pain" TargetMode="External"/><Relationship Id="rId1" Type="http://schemas.openxmlformats.org/officeDocument/2006/relationships/slideLayout" Target="../slideLayouts/slideLayout2.xml"/><Relationship Id="rId6" Type="http://schemas.openxmlformats.org/officeDocument/2006/relationships/hyperlink" Target="mhtml:file://C:\Users\iraq.laptop\Documents\Interstitial%20cystitis%20-%20Wikipedia.mht!https://en.wikipedia.org/wiki/Dysuria" TargetMode="External"/><Relationship Id="rId5" Type="http://schemas.openxmlformats.org/officeDocument/2006/relationships/hyperlink" Target="mhtml:file://C:\Users\iraq.laptop\Documents\Interstitial%20cystitis%20-%20Wikipedia.mht!https://en.wikipedia.org/wiki/Nocturia" TargetMode="External"/><Relationship Id="rId4" Type="http://schemas.openxmlformats.org/officeDocument/2006/relationships/hyperlink" Target="mhtml:file://C:\Users\iraq.laptop\Documents\Interstitial%20cystitis%20-%20Wikipedia.mht!https://en.wikipedia.org/wiki/Dyspareunia" TargetMode="External"/></Relationships>
</file>

<file path=ppt/slides/_rels/slide39.xml.rels><?xml version="1.0" encoding="UTF-8" standalone="yes"?>
<Relationships xmlns="http://schemas.openxmlformats.org/package/2006/relationships"><Relationship Id="rId8" Type="http://schemas.openxmlformats.org/officeDocument/2006/relationships/hyperlink" Target="mhtml:file://C:\Users\iraq.laptop\Documents\Interstitial%20cystitis%20-%20Wikipedia.mht!https://en.wikipedia.org/wiki/Allergic" TargetMode="External"/><Relationship Id="rId3" Type="http://schemas.openxmlformats.org/officeDocument/2006/relationships/hyperlink" Target="mhtml:file://C:\Users\iraq.laptop\Documents\Interstitial%20cystitis%20-%20Wikipedia.mht!https://en.wikipedia.org/wiki/Urine_culture" TargetMode="External"/><Relationship Id="rId7" Type="http://schemas.openxmlformats.org/officeDocument/2006/relationships/hyperlink" Target="mhtml:file://C:\Users\iraq.laptop\Documents\Interstitial%20cystitis%20-%20Wikipedia.mht!https://en.wikipedia.org/wiki/Neurologic" TargetMode="External"/><Relationship Id="rId2" Type="http://schemas.openxmlformats.org/officeDocument/2006/relationships/hyperlink" Target="mhtml:file://C:\Users\iraq.laptop\Documents\Interstitial%20cystitis%20-%20Wikipedia.mht!https://en.wikipedia.org/wiki/Urinalysis" TargetMode="External"/><Relationship Id="rId1" Type="http://schemas.openxmlformats.org/officeDocument/2006/relationships/slideLayout" Target="../slideLayouts/slideLayout2.xml"/><Relationship Id="rId6" Type="http://schemas.openxmlformats.org/officeDocument/2006/relationships/hyperlink" Target="mhtml:file://C:\Users\iraq.laptop\Documents\Interstitial%20cystitis%20-%20Wikipedia.mht!https://en.wikipedia.org/wiki/Ultrasound_scan" TargetMode="External"/><Relationship Id="rId5" Type="http://schemas.openxmlformats.org/officeDocument/2006/relationships/hyperlink" Target="mhtml:file://C:\Users\iraq.laptop\Documents\Interstitial%20cystitis%20-%20Wikipedia.mht!https://en.wikipedia.org/wiki/Ulceration" TargetMode="External"/><Relationship Id="rId10" Type="http://schemas.openxmlformats.org/officeDocument/2006/relationships/hyperlink" Target="mhtml:file://C:\Users\iraq.laptop\Documents\Interstitial%20cystitis%20-%20Wikipedia.mht!https://en.wikipedia.org/wiki/Stress_(biology)" TargetMode="External"/><Relationship Id="rId4" Type="http://schemas.openxmlformats.org/officeDocument/2006/relationships/hyperlink" Target="mhtml:file://C:\Users\iraq.laptop\Documents\Interstitial%20cystitis%20-%20Wikipedia.mht!https://en.wikipedia.org/wiki/Cystoscopy" TargetMode="External"/><Relationship Id="rId9" Type="http://schemas.openxmlformats.org/officeDocument/2006/relationships/hyperlink" Target="mhtml:file://C:\Users\iraq.laptop\Documents\Interstitial%20cystitis%20-%20Wikipedia.mht!https://en.wikipedia.org/wiki/Genetics"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en.wikipedia.org/wiki/Homeostasis" TargetMode="External"/><Relationship Id="rId3" Type="http://schemas.openxmlformats.org/officeDocument/2006/relationships/hyperlink" Target="https://en.wikipedia.org/wiki/Sodium" TargetMode="External"/><Relationship Id="rId7" Type="http://schemas.openxmlformats.org/officeDocument/2006/relationships/hyperlink" Target="https://en.wikipedia.org/wiki/PH" TargetMode="External"/><Relationship Id="rId2" Type="http://schemas.openxmlformats.org/officeDocument/2006/relationships/hyperlink" Target="https://en.wikipedia.org/wiki/Blood_volume" TargetMode="External"/><Relationship Id="rId1" Type="http://schemas.openxmlformats.org/officeDocument/2006/relationships/slideLayout" Target="../slideLayouts/slideLayout2.xml"/><Relationship Id="rId6" Type="http://schemas.openxmlformats.org/officeDocument/2006/relationships/hyperlink" Target="https://en.wikipedia.org/wiki/Blood_pressure" TargetMode="External"/><Relationship Id="rId11" Type="http://schemas.openxmlformats.org/officeDocument/2006/relationships/hyperlink" Target="https://en.wikipedia.org/wiki/Uric_acid" TargetMode="External"/><Relationship Id="rId5" Type="http://schemas.openxmlformats.org/officeDocument/2006/relationships/hyperlink" Target="https://en.wikipedia.org/wiki/Calcium" TargetMode="External"/><Relationship Id="rId10" Type="http://schemas.openxmlformats.org/officeDocument/2006/relationships/hyperlink" Target="https://en.wikipedia.org/wiki/Urea" TargetMode="External"/><Relationship Id="rId4" Type="http://schemas.openxmlformats.org/officeDocument/2006/relationships/hyperlink" Target="https://en.wikipedia.org/wiki/Potassium" TargetMode="External"/><Relationship Id="rId9" Type="http://schemas.openxmlformats.org/officeDocument/2006/relationships/hyperlink" Target="https://en.wikipedia.org/wiki/Kidney" TargetMode="External"/></Relationships>
</file>

<file path=ppt/slides/_rels/slide40.xml.rels><?xml version="1.0" encoding="UTF-8" standalone="yes"?>
<Relationships xmlns="http://schemas.openxmlformats.org/package/2006/relationships"><Relationship Id="rId8" Type="http://schemas.openxmlformats.org/officeDocument/2006/relationships/hyperlink" Target="mhtml:file://C:\Users\iraq.laptop\Documents\Interstitial%20cystitis%20-%20Wikipedia.mht!https://en.wikipedia.org/wiki/Neuromodulation_(medicine)" TargetMode="External"/><Relationship Id="rId13" Type="http://schemas.openxmlformats.org/officeDocument/2006/relationships/hyperlink" Target="mhtml:file://C:\Users\iraq.laptop\Documents\Interstitial%20cystitis%20-%20Wikipedia.mht!https://en.wikipedia.org/wiki/Urinary_diversion" TargetMode="External"/><Relationship Id="rId3" Type="http://schemas.openxmlformats.org/officeDocument/2006/relationships/hyperlink" Target="mhtml:file://C:\Users\iraq.laptop\Documents\Interstitial%20cystitis%20-%20Wikipedia.mht!https://en.wikipedia.org/wiki/Cimetidine" TargetMode="External"/><Relationship Id="rId7" Type="http://schemas.openxmlformats.org/officeDocument/2006/relationships/hyperlink" Target="mhtml:file://C:\Users\iraq.laptop\Documents\Interstitial%20cystitis%20-%20Wikipedia.mht!https://en.wikipedia.org/wiki/Triamcinolone" TargetMode="External"/><Relationship Id="rId12" Type="http://schemas.openxmlformats.org/officeDocument/2006/relationships/hyperlink" Target="mhtml:file://C:\Users\iraq.laptop\Documents\Interstitial%20cystitis%20-%20Wikipedia.mht!https://en.wikipedia.org/wiki/Botulinum_toxin" TargetMode="External"/><Relationship Id="rId2" Type="http://schemas.openxmlformats.org/officeDocument/2006/relationships/hyperlink" Target="mhtml:file://C:\Users\iraq.laptop\Documents\Interstitial%20cystitis%20-%20Wikipedia.mht!https://en.wikipedia.org/wiki/Physical_therapy" TargetMode="External"/><Relationship Id="rId1" Type="http://schemas.openxmlformats.org/officeDocument/2006/relationships/slideLayout" Target="../slideLayouts/slideLayout2.xml"/><Relationship Id="rId6" Type="http://schemas.openxmlformats.org/officeDocument/2006/relationships/hyperlink" Target="mhtml:file://C:\Users\iraq.laptop\Documents\Interstitial%20cystitis%20-%20Wikipedia.mht!https://en.wikipedia.org/wiki/Fulguration" TargetMode="External"/><Relationship Id="rId11" Type="http://schemas.openxmlformats.org/officeDocument/2006/relationships/hyperlink" Target="mhtml:file://C:\Users\iraq.laptop\Documents\Interstitial%20cystitis%20-%20Wikipedia.mht!https://en.wikipedia.org/wiki/Cyclosporine_A" TargetMode="External"/><Relationship Id="rId5" Type="http://schemas.openxmlformats.org/officeDocument/2006/relationships/hyperlink" Target="mhtml:file://C:\Users\iraq.laptop\Documents\Interstitial%20cystitis%20-%20Wikipedia.mht!https://en.wikipedia.org/wiki/Lidocaine" TargetMode="External"/><Relationship Id="rId10" Type="http://schemas.openxmlformats.org/officeDocument/2006/relationships/hyperlink" Target="mhtml:file://C:\Users\iraq.laptop\Documents\Interstitial%20cystitis%20-%20Wikipedia.mht!https://en.wikipedia.org/wiki/Pudendal_nerve" TargetMode="External"/><Relationship Id="rId4" Type="http://schemas.openxmlformats.org/officeDocument/2006/relationships/hyperlink" Target="mhtml:file://C:\Users\iraq.laptop\Documents\Interstitial%20cystitis%20-%20Wikipedia.mht!https://en.wikipedia.org/wiki/Hydroxyzine" TargetMode="External"/><Relationship Id="rId9" Type="http://schemas.openxmlformats.org/officeDocument/2006/relationships/hyperlink" Target="mhtml:file://C:\Users\iraq.laptop\Documents\Interstitial%20cystitis%20-%20Wikipedia.mht!https://en.wikipedia.org/wiki/Sacral_nerve_stimulation" TargetMode="External"/><Relationship Id="rId14" Type="http://schemas.openxmlformats.org/officeDocument/2006/relationships/hyperlink" Target="mhtml:file://C:\Users\iraq.laptop\Documents\Interstitial%20cystitis%20-%20Wikipedia.mht!https://en.wikipedia.org/wiki/Cystectomy"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html:file://C:\Users\iraq.laptop\Documents\Urinary%20tract%20infection%20Causes,%20symptoms,%20and%20treatments.mht!https://www.medicalnewstoday.com/articles/8181.php"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3026767"/>
          </a:xfrm>
        </p:spPr>
        <p:txBody>
          <a:bodyPr>
            <a:normAutofit/>
          </a:bodyPr>
          <a:lstStyle/>
          <a:p>
            <a:pPr lvl="0">
              <a:spcBef>
                <a:spcPct val="20000"/>
              </a:spcBef>
            </a:pPr>
            <a:r>
              <a:rPr lang="en-US" b="1" i="1" kern="1800" dirty="0">
                <a:solidFill>
                  <a:srgbClr val="FF0000"/>
                </a:solidFill>
                <a:latin typeface="Times New Roman"/>
                <a:ea typeface="Times New Roman"/>
                <a:cs typeface="+mn-cs"/>
              </a:rPr>
              <a:t>Urinary tract wellness and </a:t>
            </a:r>
            <a:r>
              <a:rPr lang="en-US" b="1" i="1" kern="1800" dirty="0" smtClean="0">
                <a:solidFill>
                  <a:srgbClr val="FF0000"/>
                </a:solidFill>
                <a:latin typeface="Times New Roman"/>
                <a:ea typeface="Times New Roman"/>
                <a:cs typeface="+mn-cs"/>
              </a:rPr>
              <a:t/>
            </a:r>
            <a:br>
              <a:rPr lang="en-US" b="1" i="1" kern="1800" dirty="0" smtClean="0">
                <a:solidFill>
                  <a:srgbClr val="FF0000"/>
                </a:solidFill>
                <a:latin typeface="Times New Roman"/>
                <a:ea typeface="Times New Roman"/>
                <a:cs typeface="+mn-cs"/>
              </a:rPr>
            </a:br>
            <a:r>
              <a:rPr lang="en-US" b="1" i="1" kern="1800" dirty="0" smtClean="0">
                <a:solidFill>
                  <a:srgbClr val="FF0000"/>
                </a:solidFill>
                <a:latin typeface="Times New Roman"/>
                <a:ea typeface="Times New Roman"/>
                <a:cs typeface="+mn-cs"/>
              </a:rPr>
              <a:t>illness</a:t>
            </a:r>
            <a:br>
              <a:rPr lang="en-US" b="1" i="1" kern="1800" dirty="0" smtClean="0">
                <a:solidFill>
                  <a:srgbClr val="FF0000"/>
                </a:solidFill>
                <a:latin typeface="Times New Roman"/>
                <a:ea typeface="Times New Roman"/>
                <a:cs typeface="+mn-cs"/>
              </a:rPr>
            </a:br>
            <a:r>
              <a:rPr lang="en-US" b="1" i="1" kern="1800" dirty="0" smtClean="0">
                <a:solidFill>
                  <a:srgbClr val="FF0000"/>
                </a:solidFill>
                <a:latin typeface="Times New Roman"/>
                <a:ea typeface="Times New Roman"/>
                <a:cs typeface="+mn-cs"/>
              </a:rPr>
              <a:t/>
            </a:r>
            <a:br>
              <a:rPr lang="en-US" b="1" i="1" kern="1800" dirty="0" smtClean="0">
                <a:solidFill>
                  <a:srgbClr val="FF0000"/>
                </a:solidFill>
                <a:latin typeface="Times New Roman"/>
                <a:ea typeface="Times New Roman"/>
                <a:cs typeface="+mn-cs"/>
              </a:rPr>
            </a:br>
            <a:r>
              <a:rPr lang="en-US" sz="3600" b="1" i="1" kern="1800" dirty="0" smtClean="0">
                <a:solidFill>
                  <a:srgbClr val="FF0000"/>
                </a:solidFill>
                <a:latin typeface="Times New Roman"/>
                <a:ea typeface="Times New Roman"/>
                <a:cs typeface="+mn-cs"/>
              </a:rPr>
              <a:t>Prof. Dr. </a:t>
            </a:r>
            <a:r>
              <a:rPr lang="en-US" sz="3600" b="1" i="1" kern="1800" dirty="0" err="1" smtClean="0">
                <a:solidFill>
                  <a:srgbClr val="FF0000"/>
                </a:solidFill>
                <a:latin typeface="Times New Roman"/>
                <a:ea typeface="Times New Roman"/>
                <a:cs typeface="+mn-cs"/>
              </a:rPr>
              <a:t>Rabea</a:t>
            </a:r>
            <a:r>
              <a:rPr lang="en-US" sz="3600" b="1" i="1" kern="1800" dirty="0" smtClean="0">
                <a:solidFill>
                  <a:srgbClr val="FF0000"/>
                </a:solidFill>
                <a:latin typeface="Times New Roman"/>
                <a:ea typeface="Times New Roman"/>
                <a:cs typeface="+mn-cs"/>
              </a:rPr>
              <a:t> M. Ali</a:t>
            </a:r>
            <a:r>
              <a:rPr lang="ar-IQ" sz="3600" b="1" i="1" kern="1800" dirty="0" smtClean="0">
                <a:solidFill>
                  <a:srgbClr val="FF0000"/>
                </a:solidFill>
                <a:latin typeface="Times New Roman"/>
                <a:ea typeface="Times New Roman"/>
                <a:cs typeface="+mn-cs"/>
              </a:rPr>
              <a:t>  </a:t>
            </a:r>
            <a:endParaRPr lang="ar-IQ" sz="3600" i="1" dirty="0">
              <a:solidFill>
                <a:prstClr val="black"/>
              </a:solidFill>
              <a:ea typeface="+mn-ea"/>
              <a:cs typeface="+mn-cs"/>
            </a:endParaRPr>
          </a:p>
        </p:txBody>
      </p:sp>
    </p:spTree>
    <p:extLst>
      <p:ext uri="{BB962C8B-B14F-4D97-AF65-F5344CB8AC3E}">
        <p14:creationId xmlns:p14="http://schemas.microsoft.com/office/powerpoint/2010/main" val="858328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6048672"/>
          </a:xfrm>
        </p:spPr>
        <p:txBody>
          <a:bodyPr>
            <a:normAutofit/>
          </a:bodyPr>
          <a:lstStyle/>
          <a:p>
            <a:pPr marL="0" indent="0" algn="just" rtl="0">
              <a:spcAft>
                <a:spcPts val="0"/>
              </a:spcAft>
              <a:buNone/>
            </a:pPr>
            <a:r>
              <a:rPr lang="en-US" b="1" i="1" dirty="0">
                <a:solidFill>
                  <a:srgbClr val="000000"/>
                </a:solidFill>
                <a:latin typeface="Times New Roman"/>
                <a:ea typeface="Times New Roman"/>
              </a:rPr>
              <a:t>UTIs are given different names depending on where they occur. For example</a:t>
            </a:r>
            <a:r>
              <a:rPr lang="en-US" b="1" i="1" dirty="0" smtClean="0">
                <a:solidFill>
                  <a:srgbClr val="000000"/>
                </a:solidFill>
                <a:latin typeface="Times New Roman"/>
                <a:ea typeface="Times New Roman"/>
              </a:rPr>
              <a:t>:</a:t>
            </a:r>
          </a:p>
          <a:p>
            <a:pPr marL="0" indent="0" algn="just" rtl="0">
              <a:spcAft>
                <a:spcPts val="0"/>
              </a:spcAft>
              <a:buNone/>
            </a:pPr>
            <a:endParaRPr lang="en-US" b="1" i="1" dirty="0">
              <a:latin typeface="Times New Roman"/>
              <a:ea typeface="Times New Roman"/>
            </a:endParaRPr>
          </a:p>
          <a:p>
            <a:pPr marL="0" lvl="0" indent="0" algn="just" rtl="0">
              <a:lnSpc>
                <a:spcPct val="115000"/>
              </a:lnSpc>
              <a:spcAft>
                <a:spcPts val="1000"/>
              </a:spcAft>
              <a:buSzPts val="1000"/>
              <a:buNone/>
              <a:tabLst>
                <a:tab pos="457200" algn="l"/>
              </a:tabLst>
            </a:pPr>
            <a:r>
              <a:rPr lang="en-US" dirty="0" smtClean="0">
                <a:solidFill>
                  <a:srgbClr val="000000"/>
                </a:solidFill>
                <a:latin typeface="Times New Roman"/>
                <a:ea typeface="Times New Roman"/>
              </a:rPr>
              <a:t>1. A </a:t>
            </a:r>
            <a:r>
              <a:rPr lang="en-US" dirty="0">
                <a:solidFill>
                  <a:srgbClr val="000000"/>
                </a:solidFill>
                <a:latin typeface="Times New Roman"/>
                <a:ea typeface="Times New Roman"/>
              </a:rPr>
              <a:t>bladder infection is called </a:t>
            </a:r>
            <a:r>
              <a:rPr lang="en-US" dirty="0">
                <a:solidFill>
                  <a:srgbClr val="000000"/>
                </a:solidFill>
                <a:latin typeface="Times New Roman"/>
                <a:ea typeface="Times New Roman"/>
                <a:hlinkClick r:id="rId2" tooltip="Everything you need to know about cystits"/>
              </a:rPr>
              <a:t>cystitis</a:t>
            </a:r>
            <a:r>
              <a:rPr lang="en-US" dirty="0">
                <a:solidFill>
                  <a:srgbClr val="000000"/>
                </a:solidFill>
                <a:latin typeface="Times New Roman"/>
                <a:ea typeface="Times New Roman"/>
              </a:rPr>
              <a:t>. </a:t>
            </a:r>
            <a:endParaRPr lang="en-US" dirty="0">
              <a:solidFill>
                <a:srgbClr val="000000"/>
              </a:solidFill>
              <a:ea typeface="Times New Roman"/>
            </a:endParaRPr>
          </a:p>
          <a:p>
            <a:pPr marL="0" lvl="0" indent="0" algn="just" rtl="0">
              <a:lnSpc>
                <a:spcPct val="115000"/>
              </a:lnSpc>
              <a:spcAft>
                <a:spcPts val="1000"/>
              </a:spcAft>
              <a:buSzPts val="1000"/>
              <a:buNone/>
              <a:tabLst>
                <a:tab pos="457200" algn="l"/>
              </a:tabLst>
            </a:pPr>
            <a:r>
              <a:rPr lang="en-US" dirty="0" smtClean="0">
                <a:solidFill>
                  <a:srgbClr val="000000"/>
                </a:solidFill>
                <a:latin typeface="Times New Roman"/>
                <a:ea typeface="Times New Roman"/>
              </a:rPr>
              <a:t>2. A </a:t>
            </a:r>
            <a:r>
              <a:rPr lang="en-US" dirty="0">
                <a:solidFill>
                  <a:srgbClr val="000000"/>
                </a:solidFill>
                <a:latin typeface="Times New Roman"/>
                <a:ea typeface="Times New Roman"/>
              </a:rPr>
              <a:t>urethra infection is called urethritis. </a:t>
            </a:r>
            <a:endParaRPr lang="en-US" dirty="0">
              <a:solidFill>
                <a:srgbClr val="000000"/>
              </a:solidFill>
              <a:ea typeface="Times New Roman"/>
            </a:endParaRPr>
          </a:p>
          <a:p>
            <a:pPr marL="0" lvl="0" indent="0" algn="just" rtl="0">
              <a:lnSpc>
                <a:spcPct val="115000"/>
              </a:lnSpc>
              <a:spcAft>
                <a:spcPts val="1000"/>
              </a:spcAft>
              <a:buSzPts val="1000"/>
              <a:buNone/>
              <a:tabLst>
                <a:tab pos="457200" algn="l"/>
              </a:tabLst>
            </a:pPr>
            <a:r>
              <a:rPr lang="en-US" dirty="0" smtClean="0">
                <a:solidFill>
                  <a:srgbClr val="000000"/>
                </a:solidFill>
                <a:latin typeface="Times New Roman"/>
                <a:ea typeface="Times New Roman"/>
              </a:rPr>
              <a:t>3. A </a:t>
            </a:r>
            <a:r>
              <a:rPr lang="en-US" dirty="0">
                <a:solidFill>
                  <a:srgbClr val="000000"/>
                </a:solidFill>
                <a:latin typeface="Times New Roman"/>
                <a:ea typeface="Times New Roman"/>
                <a:hlinkClick r:id="rId3" tooltip="What's to know about kidney infection?"/>
              </a:rPr>
              <a:t>kidney infection</a:t>
            </a:r>
            <a:r>
              <a:rPr lang="en-US" dirty="0">
                <a:solidFill>
                  <a:srgbClr val="000000"/>
                </a:solidFill>
                <a:latin typeface="Times New Roman"/>
                <a:ea typeface="Times New Roman"/>
              </a:rPr>
              <a:t> is called pyelonephritis.</a:t>
            </a:r>
            <a:endParaRPr lang="en-US" dirty="0">
              <a:solidFill>
                <a:srgbClr val="000000"/>
              </a:solidFill>
              <a:ea typeface="Times New Roman"/>
            </a:endParaRPr>
          </a:p>
          <a:p>
            <a:pPr marL="0" indent="0" algn="l" rtl="0">
              <a:buNone/>
            </a:pPr>
            <a:r>
              <a:rPr lang="en-US" dirty="0" smtClean="0">
                <a:solidFill>
                  <a:srgbClr val="000000"/>
                </a:solidFill>
                <a:latin typeface="Times New Roman"/>
                <a:ea typeface="Times New Roman"/>
              </a:rPr>
              <a:t>4. The </a:t>
            </a:r>
            <a:r>
              <a:rPr lang="en-US" dirty="0">
                <a:solidFill>
                  <a:srgbClr val="000000"/>
                </a:solidFill>
                <a:latin typeface="Times New Roman"/>
                <a:ea typeface="Times New Roman"/>
              </a:rPr>
              <a:t>ureters are very rarely the site of infection</a:t>
            </a:r>
            <a:endParaRPr lang="ar-IQ" dirty="0"/>
          </a:p>
        </p:txBody>
      </p:sp>
    </p:spTree>
    <p:extLst>
      <p:ext uri="{BB962C8B-B14F-4D97-AF65-F5344CB8AC3E}">
        <p14:creationId xmlns:p14="http://schemas.microsoft.com/office/powerpoint/2010/main" val="18129237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620688"/>
            <a:ext cx="8229600" cy="216024"/>
          </a:xfrm>
        </p:spPr>
        <p:txBody>
          <a:bodyPr>
            <a:normAutofit fontScale="90000"/>
          </a:bodyPr>
          <a:lstStyle/>
          <a:p>
            <a:r>
              <a:rPr lang="en-US" sz="3600" b="1" i="1" dirty="0" smtClean="0">
                <a:solidFill>
                  <a:srgbClr val="FF0000"/>
                </a:solidFill>
                <a:latin typeface="Times New Roman"/>
                <a:ea typeface="Times New Roman"/>
              </a:rPr>
              <a:t>Causes and Risk factors </a:t>
            </a:r>
            <a:r>
              <a:rPr lang="en-US" sz="2000" dirty="0" smtClean="0"/>
              <a:t/>
            </a:r>
            <a:br>
              <a:rPr lang="en-US" sz="2000" dirty="0" smtClean="0"/>
            </a:br>
            <a:endParaRPr lang="ar-IQ" dirty="0"/>
          </a:p>
        </p:txBody>
      </p:sp>
      <p:sp>
        <p:nvSpPr>
          <p:cNvPr id="3" name="عنصر نائب للمحتوى 2"/>
          <p:cNvSpPr>
            <a:spLocks noGrp="1"/>
          </p:cNvSpPr>
          <p:nvPr>
            <p:ph idx="1"/>
          </p:nvPr>
        </p:nvSpPr>
        <p:spPr>
          <a:xfrm>
            <a:off x="457200" y="764704"/>
            <a:ext cx="8229600" cy="5361459"/>
          </a:xfrm>
        </p:spPr>
        <p:txBody>
          <a:bodyPr>
            <a:normAutofit fontScale="85000" lnSpcReduction="10000"/>
          </a:bodyPr>
          <a:lstStyle/>
          <a:p>
            <a:pPr algn="l" eaLnBrk="0" hangingPunct="0">
              <a:buNone/>
            </a:pPr>
            <a:r>
              <a:rPr lang="en-US" b="1" dirty="0" smtClean="0">
                <a:latin typeface="Times New Roman" pitchFamily="18" charset="0"/>
                <a:cs typeface="+mj-cs"/>
              </a:rPr>
              <a:t>Several things can give you a greater chance of getting a UTI, like: </a:t>
            </a:r>
            <a:endParaRPr lang="en-US" sz="1400" b="1" dirty="0" smtClean="0">
              <a:cs typeface="+mj-cs"/>
            </a:endParaRPr>
          </a:p>
          <a:p>
            <a:pPr algn="l" eaLnBrk="0" hangingPunct="0">
              <a:buNone/>
            </a:pPr>
            <a:r>
              <a:rPr lang="en-US" dirty="0" smtClean="0">
                <a:latin typeface="Times New Roman" pitchFamily="18" charset="0"/>
                <a:cs typeface="+mj-cs"/>
              </a:rPr>
              <a:t>1. Being female (although men can get them too) </a:t>
            </a:r>
            <a:endParaRPr lang="en-US" sz="1400" dirty="0" smtClean="0">
              <a:cs typeface="+mj-cs"/>
            </a:endParaRPr>
          </a:p>
          <a:p>
            <a:pPr algn="l" eaLnBrk="0" hangingPunct="0">
              <a:buNone/>
            </a:pPr>
            <a:r>
              <a:rPr lang="en-US" dirty="0" smtClean="0">
                <a:latin typeface="Times New Roman" pitchFamily="18" charset="0"/>
                <a:cs typeface="+mj-cs"/>
              </a:rPr>
              <a:t>2. Older age, especially in people with memory problems </a:t>
            </a:r>
            <a:endParaRPr lang="en-US" sz="1400" dirty="0" smtClean="0">
              <a:cs typeface="+mj-cs"/>
            </a:endParaRPr>
          </a:p>
          <a:p>
            <a:pPr algn="l" eaLnBrk="0" hangingPunct="0">
              <a:buNone/>
            </a:pPr>
            <a:r>
              <a:rPr lang="en-US" dirty="0" smtClean="0">
                <a:latin typeface="Times New Roman" pitchFamily="18" charset="0"/>
                <a:cs typeface="+mj-cs"/>
              </a:rPr>
              <a:t>3. Using certain types of birth control like a diaphragm or a spermicidal </a:t>
            </a:r>
            <a:endParaRPr lang="en-US" sz="1400" dirty="0" smtClean="0">
              <a:cs typeface="+mj-cs"/>
            </a:endParaRPr>
          </a:p>
          <a:p>
            <a:pPr algn="l" eaLnBrk="0" hangingPunct="0">
              <a:buNone/>
            </a:pPr>
            <a:r>
              <a:rPr lang="en-US" dirty="0" smtClean="0">
                <a:latin typeface="Times New Roman" pitchFamily="18" charset="0"/>
                <a:cs typeface="+mj-cs"/>
              </a:rPr>
              <a:t>4. Menopause </a:t>
            </a:r>
            <a:endParaRPr lang="en-US" sz="1400" dirty="0" smtClean="0">
              <a:cs typeface="+mj-cs"/>
            </a:endParaRPr>
          </a:p>
          <a:p>
            <a:pPr algn="l" eaLnBrk="0" hangingPunct="0">
              <a:buNone/>
            </a:pPr>
            <a:r>
              <a:rPr lang="ar-IQ" dirty="0" err="1" smtClean="0">
                <a:latin typeface="Times New Roman" pitchFamily="18" charset="0"/>
                <a:cs typeface="+mj-cs"/>
              </a:rPr>
              <a:t>(</a:t>
            </a:r>
            <a:r>
              <a:rPr lang="en-US" dirty="0" smtClean="0">
                <a:latin typeface="Times New Roman" pitchFamily="18" charset="0"/>
                <a:cs typeface="+mj-cs"/>
              </a:rPr>
              <a:t>5. Diarrhea or </a:t>
            </a:r>
            <a:r>
              <a:rPr lang="en-US" sz="3300" dirty="0" smtClean="0">
                <a:latin typeface="Times New Roman" pitchFamily="18" charset="0"/>
                <a:cs typeface="+mj-cs"/>
              </a:rPr>
              <a:t>inability to control bowl movements (</a:t>
            </a:r>
            <a:r>
              <a:rPr lang="en-US" sz="3300" dirty="0" smtClean="0">
                <a:cs typeface="+mj-cs"/>
              </a:rPr>
              <a:t>bowel incontinence</a:t>
            </a:r>
            <a:r>
              <a:rPr lang="en-US" sz="2800" dirty="0" smtClean="0">
                <a:cs typeface="+mj-cs"/>
              </a:rPr>
              <a:t> </a:t>
            </a:r>
          </a:p>
          <a:p>
            <a:pPr algn="l" eaLnBrk="0" hangingPunct="0">
              <a:buNone/>
            </a:pPr>
            <a:r>
              <a:rPr lang="en-US" dirty="0" smtClean="0">
                <a:latin typeface="Times New Roman" pitchFamily="18" charset="0"/>
                <a:cs typeface="+mj-cs"/>
              </a:rPr>
              <a:t>6. Kidney stones or other health problems that affect the flow of urine </a:t>
            </a:r>
            <a:endParaRPr lang="en-US" sz="1400" dirty="0" smtClean="0">
              <a:cs typeface="+mj-cs"/>
            </a:endParaRPr>
          </a:p>
          <a:p>
            <a:pPr algn="l" eaLnBrk="0" hangingPunct="0">
              <a:buNone/>
            </a:pPr>
            <a:r>
              <a:rPr lang="en-US" dirty="0" smtClean="0">
                <a:latin typeface="Times New Roman" pitchFamily="18" charset="0"/>
                <a:cs typeface="+mj-cs"/>
              </a:rPr>
              <a:t>7. Long-term constipation or when urine gets backed up</a:t>
            </a:r>
            <a:endParaRPr lang="en-US" sz="4000" dirty="0">
              <a:cs typeface="+mj-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marL="342900" lvl="0" indent="-342900">
              <a:spcBef>
                <a:spcPct val="20000"/>
              </a:spcBef>
            </a:pPr>
            <a:r>
              <a:rPr lang="en-US" sz="3200" b="1" i="1" dirty="0">
                <a:solidFill>
                  <a:srgbClr val="FF0000"/>
                </a:solidFill>
                <a:latin typeface="Times New Roman"/>
                <a:ea typeface="Times New Roman"/>
                <a:cs typeface="+mn-cs"/>
              </a:rPr>
              <a:t>Causes and Risk </a:t>
            </a:r>
            <a:r>
              <a:rPr lang="en-US" sz="3200" b="1" i="1" dirty="0" smtClean="0">
                <a:solidFill>
                  <a:srgbClr val="FF0000"/>
                </a:solidFill>
                <a:latin typeface="Times New Roman"/>
                <a:ea typeface="Times New Roman"/>
                <a:cs typeface="+mn-cs"/>
              </a:rPr>
              <a:t>factors</a:t>
            </a:r>
            <a:r>
              <a:rPr lang="en-US" sz="3200" b="1" i="1" dirty="0">
                <a:solidFill>
                  <a:srgbClr val="000000"/>
                </a:solidFill>
                <a:latin typeface="Verdana"/>
                <a:ea typeface="Times New Roman"/>
                <a:cs typeface="+mn-cs"/>
              </a:rPr>
              <a:t/>
            </a:r>
            <a:br>
              <a:rPr lang="en-US" sz="3200" b="1" i="1" dirty="0">
                <a:solidFill>
                  <a:srgbClr val="000000"/>
                </a:solidFill>
                <a:latin typeface="Verdana"/>
                <a:ea typeface="Times New Roman"/>
                <a:cs typeface="+mn-cs"/>
              </a:rPr>
            </a:br>
            <a:endParaRPr lang="ar-IQ" sz="3200" b="1" i="1" dirty="0">
              <a:cs typeface="+mn-cs"/>
            </a:endParaRPr>
          </a:p>
        </p:txBody>
      </p:sp>
      <p:sp>
        <p:nvSpPr>
          <p:cNvPr id="3" name="عنصر نائب للمحتوى 2"/>
          <p:cNvSpPr>
            <a:spLocks noGrp="1"/>
          </p:cNvSpPr>
          <p:nvPr>
            <p:ph idx="1"/>
          </p:nvPr>
        </p:nvSpPr>
        <p:spPr>
          <a:xfrm>
            <a:off x="457200" y="1124744"/>
            <a:ext cx="8229600" cy="5472608"/>
          </a:xfrm>
        </p:spPr>
        <p:txBody>
          <a:bodyPr>
            <a:noAutofit/>
          </a:bodyPr>
          <a:lstStyle/>
          <a:p>
            <a:pPr marL="0" indent="0" algn="just" rtl="0">
              <a:spcAft>
                <a:spcPts val="1000"/>
              </a:spcAft>
              <a:buSzPts val="1000"/>
              <a:buNone/>
              <a:tabLst>
                <a:tab pos="457200" algn="l"/>
              </a:tabLst>
            </a:pPr>
            <a:r>
              <a:rPr lang="en-US" sz="2800" dirty="0" smtClean="0">
                <a:solidFill>
                  <a:srgbClr val="000000"/>
                </a:solidFill>
                <a:latin typeface="Times New Roman"/>
                <a:ea typeface="Times New Roman"/>
                <a:cs typeface="+mj-cs"/>
              </a:rPr>
              <a:t>8.Sexual </a:t>
            </a:r>
            <a:r>
              <a:rPr lang="en-US" sz="2800" dirty="0">
                <a:solidFill>
                  <a:srgbClr val="000000"/>
                </a:solidFill>
                <a:latin typeface="Times New Roman"/>
                <a:ea typeface="Times New Roman"/>
                <a:cs typeface="+mj-cs"/>
              </a:rPr>
              <a:t>intercourse, especially if more frequent, intense, and with multiple or new partners </a:t>
            </a:r>
            <a:endParaRPr lang="en-US" sz="2800" dirty="0">
              <a:solidFill>
                <a:srgbClr val="000000"/>
              </a:solidFill>
              <a:ea typeface="Times New Roman"/>
              <a:cs typeface="+mj-cs"/>
            </a:endParaRPr>
          </a:p>
          <a:p>
            <a:pPr marL="0" indent="0" algn="just" rtl="0">
              <a:spcAft>
                <a:spcPts val="1000"/>
              </a:spcAft>
              <a:buSzPts val="1000"/>
              <a:buNone/>
              <a:tabLst>
                <a:tab pos="457200" algn="l"/>
              </a:tabLst>
            </a:pPr>
            <a:r>
              <a:rPr lang="en-US" sz="2800" dirty="0" smtClean="0">
                <a:solidFill>
                  <a:srgbClr val="000000"/>
                </a:solidFill>
                <a:latin typeface="Times New Roman"/>
                <a:ea typeface="Times New Roman"/>
                <a:cs typeface="+mj-cs"/>
              </a:rPr>
              <a:t>9. Diabetes</a:t>
            </a:r>
          </a:p>
          <a:p>
            <a:pPr marL="0" indent="0" algn="just" rtl="0">
              <a:spcAft>
                <a:spcPts val="1000"/>
              </a:spcAft>
              <a:buSzPts val="1000"/>
              <a:buNone/>
              <a:tabLst>
                <a:tab pos="457200" algn="l"/>
              </a:tabLst>
            </a:pPr>
            <a:r>
              <a:rPr lang="en-US" sz="2800" dirty="0" smtClean="0">
                <a:solidFill>
                  <a:srgbClr val="000000"/>
                </a:solidFill>
                <a:latin typeface="Times New Roman"/>
                <a:ea typeface="Times New Roman"/>
                <a:cs typeface="+mj-cs"/>
              </a:rPr>
              <a:t>10. Poor </a:t>
            </a:r>
            <a:r>
              <a:rPr lang="en-US" sz="2800" dirty="0">
                <a:solidFill>
                  <a:srgbClr val="000000"/>
                </a:solidFill>
                <a:latin typeface="Times New Roman"/>
                <a:ea typeface="Times New Roman"/>
                <a:cs typeface="+mj-cs"/>
              </a:rPr>
              <a:t>personal hygiene </a:t>
            </a:r>
            <a:endParaRPr lang="en-US" sz="2800" dirty="0">
              <a:solidFill>
                <a:srgbClr val="000000"/>
              </a:solidFill>
              <a:ea typeface="Times New Roman"/>
              <a:cs typeface="+mj-cs"/>
            </a:endParaRPr>
          </a:p>
          <a:p>
            <a:pPr marL="0" indent="0" algn="just" rtl="0">
              <a:spcAft>
                <a:spcPts val="1000"/>
              </a:spcAft>
              <a:buSzPts val="1000"/>
              <a:buNone/>
              <a:tabLst>
                <a:tab pos="457200" algn="l"/>
              </a:tabLst>
            </a:pPr>
            <a:r>
              <a:rPr lang="en-US" sz="2800" dirty="0" smtClean="0">
                <a:solidFill>
                  <a:srgbClr val="000000"/>
                </a:solidFill>
                <a:latin typeface="Times New Roman"/>
                <a:ea typeface="Times New Roman"/>
                <a:cs typeface="+mj-cs"/>
              </a:rPr>
              <a:t>11. Problems </a:t>
            </a:r>
            <a:r>
              <a:rPr lang="en-US" sz="2800" dirty="0">
                <a:solidFill>
                  <a:srgbClr val="000000"/>
                </a:solidFill>
                <a:latin typeface="Times New Roman"/>
                <a:ea typeface="Times New Roman"/>
                <a:cs typeface="+mj-cs"/>
              </a:rPr>
              <a:t>emptying the bladder completely </a:t>
            </a:r>
            <a:endParaRPr lang="en-US" sz="2800" dirty="0">
              <a:solidFill>
                <a:srgbClr val="000000"/>
              </a:solidFill>
              <a:ea typeface="Times New Roman"/>
              <a:cs typeface="+mj-cs"/>
            </a:endParaRPr>
          </a:p>
          <a:p>
            <a:pPr marL="0" indent="0" algn="just" rtl="0">
              <a:spcAft>
                <a:spcPts val="1000"/>
              </a:spcAft>
              <a:buSzPts val="1000"/>
              <a:buNone/>
              <a:tabLst>
                <a:tab pos="457200" algn="l"/>
              </a:tabLst>
            </a:pPr>
            <a:r>
              <a:rPr lang="en-US" sz="2800" dirty="0" smtClean="0">
                <a:solidFill>
                  <a:srgbClr val="000000"/>
                </a:solidFill>
                <a:latin typeface="Times New Roman"/>
                <a:ea typeface="Times New Roman"/>
                <a:cs typeface="+mj-cs"/>
              </a:rPr>
              <a:t>12. Having </a:t>
            </a:r>
            <a:r>
              <a:rPr lang="en-US" sz="2800" dirty="0">
                <a:solidFill>
                  <a:srgbClr val="000000"/>
                </a:solidFill>
                <a:latin typeface="Times New Roman"/>
                <a:ea typeface="Times New Roman"/>
                <a:cs typeface="+mj-cs"/>
              </a:rPr>
              <a:t>a urinary catheter </a:t>
            </a:r>
            <a:endParaRPr lang="en-US" sz="2800" dirty="0" smtClean="0">
              <a:solidFill>
                <a:srgbClr val="000000"/>
              </a:solidFill>
              <a:latin typeface="Times New Roman"/>
              <a:ea typeface="Times New Roman"/>
              <a:cs typeface="+mj-cs"/>
            </a:endParaRPr>
          </a:p>
          <a:p>
            <a:pPr marL="0" indent="0" algn="just" rtl="0">
              <a:spcAft>
                <a:spcPts val="1000"/>
              </a:spcAft>
              <a:buSzPts val="1000"/>
              <a:buNone/>
              <a:tabLst>
                <a:tab pos="457200" algn="l"/>
              </a:tabLst>
            </a:pPr>
            <a:r>
              <a:rPr lang="en-US" sz="2800" dirty="0" smtClean="0">
                <a:solidFill>
                  <a:srgbClr val="000000"/>
                </a:solidFill>
                <a:latin typeface="Times New Roman"/>
                <a:ea typeface="Times New Roman"/>
                <a:cs typeface="+mj-cs"/>
              </a:rPr>
              <a:t>13. </a:t>
            </a:r>
            <a:r>
              <a:rPr lang="en-US" sz="2800" dirty="0" smtClean="0">
                <a:cs typeface="+mj-cs"/>
              </a:rPr>
              <a:t>Pregnancy</a:t>
            </a:r>
            <a:endParaRPr lang="en-US" sz="2800" dirty="0">
              <a:solidFill>
                <a:srgbClr val="000000"/>
              </a:solidFill>
              <a:ea typeface="Times New Roman"/>
              <a:cs typeface="+mj-cs"/>
            </a:endParaRPr>
          </a:p>
        </p:txBody>
      </p:sp>
    </p:spTree>
    <p:extLst>
      <p:ext uri="{BB962C8B-B14F-4D97-AF65-F5344CB8AC3E}">
        <p14:creationId xmlns:p14="http://schemas.microsoft.com/office/powerpoint/2010/main" val="7067266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en-US" sz="3200" b="1" i="1" dirty="0">
                <a:solidFill>
                  <a:srgbClr val="FF0000"/>
                </a:solidFill>
                <a:cs typeface="+mn-cs"/>
              </a:rPr>
              <a:t>Causes and Risk factors</a:t>
            </a:r>
            <a:br>
              <a:rPr lang="en-US" sz="3200" b="1" i="1" dirty="0">
                <a:solidFill>
                  <a:srgbClr val="FF0000"/>
                </a:solidFill>
                <a:cs typeface="+mn-cs"/>
              </a:rPr>
            </a:br>
            <a:endParaRPr lang="ar-IQ" sz="3200" b="1" i="1" dirty="0">
              <a:solidFill>
                <a:srgbClr val="FF0000"/>
              </a:solidFill>
              <a:cs typeface="+mn-cs"/>
            </a:endParaRPr>
          </a:p>
        </p:txBody>
      </p:sp>
      <p:sp>
        <p:nvSpPr>
          <p:cNvPr id="3" name="عنصر نائب للمحتوى 2"/>
          <p:cNvSpPr>
            <a:spLocks noGrp="1"/>
          </p:cNvSpPr>
          <p:nvPr>
            <p:ph idx="1"/>
          </p:nvPr>
        </p:nvSpPr>
        <p:spPr>
          <a:xfrm>
            <a:off x="457200" y="1268760"/>
            <a:ext cx="8229600" cy="4857403"/>
          </a:xfrm>
        </p:spPr>
        <p:txBody>
          <a:bodyPr/>
          <a:lstStyle/>
          <a:p>
            <a:pPr marL="0" indent="0" algn="l" rtl="0">
              <a:buNone/>
            </a:pPr>
            <a:r>
              <a:rPr lang="en-US" dirty="0" smtClean="0"/>
              <a:t>11. procedures </a:t>
            </a:r>
            <a:r>
              <a:rPr lang="en-US" dirty="0"/>
              <a:t>involving the urinary tract </a:t>
            </a:r>
          </a:p>
          <a:p>
            <a:pPr marL="0" indent="0" algn="l" rtl="0">
              <a:buNone/>
            </a:pPr>
            <a:r>
              <a:rPr lang="en-US" dirty="0" smtClean="0"/>
              <a:t>12. suppressed </a:t>
            </a:r>
            <a:r>
              <a:rPr lang="en-US" dirty="0"/>
              <a:t>immune system </a:t>
            </a:r>
          </a:p>
          <a:p>
            <a:pPr marL="0" indent="0" algn="l" rtl="0">
              <a:buNone/>
            </a:pPr>
            <a:r>
              <a:rPr lang="en-US" dirty="0" smtClean="0"/>
              <a:t>13. immobility </a:t>
            </a:r>
            <a:r>
              <a:rPr lang="en-US" dirty="0"/>
              <a:t>for a long period </a:t>
            </a:r>
          </a:p>
          <a:p>
            <a:pPr marL="0" indent="0" algn="l" rtl="0">
              <a:buNone/>
            </a:pPr>
            <a:r>
              <a:rPr lang="en-US" dirty="0" smtClean="0"/>
              <a:t>14. use </a:t>
            </a:r>
            <a:r>
              <a:rPr lang="en-US" dirty="0"/>
              <a:t>of spermicides and tampons </a:t>
            </a:r>
          </a:p>
          <a:p>
            <a:pPr marL="0" indent="0" algn="l" rtl="0">
              <a:buNone/>
            </a:pPr>
            <a:r>
              <a:rPr lang="en-US" dirty="0" smtClean="0"/>
              <a:t>15. heavy </a:t>
            </a:r>
            <a:r>
              <a:rPr lang="en-US" dirty="0"/>
              <a:t>use of antibiotics, which can disrupt the natural flora of the bowel and urinary tract</a:t>
            </a:r>
          </a:p>
          <a:p>
            <a:pPr algn="l" rtl="0"/>
            <a:endParaRPr lang="en-US" dirty="0"/>
          </a:p>
          <a:p>
            <a:pPr marL="0" indent="0" algn="l" rtl="0">
              <a:buNone/>
            </a:pPr>
            <a:endParaRPr lang="ar-IQ" dirty="0"/>
          </a:p>
        </p:txBody>
      </p:sp>
    </p:spTree>
    <p:extLst>
      <p:ext uri="{BB962C8B-B14F-4D97-AF65-F5344CB8AC3E}">
        <p14:creationId xmlns:p14="http://schemas.microsoft.com/office/powerpoint/2010/main" val="9275540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en-US" sz="3200" b="1" i="1" dirty="0">
                <a:solidFill>
                  <a:srgbClr val="FF0000"/>
                </a:solidFill>
              </a:rPr>
              <a:t/>
            </a:r>
            <a:br>
              <a:rPr lang="en-US" sz="3200" b="1" i="1" dirty="0">
                <a:solidFill>
                  <a:srgbClr val="FF0000"/>
                </a:solidFill>
              </a:rPr>
            </a:br>
            <a:r>
              <a:rPr lang="en-US" sz="3200" b="1" dirty="0" smtClean="0">
                <a:latin typeface="Times New Roman" pitchFamily="18" charset="0"/>
              </a:rPr>
              <a:t>Effect of UTI in Pregnancy </a:t>
            </a:r>
            <a:r>
              <a:rPr lang="en-US" sz="1400" dirty="0" smtClean="0"/>
              <a:t/>
            </a:r>
            <a:br>
              <a:rPr lang="en-US" sz="1400" dirty="0" smtClean="0"/>
            </a:br>
            <a:endParaRPr lang="ar-IQ" sz="3200" b="1" i="1" dirty="0">
              <a:solidFill>
                <a:srgbClr val="FF0000"/>
              </a:solidFill>
            </a:endParaRPr>
          </a:p>
        </p:txBody>
      </p:sp>
      <p:sp>
        <p:nvSpPr>
          <p:cNvPr id="3" name="عنصر نائب للمحتوى 2"/>
          <p:cNvSpPr>
            <a:spLocks noGrp="1"/>
          </p:cNvSpPr>
          <p:nvPr>
            <p:ph idx="1"/>
          </p:nvPr>
        </p:nvSpPr>
        <p:spPr>
          <a:xfrm>
            <a:off x="457200" y="1124744"/>
            <a:ext cx="8229600" cy="5001419"/>
          </a:xfrm>
        </p:spPr>
        <p:txBody>
          <a:bodyPr>
            <a:normAutofit fontScale="92500" lnSpcReduction="10000"/>
          </a:bodyPr>
          <a:lstStyle/>
          <a:p>
            <a:pPr algn="justLow" rtl="0" eaLnBrk="0" hangingPunct="0">
              <a:buNone/>
            </a:pPr>
            <a:r>
              <a:rPr lang="en-US" dirty="0" smtClean="0">
                <a:latin typeface="Times New Roman" pitchFamily="18" charset="0"/>
              </a:rPr>
              <a:t>UTI is the most frequent medical complication of pregnancy. Physiologic changes, both hormonal and mechanical, predispose the bacterial-uric woman to an increased risk for developing</a:t>
            </a:r>
            <a:r>
              <a:rPr lang="en-US" dirty="0" smtClean="0">
                <a:solidFill>
                  <a:srgbClr val="0070C0"/>
                </a:solidFill>
                <a:latin typeface="Times New Roman" pitchFamily="18" charset="0"/>
              </a:rPr>
              <a:t> </a:t>
            </a:r>
            <a:r>
              <a:rPr lang="en-US" b="1" dirty="0" smtClean="0">
                <a:solidFill>
                  <a:srgbClr val="0070C0"/>
                </a:solidFill>
                <a:latin typeface="Times New Roman" pitchFamily="18" charset="0"/>
              </a:rPr>
              <a:t>acute poly-nephritis, preterm birth, and unexplained </a:t>
            </a:r>
            <a:r>
              <a:rPr lang="en-US" b="1" dirty="0" err="1" smtClean="0">
                <a:solidFill>
                  <a:srgbClr val="0070C0"/>
                </a:solidFill>
                <a:latin typeface="Times New Roman" pitchFamily="18" charset="0"/>
              </a:rPr>
              <a:t>peri</a:t>
            </a:r>
            <a:r>
              <a:rPr lang="en-US" b="1" dirty="0" smtClean="0">
                <a:solidFill>
                  <a:srgbClr val="0070C0"/>
                </a:solidFill>
                <a:latin typeface="Times New Roman" pitchFamily="18" charset="0"/>
              </a:rPr>
              <a:t>-natal death. Factors contributing to increased risk of disease include dilation of the </a:t>
            </a:r>
            <a:r>
              <a:rPr lang="en-US" b="1" dirty="0" err="1" smtClean="0">
                <a:solidFill>
                  <a:srgbClr val="0070C0"/>
                </a:solidFill>
                <a:latin typeface="Times New Roman" pitchFamily="18" charset="0"/>
              </a:rPr>
              <a:t>ureters</a:t>
            </a:r>
            <a:r>
              <a:rPr lang="en-US" b="1" dirty="0" smtClean="0">
                <a:solidFill>
                  <a:srgbClr val="0070C0"/>
                </a:solidFill>
                <a:latin typeface="Times New Roman" pitchFamily="18" charset="0"/>
              </a:rPr>
              <a:t>  and renal pelvises, increased urinary pH, and glucose urea promoting bacterial growth and decrease in the </a:t>
            </a:r>
            <a:r>
              <a:rPr lang="en-US" b="1" dirty="0" err="1" smtClean="0">
                <a:solidFill>
                  <a:srgbClr val="0070C0"/>
                </a:solidFill>
                <a:latin typeface="Times New Roman" pitchFamily="18" charset="0"/>
              </a:rPr>
              <a:t>ureteric</a:t>
            </a:r>
            <a:r>
              <a:rPr lang="en-US" b="1" dirty="0" smtClean="0">
                <a:solidFill>
                  <a:srgbClr val="0070C0"/>
                </a:solidFill>
                <a:latin typeface="Times New Roman" pitchFamily="18" charset="0"/>
              </a:rPr>
              <a:t> muscle tone</a:t>
            </a:r>
            <a:r>
              <a:rPr lang="en-US" b="1" dirty="0" smtClean="0">
                <a:latin typeface="Times New Roman" pitchFamily="18" charset="0"/>
              </a:rPr>
              <a:t>.</a:t>
            </a:r>
            <a:endParaRPr lang="en-US" sz="4000" dirty="0" smtClean="0"/>
          </a:p>
          <a:p>
            <a:pPr marL="0" indent="0" algn="l" rtl="0">
              <a:buNone/>
            </a:pPr>
            <a:endParaRPr lang="en-US" dirty="0"/>
          </a:p>
          <a:p>
            <a:pPr algn="l" rtl="0">
              <a:buFont typeface="Courier New" pitchFamily="49" charset="0"/>
              <a:buChar char="o"/>
            </a:pPr>
            <a:endParaRPr lang="ar-IQ" sz="2800" dirty="0"/>
          </a:p>
        </p:txBody>
      </p:sp>
    </p:spTree>
    <p:extLst>
      <p:ext uri="{BB962C8B-B14F-4D97-AF65-F5344CB8AC3E}">
        <p14:creationId xmlns:p14="http://schemas.microsoft.com/office/powerpoint/2010/main" val="38856154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Illustration of baby in the womb.">
            <a:hlinkClick r:id="rId2"/>
          </p:cNvPr>
          <p:cNvPicPr>
            <a:picLocks noGrp="1" noChangeAspect="1" noChangeArrowheads="1"/>
          </p:cNvPicPr>
          <p:nvPr>
            <p:ph idx="1"/>
          </p:nvPr>
        </p:nvPicPr>
        <p:blipFill>
          <a:blip r:embed="rId3" cstate="print"/>
          <a:srcRect/>
          <a:stretch>
            <a:fillRect/>
          </a:stretch>
        </p:blipFill>
        <p:spPr bwMode="auto">
          <a:xfrm>
            <a:off x="251520" y="260648"/>
            <a:ext cx="8712967" cy="61926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nvGraphicFramePr>
        <p:xfrm>
          <a:off x="323529" y="1052735"/>
          <a:ext cx="8496943" cy="4455336"/>
        </p:xfrm>
        <a:graphic>
          <a:graphicData uri="http://schemas.openxmlformats.org/drawingml/2006/table">
            <a:tbl>
              <a:tblPr rtl="1"/>
              <a:tblGrid>
                <a:gridCol w="3195556"/>
                <a:gridCol w="2468740"/>
                <a:gridCol w="2832647"/>
              </a:tblGrid>
              <a:tr h="1085376">
                <a:tc>
                  <a:txBody>
                    <a:bodyPr/>
                    <a:lstStyle/>
                    <a:p>
                      <a:pPr algn="ctr" rtl="0">
                        <a:lnSpc>
                          <a:spcPct val="115000"/>
                        </a:lnSpc>
                        <a:spcAft>
                          <a:spcPts val="0"/>
                        </a:spcAft>
                      </a:pPr>
                      <a:r>
                        <a:rPr lang="en-US" sz="2400" b="1" dirty="0">
                          <a:latin typeface="Times New Roman"/>
                          <a:ea typeface="Calibri"/>
                          <a:cs typeface="Arial"/>
                        </a:rPr>
                        <a:t>Upper UTI/</a:t>
                      </a:r>
                      <a:endParaRPr lang="en-US" sz="1800" dirty="0">
                        <a:latin typeface="Calibri"/>
                        <a:ea typeface="Calibri"/>
                        <a:cs typeface="Arial"/>
                      </a:endParaRPr>
                    </a:p>
                    <a:p>
                      <a:pPr algn="ctr" rtl="0">
                        <a:lnSpc>
                          <a:spcPct val="115000"/>
                        </a:lnSpc>
                        <a:spcAft>
                          <a:spcPts val="0"/>
                        </a:spcAft>
                      </a:pPr>
                      <a:r>
                        <a:rPr lang="en-US" sz="2400" b="1" dirty="0" err="1" smtClean="0">
                          <a:latin typeface="Times New Roman"/>
                          <a:ea typeface="Calibri"/>
                          <a:cs typeface="Arial"/>
                        </a:rPr>
                        <a:t>pylonephritis</a:t>
                      </a:r>
                      <a:endParaRPr lang="en-US" sz="1800" dirty="0">
                        <a:latin typeface="Calibri"/>
                        <a:ea typeface="Calibri"/>
                        <a:cs typeface="Arial"/>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400" b="1">
                          <a:latin typeface="Times New Roman"/>
                          <a:ea typeface="Calibri"/>
                          <a:cs typeface="Arial"/>
                        </a:rPr>
                        <a:t>Lower UTI/cystitis</a:t>
                      </a:r>
                      <a:endParaRPr lang="en-US" sz="1800">
                        <a:latin typeface="Calibri"/>
                        <a:ea typeface="Calibri"/>
                        <a:cs typeface="Arial"/>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400" b="1" dirty="0">
                          <a:latin typeface="Times New Roman"/>
                          <a:ea typeface="Calibri"/>
                          <a:cs typeface="Arial"/>
                        </a:rPr>
                        <a:t>Asymptomatic</a:t>
                      </a:r>
                      <a:endParaRPr lang="en-US" sz="1800" dirty="0">
                        <a:latin typeface="Calibri"/>
                        <a:ea typeface="Calibri"/>
                        <a:cs typeface="Arial"/>
                      </a:endParaRPr>
                    </a:p>
                    <a:p>
                      <a:pPr algn="ctr" rtl="0">
                        <a:lnSpc>
                          <a:spcPct val="115000"/>
                        </a:lnSpc>
                        <a:spcAft>
                          <a:spcPts val="0"/>
                        </a:spcAft>
                      </a:pPr>
                      <a:r>
                        <a:rPr lang="en-US" sz="2400" b="1" dirty="0" err="1">
                          <a:latin typeface="Times New Roman"/>
                          <a:ea typeface="Calibri"/>
                          <a:cs typeface="Arial"/>
                        </a:rPr>
                        <a:t>bacteriuria</a:t>
                      </a:r>
                      <a:endParaRPr lang="en-US" sz="1800" dirty="0">
                        <a:latin typeface="Calibri"/>
                        <a:ea typeface="Calibri"/>
                        <a:cs typeface="Arial"/>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0948">
                <a:tc>
                  <a:txBody>
                    <a:bodyPr/>
                    <a:lstStyle/>
                    <a:p>
                      <a:pPr algn="ctr" rtl="0">
                        <a:lnSpc>
                          <a:spcPct val="115000"/>
                        </a:lnSpc>
                        <a:spcAft>
                          <a:spcPts val="0"/>
                        </a:spcAft>
                      </a:pPr>
                      <a:r>
                        <a:rPr lang="en-US" sz="2400">
                          <a:latin typeface="Times New Roman"/>
                          <a:ea typeface="Calibri"/>
                          <a:cs typeface="Arial"/>
                        </a:rPr>
                        <a:t>Pyrexia</a:t>
                      </a:r>
                      <a:endParaRPr lang="en-US" sz="1800">
                        <a:latin typeface="Calibri"/>
                        <a:ea typeface="Calibri"/>
                        <a:cs typeface="Arial"/>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400">
                          <a:latin typeface="Times New Roman"/>
                          <a:ea typeface="Calibri"/>
                          <a:cs typeface="Arial"/>
                        </a:rPr>
                        <a:t>Frequency</a:t>
                      </a:r>
                      <a:endParaRPr lang="en-US" sz="1800">
                        <a:latin typeface="Calibri"/>
                        <a:ea typeface="Calibri"/>
                        <a:cs typeface="Arial"/>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400" dirty="0">
                          <a:latin typeface="Times New Roman"/>
                          <a:ea typeface="Calibri"/>
                          <a:cs typeface="Arial"/>
                        </a:rPr>
                        <a:t>No clinical signs or</a:t>
                      </a:r>
                      <a:endParaRPr lang="en-US" sz="1800" dirty="0">
                        <a:latin typeface="Calibri"/>
                        <a:ea typeface="Calibri"/>
                        <a:cs typeface="Arial"/>
                      </a:endParaRPr>
                    </a:p>
                    <a:p>
                      <a:pPr algn="ctr" rtl="0">
                        <a:lnSpc>
                          <a:spcPct val="115000"/>
                        </a:lnSpc>
                        <a:spcAft>
                          <a:spcPts val="0"/>
                        </a:spcAft>
                      </a:pPr>
                      <a:r>
                        <a:rPr lang="en-US" sz="2400" dirty="0">
                          <a:latin typeface="Times New Roman"/>
                          <a:ea typeface="Calibri"/>
                          <a:cs typeface="Arial"/>
                        </a:rPr>
                        <a:t>symptoms</a:t>
                      </a:r>
                      <a:endParaRPr lang="en-US" sz="1800" dirty="0">
                        <a:latin typeface="Calibri"/>
                        <a:ea typeface="Calibri"/>
                        <a:cs typeface="Arial"/>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2688">
                <a:tc>
                  <a:txBody>
                    <a:bodyPr/>
                    <a:lstStyle/>
                    <a:p>
                      <a:pPr algn="ctr" rtl="0">
                        <a:lnSpc>
                          <a:spcPct val="115000"/>
                        </a:lnSpc>
                        <a:spcAft>
                          <a:spcPts val="0"/>
                        </a:spcAft>
                      </a:pPr>
                      <a:r>
                        <a:rPr lang="en-US" sz="2400">
                          <a:latin typeface="Times New Roman"/>
                          <a:ea typeface="Calibri"/>
                          <a:cs typeface="Arial"/>
                        </a:rPr>
                        <a:t>Loin pain</a:t>
                      </a:r>
                      <a:endParaRPr lang="en-US" sz="1800">
                        <a:latin typeface="Calibri"/>
                        <a:ea typeface="Calibri"/>
                        <a:cs typeface="Arial"/>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400" dirty="0" err="1">
                          <a:latin typeface="Times New Roman"/>
                          <a:ea typeface="Calibri"/>
                          <a:cs typeface="Arial"/>
                        </a:rPr>
                        <a:t>Dysuria</a:t>
                      </a:r>
                      <a:endParaRPr lang="en-US" sz="1800" dirty="0">
                        <a:latin typeface="Calibri"/>
                        <a:ea typeface="Calibri"/>
                        <a:cs typeface="Arial"/>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endParaRPr lang="en-US" sz="1800" dirty="0">
                        <a:latin typeface="Calibri"/>
                        <a:ea typeface="Calibri"/>
                        <a:cs typeface="Arial"/>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2688">
                <a:tc>
                  <a:txBody>
                    <a:bodyPr/>
                    <a:lstStyle/>
                    <a:p>
                      <a:pPr algn="ctr" rtl="0">
                        <a:lnSpc>
                          <a:spcPct val="115000"/>
                        </a:lnSpc>
                        <a:spcAft>
                          <a:spcPts val="0"/>
                        </a:spcAft>
                      </a:pPr>
                      <a:r>
                        <a:rPr lang="en-US" sz="2400">
                          <a:latin typeface="Times New Roman"/>
                          <a:ea typeface="Calibri"/>
                          <a:cs typeface="Arial"/>
                        </a:rPr>
                        <a:t>Dysuria</a:t>
                      </a:r>
                      <a:endParaRPr lang="en-US" sz="1800">
                        <a:latin typeface="Calibri"/>
                        <a:ea typeface="Calibri"/>
                        <a:cs typeface="Arial"/>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400">
                          <a:latin typeface="Times New Roman"/>
                          <a:ea typeface="Calibri"/>
                          <a:cs typeface="Arial"/>
                        </a:rPr>
                        <a:t>Low grade fever</a:t>
                      </a:r>
                      <a:endParaRPr lang="en-US" sz="1800">
                        <a:latin typeface="Calibri"/>
                        <a:ea typeface="Calibri"/>
                        <a:cs typeface="Arial"/>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endParaRPr lang="en-US" sz="1800" dirty="0">
                        <a:latin typeface="Calibri"/>
                        <a:ea typeface="Calibri"/>
                        <a:cs typeface="Arial"/>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2688">
                <a:tc>
                  <a:txBody>
                    <a:bodyPr/>
                    <a:lstStyle/>
                    <a:p>
                      <a:pPr algn="ctr" rtl="0">
                        <a:lnSpc>
                          <a:spcPct val="115000"/>
                        </a:lnSpc>
                        <a:spcAft>
                          <a:spcPts val="0"/>
                        </a:spcAft>
                      </a:pPr>
                      <a:r>
                        <a:rPr lang="en-US" sz="2400">
                          <a:latin typeface="Times New Roman"/>
                          <a:ea typeface="Calibri"/>
                          <a:cs typeface="Arial"/>
                        </a:rPr>
                        <a:t>Rigors</a:t>
                      </a:r>
                      <a:endParaRPr lang="en-US" sz="1800">
                        <a:latin typeface="Calibri"/>
                        <a:ea typeface="Calibri"/>
                        <a:cs typeface="Arial"/>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400">
                          <a:latin typeface="Times New Roman"/>
                          <a:ea typeface="Calibri"/>
                          <a:cs typeface="Arial"/>
                        </a:rPr>
                        <a:t>Suprapubic pain</a:t>
                      </a:r>
                      <a:endParaRPr lang="en-US" sz="1800">
                        <a:latin typeface="Calibri"/>
                        <a:ea typeface="Calibri"/>
                        <a:cs typeface="Arial"/>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endParaRPr lang="en-US" sz="1800" dirty="0">
                        <a:latin typeface="Calibri"/>
                        <a:ea typeface="Calibri"/>
                        <a:cs typeface="Arial"/>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0948">
                <a:tc>
                  <a:txBody>
                    <a:bodyPr/>
                    <a:lstStyle/>
                    <a:p>
                      <a:pPr algn="ctr" rtl="0">
                        <a:lnSpc>
                          <a:spcPct val="115000"/>
                        </a:lnSpc>
                        <a:spcAft>
                          <a:spcPts val="0"/>
                        </a:spcAft>
                      </a:pPr>
                      <a:r>
                        <a:rPr lang="en-US" sz="2400">
                          <a:latin typeface="Times New Roman"/>
                          <a:ea typeface="Calibri"/>
                          <a:cs typeface="Arial"/>
                        </a:rPr>
                        <a:t>Clinical signs of septic</a:t>
                      </a:r>
                      <a:endParaRPr lang="en-US" sz="1800">
                        <a:latin typeface="Calibri"/>
                        <a:ea typeface="Calibri"/>
                        <a:cs typeface="Arial"/>
                      </a:endParaRPr>
                    </a:p>
                    <a:p>
                      <a:pPr algn="ctr" rtl="0">
                        <a:lnSpc>
                          <a:spcPct val="115000"/>
                        </a:lnSpc>
                        <a:spcAft>
                          <a:spcPts val="0"/>
                        </a:spcAft>
                      </a:pPr>
                      <a:r>
                        <a:rPr lang="en-US" sz="2400">
                          <a:latin typeface="Times New Roman"/>
                          <a:ea typeface="Calibri"/>
                          <a:cs typeface="Arial"/>
                        </a:rPr>
                        <a:t>shock</a:t>
                      </a:r>
                      <a:endParaRPr lang="en-US" sz="1800">
                        <a:latin typeface="Calibri"/>
                        <a:ea typeface="Calibri"/>
                        <a:cs typeface="Arial"/>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ctr" rtl="0">
                        <a:lnSpc>
                          <a:spcPct val="115000"/>
                        </a:lnSpc>
                        <a:spcAft>
                          <a:spcPts val="0"/>
                        </a:spcAft>
                      </a:pPr>
                      <a:endParaRPr lang="en-US" sz="1800">
                        <a:latin typeface="Calibri"/>
                        <a:ea typeface="Calibri"/>
                        <a:cs typeface="Arial"/>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ctr" rtl="0">
                        <a:lnSpc>
                          <a:spcPct val="115000"/>
                        </a:lnSpc>
                        <a:spcAft>
                          <a:spcPts val="0"/>
                        </a:spcAft>
                      </a:pPr>
                      <a:endParaRPr lang="en-US" sz="1800" dirty="0">
                        <a:latin typeface="Calibri"/>
                        <a:ea typeface="Calibri"/>
                        <a:cs typeface="Arial"/>
                      </a:endParaRPr>
                    </a:p>
                  </a:txBody>
                  <a:tcPr marL="68580" marR="68580"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bl>
          </a:graphicData>
        </a:graphic>
      </p:graphicFrame>
      <p:sp>
        <p:nvSpPr>
          <p:cNvPr id="3" name="مستطيل 2"/>
          <p:cNvSpPr/>
          <p:nvPr/>
        </p:nvSpPr>
        <p:spPr>
          <a:xfrm>
            <a:off x="1835696" y="404664"/>
            <a:ext cx="4608512" cy="584775"/>
          </a:xfrm>
          <a:prstGeom prst="rect">
            <a:avLst/>
          </a:prstGeom>
        </p:spPr>
        <p:txBody>
          <a:bodyPr wrap="square">
            <a:spAutoFit/>
          </a:bodyPr>
          <a:lstStyle/>
          <a:p>
            <a:pPr algn="justLow" eaLnBrk="0" hangingPunct="0"/>
            <a:r>
              <a:rPr lang="en-US" sz="3200" b="1" dirty="0" smtClean="0">
                <a:latin typeface="Times New Roman" pitchFamily="18" charset="0"/>
              </a:rPr>
              <a:t>Signs and symptoms</a:t>
            </a:r>
            <a:endParaRPr lang="en-US" sz="32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en-US" sz="3600" b="1" i="1" dirty="0">
                <a:solidFill>
                  <a:srgbClr val="FF0000"/>
                </a:solidFill>
                <a:cs typeface="+mn-cs"/>
              </a:rPr>
              <a:t>Common symptoms of a UTI include: </a:t>
            </a:r>
            <a:br>
              <a:rPr lang="en-US" sz="3600" b="1" i="1" dirty="0">
                <a:solidFill>
                  <a:srgbClr val="FF0000"/>
                </a:solidFill>
                <a:cs typeface="+mn-cs"/>
              </a:rPr>
            </a:br>
            <a:endParaRPr lang="ar-IQ" sz="3600" b="1" i="1" dirty="0">
              <a:solidFill>
                <a:srgbClr val="FF0000"/>
              </a:solidFill>
              <a:cs typeface="+mn-cs"/>
            </a:endParaRPr>
          </a:p>
        </p:txBody>
      </p:sp>
      <p:sp>
        <p:nvSpPr>
          <p:cNvPr id="3" name="عنصر نائب للمحتوى 2"/>
          <p:cNvSpPr>
            <a:spLocks noGrp="1"/>
          </p:cNvSpPr>
          <p:nvPr>
            <p:ph idx="1"/>
          </p:nvPr>
        </p:nvSpPr>
        <p:spPr>
          <a:xfrm>
            <a:off x="457200" y="1124744"/>
            <a:ext cx="8229600" cy="5400600"/>
          </a:xfrm>
        </p:spPr>
        <p:txBody>
          <a:bodyPr>
            <a:noAutofit/>
          </a:bodyPr>
          <a:lstStyle/>
          <a:p>
            <a:pPr marL="0" lvl="0" indent="0" algn="just" rtl="0">
              <a:spcAft>
                <a:spcPts val="1000"/>
              </a:spcAft>
              <a:buSzPts val="1000"/>
              <a:buNone/>
              <a:tabLst>
                <a:tab pos="457200" algn="l"/>
              </a:tabLst>
            </a:pPr>
            <a:r>
              <a:rPr lang="en-US" dirty="0" smtClean="0">
                <a:solidFill>
                  <a:srgbClr val="000000"/>
                </a:solidFill>
                <a:latin typeface="Times New Roman"/>
                <a:ea typeface="Times New Roman"/>
              </a:rPr>
              <a:t>1. strong </a:t>
            </a:r>
            <a:r>
              <a:rPr lang="en-US" dirty="0">
                <a:solidFill>
                  <a:srgbClr val="000000"/>
                </a:solidFill>
                <a:latin typeface="Times New Roman"/>
                <a:ea typeface="Times New Roman"/>
              </a:rPr>
              <a:t>and frequent urge to urinate </a:t>
            </a:r>
            <a:endParaRPr lang="en-US" sz="2000" dirty="0">
              <a:solidFill>
                <a:srgbClr val="000000"/>
              </a:solidFill>
              <a:ea typeface="Times New Roman"/>
            </a:endParaRPr>
          </a:p>
          <a:p>
            <a:pPr marL="0" lvl="0" indent="0" algn="just" rtl="0">
              <a:spcAft>
                <a:spcPts val="1000"/>
              </a:spcAft>
              <a:buSzPts val="1000"/>
              <a:buNone/>
              <a:tabLst>
                <a:tab pos="457200" algn="l"/>
              </a:tabLst>
            </a:pPr>
            <a:r>
              <a:rPr lang="en-US" dirty="0" smtClean="0">
                <a:solidFill>
                  <a:srgbClr val="000000"/>
                </a:solidFill>
                <a:latin typeface="Times New Roman"/>
                <a:ea typeface="Times New Roman"/>
              </a:rPr>
              <a:t>2. cloudy</a:t>
            </a:r>
            <a:r>
              <a:rPr lang="en-US" dirty="0">
                <a:solidFill>
                  <a:srgbClr val="000000"/>
                </a:solidFill>
                <a:latin typeface="Times New Roman"/>
                <a:ea typeface="Times New Roman"/>
              </a:rPr>
              <a:t>, bloody, or strong-smelling urine </a:t>
            </a:r>
            <a:endParaRPr lang="en-US" sz="2000" dirty="0">
              <a:solidFill>
                <a:srgbClr val="000000"/>
              </a:solidFill>
              <a:ea typeface="Times New Roman"/>
            </a:endParaRPr>
          </a:p>
          <a:p>
            <a:pPr marL="0" lvl="0" indent="0" algn="just" rtl="0">
              <a:spcAft>
                <a:spcPts val="1000"/>
              </a:spcAft>
              <a:buSzPts val="1000"/>
              <a:buNone/>
              <a:tabLst>
                <a:tab pos="457200" algn="l"/>
              </a:tabLst>
            </a:pPr>
            <a:r>
              <a:rPr lang="en-US" dirty="0" smtClean="0">
                <a:solidFill>
                  <a:srgbClr val="000000"/>
                </a:solidFill>
                <a:latin typeface="Times New Roman"/>
                <a:ea typeface="Times New Roman"/>
              </a:rPr>
              <a:t>3. pain </a:t>
            </a:r>
            <a:r>
              <a:rPr lang="en-US" dirty="0">
                <a:solidFill>
                  <a:srgbClr val="000000"/>
                </a:solidFill>
                <a:latin typeface="Times New Roman"/>
                <a:ea typeface="Times New Roman"/>
              </a:rPr>
              <a:t>or a burning sensation when urinating </a:t>
            </a:r>
            <a:endParaRPr lang="en-US" sz="2000" dirty="0">
              <a:solidFill>
                <a:srgbClr val="000000"/>
              </a:solidFill>
              <a:ea typeface="Times New Roman"/>
            </a:endParaRPr>
          </a:p>
          <a:p>
            <a:pPr marL="0" lvl="0" indent="0" algn="just" rtl="0">
              <a:spcAft>
                <a:spcPts val="1000"/>
              </a:spcAft>
              <a:buSzPts val="1000"/>
              <a:buNone/>
              <a:tabLst>
                <a:tab pos="457200" algn="l"/>
              </a:tabLst>
            </a:pPr>
            <a:r>
              <a:rPr lang="en-US" dirty="0" smtClean="0">
                <a:solidFill>
                  <a:srgbClr val="000000"/>
                </a:solidFill>
                <a:latin typeface="Times New Roman"/>
                <a:ea typeface="Times New Roman"/>
              </a:rPr>
              <a:t>4. nausea </a:t>
            </a:r>
            <a:r>
              <a:rPr lang="en-US" dirty="0">
                <a:solidFill>
                  <a:srgbClr val="000000"/>
                </a:solidFill>
                <a:latin typeface="Times New Roman"/>
                <a:ea typeface="Times New Roman"/>
              </a:rPr>
              <a:t>and vomiting </a:t>
            </a:r>
            <a:endParaRPr lang="en-US" sz="2000" dirty="0">
              <a:solidFill>
                <a:srgbClr val="000000"/>
              </a:solidFill>
              <a:ea typeface="Times New Roman"/>
            </a:endParaRPr>
          </a:p>
          <a:p>
            <a:pPr marL="0" lvl="0" indent="0" algn="just" rtl="0">
              <a:spcAft>
                <a:spcPts val="1000"/>
              </a:spcAft>
              <a:buSzPts val="1000"/>
              <a:buNone/>
              <a:tabLst>
                <a:tab pos="457200" algn="l"/>
              </a:tabLst>
            </a:pPr>
            <a:r>
              <a:rPr lang="en-US" dirty="0" smtClean="0">
                <a:solidFill>
                  <a:srgbClr val="000000"/>
                </a:solidFill>
                <a:latin typeface="Times New Roman"/>
                <a:ea typeface="Times New Roman"/>
              </a:rPr>
              <a:t>5. muscle </a:t>
            </a:r>
            <a:r>
              <a:rPr lang="en-US" dirty="0">
                <a:solidFill>
                  <a:srgbClr val="000000"/>
                </a:solidFill>
                <a:latin typeface="Times New Roman"/>
                <a:ea typeface="Times New Roman"/>
              </a:rPr>
              <a:t>aches and abdominal pains </a:t>
            </a:r>
            <a:endParaRPr lang="en-US" sz="2000" dirty="0">
              <a:solidFill>
                <a:srgbClr val="000000"/>
              </a:solidFill>
              <a:ea typeface="Times New Roman"/>
            </a:endParaRPr>
          </a:p>
          <a:p>
            <a:pPr marL="0" indent="0" algn="just" rtl="0">
              <a:spcAft>
                <a:spcPts val="1000"/>
              </a:spcAft>
              <a:buSzPts val="1000"/>
              <a:buNone/>
              <a:tabLst>
                <a:tab pos="457200" algn="l"/>
              </a:tabLst>
            </a:pPr>
            <a:r>
              <a:rPr lang="en-US" dirty="0" smtClean="0">
                <a:solidFill>
                  <a:srgbClr val="000000"/>
                </a:solidFill>
                <a:latin typeface="Times New Roman"/>
                <a:ea typeface="Times New Roman"/>
              </a:rPr>
              <a:t>6. fever</a:t>
            </a:r>
            <a:endParaRPr lang="en-US" dirty="0" smtClean="0">
              <a:solidFill>
                <a:srgbClr val="000000"/>
              </a:solidFill>
              <a:ea typeface="Times New Roman"/>
            </a:endParaRPr>
          </a:p>
          <a:p>
            <a:pPr marL="0" indent="0" algn="just" rtl="0">
              <a:spcAft>
                <a:spcPts val="1000"/>
              </a:spcAft>
              <a:buSzPts val="1000"/>
              <a:buNone/>
              <a:tabLst>
                <a:tab pos="457200" algn="l"/>
              </a:tabLst>
            </a:pPr>
            <a:r>
              <a:rPr lang="en-US" dirty="0" smtClean="0">
                <a:solidFill>
                  <a:srgbClr val="000000"/>
                </a:solidFill>
                <a:latin typeface="Times New Roman"/>
                <a:ea typeface="Times New Roman"/>
              </a:rPr>
              <a:t>7. pressure and cramping in the abdomen and lower back</a:t>
            </a:r>
            <a:endParaRPr lang="en-US" dirty="0" smtClean="0">
              <a:solidFill>
                <a:srgbClr val="000000"/>
              </a:solidFill>
              <a:ea typeface="Times New Roman"/>
            </a:endParaRPr>
          </a:p>
          <a:p>
            <a:pPr marL="0" indent="0">
              <a:buNone/>
            </a:pPr>
            <a:endParaRPr lang="ar-IQ" sz="2000" dirty="0"/>
          </a:p>
        </p:txBody>
      </p:sp>
    </p:spTree>
    <p:extLst>
      <p:ext uri="{BB962C8B-B14F-4D97-AF65-F5344CB8AC3E}">
        <p14:creationId xmlns:p14="http://schemas.microsoft.com/office/powerpoint/2010/main" val="6856461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marL="342900" lvl="0" indent="-342900">
              <a:spcBef>
                <a:spcPct val="20000"/>
              </a:spcBef>
            </a:pPr>
            <a:r>
              <a:rPr lang="en-US" sz="3600" b="1" i="1" dirty="0" smtClean="0">
                <a:solidFill>
                  <a:srgbClr val="FF0000"/>
                </a:solidFill>
                <a:latin typeface="Times New Roman"/>
                <a:ea typeface="Times New Roman"/>
                <a:cs typeface="Times New Roman"/>
              </a:rPr>
              <a:t/>
            </a:r>
            <a:br>
              <a:rPr lang="en-US" sz="3600" b="1" i="1" dirty="0" smtClean="0">
                <a:solidFill>
                  <a:srgbClr val="FF0000"/>
                </a:solidFill>
                <a:latin typeface="Times New Roman"/>
                <a:ea typeface="Times New Roman"/>
                <a:cs typeface="Times New Roman"/>
              </a:rPr>
            </a:br>
            <a:r>
              <a:rPr lang="en-US" sz="3600" b="1" i="1" dirty="0" smtClean="0">
                <a:solidFill>
                  <a:srgbClr val="FF0000"/>
                </a:solidFill>
                <a:latin typeface="Times New Roman"/>
                <a:ea typeface="Times New Roman"/>
                <a:cs typeface="Times New Roman"/>
              </a:rPr>
              <a:t>Complications</a:t>
            </a:r>
            <a:r>
              <a:rPr lang="en-US" sz="1800" b="1" i="1" dirty="0">
                <a:solidFill>
                  <a:srgbClr val="000000"/>
                </a:solidFill>
                <a:latin typeface="Verdana"/>
                <a:ea typeface="Times New Roman"/>
                <a:cs typeface="Times New Roman"/>
              </a:rPr>
              <a:t/>
            </a:r>
            <a:br>
              <a:rPr lang="en-US" sz="1800" b="1" i="1" dirty="0">
                <a:solidFill>
                  <a:srgbClr val="000000"/>
                </a:solidFill>
                <a:latin typeface="Verdana"/>
                <a:ea typeface="Times New Roman"/>
                <a:cs typeface="Times New Roman"/>
              </a:rPr>
            </a:br>
            <a:endParaRPr lang="ar-IQ" sz="4800" i="1" dirty="0"/>
          </a:p>
        </p:txBody>
      </p:sp>
      <p:sp>
        <p:nvSpPr>
          <p:cNvPr id="3" name="عنصر نائب للمحتوى 2"/>
          <p:cNvSpPr>
            <a:spLocks noGrp="1"/>
          </p:cNvSpPr>
          <p:nvPr>
            <p:ph idx="1"/>
          </p:nvPr>
        </p:nvSpPr>
        <p:spPr/>
        <p:txBody>
          <a:bodyPr>
            <a:noAutofit/>
          </a:bodyPr>
          <a:lstStyle/>
          <a:p>
            <a:pPr lvl="0" algn="just" rtl="0">
              <a:buFont typeface="Symbol"/>
              <a:buChar char=""/>
            </a:pPr>
            <a:r>
              <a:rPr lang="en-US" sz="3600" dirty="0" smtClean="0">
                <a:solidFill>
                  <a:srgbClr val="000000"/>
                </a:solidFill>
                <a:latin typeface="Times New Roman"/>
                <a:ea typeface="Times New Roman"/>
              </a:rPr>
              <a:t>kidney </a:t>
            </a:r>
            <a:r>
              <a:rPr lang="en-US" sz="3600" dirty="0">
                <a:solidFill>
                  <a:srgbClr val="000000"/>
                </a:solidFill>
                <a:latin typeface="Times New Roman"/>
                <a:ea typeface="Times New Roman"/>
              </a:rPr>
              <a:t>infections.</a:t>
            </a:r>
            <a:endParaRPr lang="en-US" sz="2800" dirty="0">
              <a:latin typeface="Times New Roman"/>
              <a:ea typeface="Times New Roman"/>
            </a:endParaRPr>
          </a:p>
          <a:p>
            <a:pPr lvl="0" algn="just" rtl="0">
              <a:buFont typeface="Symbol"/>
              <a:buChar char=""/>
            </a:pPr>
            <a:r>
              <a:rPr lang="en-US" sz="3600" dirty="0">
                <a:solidFill>
                  <a:srgbClr val="000000"/>
                </a:solidFill>
                <a:latin typeface="Times New Roman"/>
                <a:ea typeface="Times New Roman"/>
              </a:rPr>
              <a:t>kidney damage If left untreated </a:t>
            </a:r>
            <a:endParaRPr lang="en-US" sz="2800" dirty="0">
              <a:latin typeface="Times New Roman"/>
              <a:ea typeface="Times New Roman"/>
            </a:endParaRPr>
          </a:p>
          <a:p>
            <a:pPr lvl="0" algn="just" rtl="0">
              <a:buFont typeface="Symbol"/>
              <a:buChar char=""/>
            </a:pPr>
            <a:r>
              <a:rPr lang="en-US" sz="3600" dirty="0">
                <a:solidFill>
                  <a:srgbClr val="000000"/>
                </a:solidFill>
                <a:latin typeface="Times New Roman"/>
                <a:ea typeface="Times New Roman"/>
              </a:rPr>
              <a:t>septicemia. </a:t>
            </a:r>
            <a:endParaRPr lang="en-US" sz="2800" dirty="0">
              <a:latin typeface="Times New Roman"/>
              <a:ea typeface="Times New Roman"/>
            </a:endParaRPr>
          </a:p>
          <a:p>
            <a:pPr lvl="0" algn="just" rtl="0">
              <a:buFont typeface="Symbol"/>
              <a:buChar char=""/>
            </a:pPr>
            <a:r>
              <a:rPr lang="en-US" sz="3600" dirty="0">
                <a:solidFill>
                  <a:srgbClr val="000000"/>
                </a:solidFill>
                <a:latin typeface="Times New Roman"/>
                <a:ea typeface="Times New Roman"/>
              </a:rPr>
              <a:t>increase the risk of women delivering </a:t>
            </a:r>
            <a:r>
              <a:rPr lang="en-US" sz="3600" dirty="0">
                <a:solidFill>
                  <a:srgbClr val="000000"/>
                </a:solidFill>
                <a:latin typeface="Times New Roman"/>
                <a:ea typeface="Times New Roman"/>
                <a:hlinkClick r:id="rId2"/>
              </a:rPr>
              <a:t>infants that are premature</a:t>
            </a:r>
            <a:r>
              <a:rPr lang="en-US" sz="3600" dirty="0">
                <a:solidFill>
                  <a:srgbClr val="000000"/>
                </a:solidFill>
                <a:latin typeface="Times New Roman"/>
                <a:ea typeface="Times New Roman"/>
              </a:rPr>
              <a:t> or have a low birth weight. </a:t>
            </a:r>
            <a:endParaRPr lang="en-US" sz="2800" dirty="0">
              <a:latin typeface="Times New Roman"/>
              <a:ea typeface="Times New Roman"/>
            </a:endParaRPr>
          </a:p>
          <a:p>
            <a:pPr algn="just" rtl="0">
              <a:lnSpc>
                <a:spcPct val="115000"/>
              </a:lnSpc>
              <a:spcAft>
                <a:spcPts val="1000"/>
              </a:spcAft>
            </a:pPr>
            <a:endParaRPr lang="en-US" sz="2400" dirty="0">
              <a:ea typeface="Times New Roman"/>
            </a:endParaRPr>
          </a:p>
          <a:p>
            <a:pPr marL="0" indent="0" algn="l" rtl="0">
              <a:buNone/>
            </a:pPr>
            <a:endParaRPr lang="ar-IQ" sz="3600" dirty="0"/>
          </a:p>
        </p:txBody>
      </p:sp>
    </p:spTree>
    <p:extLst>
      <p:ext uri="{BB962C8B-B14F-4D97-AF65-F5344CB8AC3E}">
        <p14:creationId xmlns:p14="http://schemas.microsoft.com/office/powerpoint/2010/main" val="31504495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1052736"/>
            <a:ext cx="8712968" cy="5073427"/>
          </a:xfrm>
        </p:spPr>
        <p:txBody>
          <a:bodyPr>
            <a:normAutofit fontScale="92500" lnSpcReduction="20000"/>
          </a:bodyPr>
          <a:lstStyle/>
          <a:p>
            <a:pPr lvl="0" algn="l" eaLnBrk="0" hangingPunct="0">
              <a:buNone/>
            </a:pPr>
            <a:r>
              <a:rPr lang="en-US" dirty="0" smtClean="0">
                <a:solidFill>
                  <a:srgbClr val="015660"/>
                </a:solidFill>
                <a:latin typeface="Times New Roman"/>
                <a:ea typeface="Times New Roman"/>
                <a:hlinkClick r:id="rId2" tooltip="Urinalysis"/>
              </a:rPr>
              <a:t>1. Urinalysis</a:t>
            </a:r>
            <a:r>
              <a:rPr lang="en-US" dirty="0" smtClean="0">
                <a:solidFill>
                  <a:srgbClr val="000000"/>
                </a:solidFill>
                <a:latin typeface="Times New Roman"/>
                <a:ea typeface="Times New Roman"/>
                <a:cs typeface="Times New Roman"/>
              </a:rPr>
              <a:t>: urine sample to assess the presence of white blood cells, red blood cells, and bacteria.</a:t>
            </a:r>
            <a:endParaRPr lang="ar-IQ" b="1" dirty="0" smtClean="0">
              <a:latin typeface="Times New Roman" pitchFamily="18" charset="0"/>
            </a:endParaRPr>
          </a:p>
          <a:p>
            <a:pPr algn="l" eaLnBrk="0" hangingPunct="0">
              <a:buNone/>
            </a:pPr>
            <a:r>
              <a:rPr lang="en-US" dirty="0" smtClean="0">
                <a:latin typeface="Times New Roman" pitchFamily="18" charset="0"/>
              </a:rPr>
              <a:t>Screening for asymptomatic </a:t>
            </a:r>
            <a:r>
              <a:rPr lang="en-US" dirty="0" err="1" smtClean="0">
                <a:latin typeface="Times New Roman" pitchFamily="18" charset="0"/>
              </a:rPr>
              <a:t>bacteriuria</a:t>
            </a:r>
            <a:r>
              <a:rPr lang="en-US" dirty="0" smtClean="0">
                <a:latin typeface="Times New Roman" pitchFamily="18" charset="0"/>
              </a:rPr>
              <a:t> should be performed ideally at 12 to 16 weeks gestation on all women.</a:t>
            </a:r>
            <a:endParaRPr lang="en-US" sz="1400" dirty="0" smtClean="0"/>
          </a:p>
          <a:p>
            <a:pPr algn="l" eaLnBrk="0" hangingPunct="0">
              <a:buNone/>
            </a:pPr>
            <a:r>
              <a:rPr lang="en-US" dirty="0" smtClean="0">
                <a:latin typeface="Times New Roman" pitchFamily="18" charset="0"/>
              </a:rPr>
              <a:t>The diagnosis of asymptomatic </a:t>
            </a:r>
            <a:r>
              <a:rPr lang="en-US" dirty="0" err="1" smtClean="0">
                <a:latin typeface="Times New Roman" pitchFamily="18" charset="0"/>
              </a:rPr>
              <a:t>bacteriuria</a:t>
            </a:r>
            <a:r>
              <a:rPr lang="en-US" dirty="0" smtClean="0">
                <a:latin typeface="Times New Roman" pitchFamily="18" charset="0"/>
              </a:rPr>
              <a:t> is made following isolation of a significant growth of one bacterial species in a </a:t>
            </a:r>
            <a:r>
              <a:rPr lang="en-US" dirty="0" smtClean="0">
                <a:latin typeface="Calibri" pitchFamily="34" charset="0"/>
              </a:rPr>
              <a:t>“</a:t>
            </a:r>
            <a:r>
              <a:rPr lang="en-US" dirty="0" smtClean="0">
                <a:latin typeface="Times New Roman" pitchFamily="18" charset="0"/>
              </a:rPr>
              <a:t>clean catch</a:t>
            </a:r>
            <a:r>
              <a:rPr lang="en-US" dirty="0" smtClean="0">
                <a:latin typeface="Calibri" pitchFamily="34" charset="0"/>
              </a:rPr>
              <a:t>”</a:t>
            </a:r>
            <a:r>
              <a:rPr lang="en-US" dirty="0" smtClean="0">
                <a:latin typeface="Times New Roman" pitchFamily="18" charset="0"/>
              </a:rPr>
              <a:t> specimen of urine. A clean catch specimen involves collection of a mid-stream specimen of urine after cleaning of the perineum in order to minimize contamination by skin flora.</a:t>
            </a:r>
            <a:endParaRPr lang="en-US" sz="4000" dirty="0" smtClean="0"/>
          </a:p>
          <a:p>
            <a:endParaRPr lang="ar-IQ" dirty="0"/>
          </a:p>
        </p:txBody>
      </p:sp>
      <p:sp>
        <p:nvSpPr>
          <p:cNvPr id="5" name="عنوان 1"/>
          <p:cNvSpPr>
            <a:spLocks noGrp="1"/>
          </p:cNvSpPr>
          <p:nvPr>
            <p:ph type="title"/>
          </p:nvPr>
        </p:nvSpPr>
        <p:spPr/>
        <p:txBody>
          <a:bodyPr>
            <a:normAutofit fontScale="90000"/>
          </a:bodyPr>
          <a:lstStyle/>
          <a:p>
            <a:r>
              <a:rPr lang="en-US" sz="4000" b="1" dirty="0" smtClean="0">
                <a:latin typeface="Times New Roman" pitchFamily="18" charset="0"/>
              </a:rPr>
              <a:t>Diagnosis</a:t>
            </a:r>
            <a:r>
              <a:rPr lang="en-US" sz="2000" dirty="0" smtClean="0"/>
              <a:t/>
            </a:r>
            <a:br>
              <a:rPr lang="en-US" sz="2000" dirty="0" smtClean="0"/>
            </a:br>
            <a:endParaRPr lang="ar-IQ"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4082"/>
          </a:xfrm>
        </p:spPr>
        <p:txBody>
          <a:bodyPr>
            <a:noAutofit/>
          </a:bodyPr>
          <a:lstStyle/>
          <a:p>
            <a:pPr marL="342900" lvl="0" indent="-342900">
              <a:spcBef>
                <a:spcPct val="20000"/>
              </a:spcBef>
            </a:pPr>
            <a:r>
              <a:rPr lang="en-US" sz="3600" b="1" i="1" dirty="0" smtClean="0">
                <a:solidFill>
                  <a:srgbClr val="FF0000"/>
                </a:solidFill>
                <a:latin typeface="Times New Roman"/>
                <a:ea typeface="Times New Roman"/>
                <a:cs typeface="Times New Roman"/>
              </a:rPr>
              <a:t/>
            </a:r>
            <a:br>
              <a:rPr lang="en-US" sz="3600" b="1" i="1" dirty="0" smtClean="0">
                <a:solidFill>
                  <a:srgbClr val="FF0000"/>
                </a:solidFill>
                <a:latin typeface="Times New Roman"/>
                <a:ea typeface="Times New Roman"/>
                <a:cs typeface="Times New Roman"/>
              </a:rPr>
            </a:br>
            <a:r>
              <a:rPr lang="en-US" sz="3600" b="1" i="1" dirty="0" smtClean="0">
                <a:solidFill>
                  <a:srgbClr val="FF0000"/>
                </a:solidFill>
                <a:latin typeface="Times New Roman"/>
                <a:ea typeface="Times New Roman"/>
                <a:cs typeface="Times New Roman"/>
              </a:rPr>
              <a:t>Urinary </a:t>
            </a:r>
            <a:r>
              <a:rPr lang="en-US" sz="3600" b="1" i="1" dirty="0">
                <a:solidFill>
                  <a:srgbClr val="FF0000"/>
                </a:solidFill>
                <a:latin typeface="Times New Roman"/>
                <a:ea typeface="Times New Roman"/>
                <a:cs typeface="Times New Roman"/>
              </a:rPr>
              <a:t>system</a:t>
            </a:r>
            <a:r>
              <a:rPr lang="en-US" sz="3600" b="1" i="1" dirty="0">
                <a:solidFill>
                  <a:srgbClr val="FF0000"/>
                </a:solidFill>
                <a:latin typeface="Verdana"/>
                <a:ea typeface="Times New Roman"/>
                <a:cs typeface="Times New Roman"/>
              </a:rPr>
              <a:t/>
            </a:r>
            <a:br>
              <a:rPr lang="en-US" sz="3600" b="1" i="1" dirty="0">
                <a:solidFill>
                  <a:srgbClr val="FF0000"/>
                </a:solidFill>
                <a:latin typeface="Verdana"/>
                <a:ea typeface="Times New Roman"/>
                <a:cs typeface="Times New Roman"/>
              </a:rPr>
            </a:br>
            <a:endParaRPr lang="ar-IQ" sz="6000" i="1" dirty="0">
              <a:solidFill>
                <a:srgbClr val="FF0000"/>
              </a:solidFill>
            </a:endParaRPr>
          </a:p>
        </p:txBody>
      </p:sp>
      <p:sp>
        <p:nvSpPr>
          <p:cNvPr id="3" name="عنصر نائب للمحتوى 2"/>
          <p:cNvSpPr>
            <a:spLocks noGrp="1"/>
          </p:cNvSpPr>
          <p:nvPr>
            <p:ph idx="1"/>
          </p:nvPr>
        </p:nvSpPr>
        <p:spPr>
          <a:xfrm>
            <a:off x="251520" y="980728"/>
            <a:ext cx="8568952" cy="5544616"/>
          </a:xfrm>
        </p:spPr>
        <p:txBody>
          <a:bodyPr>
            <a:normAutofit/>
          </a:bodyPr>
          <a:lstStyle/>
          <a:p>
            <a:pPr marL="0" indent="0" algn="just" rtl="0">
              <a:spcAft>
                <a:spcPts val="0"/>
              </a:spcAft>
              <a:buNone/>
            </a:pPr>
            <a:r>
              <a:rPr lang="en-US" sz="3500" dirty="0" smtClean="0">
                <a:solidFill>
                  <a:srgbClr val="000000"/>
                </a:solidFill>
                <a:latin typeface="Times New Roman"/>
                <a:ea typeface="Times New Roman"/>
                <a:cs typeface="Times New Roman"/>
              </a:rPr>
              <a:t> </a:t>
            </a:r>
            <a:r>
              <a:rPr lang="en-US" sz="2800" dirty="0" smtClean="0">
                <a:solidFill>
                  <a:srgbClr val="000000"/>
                </a:solidFill>
                <a:latin typeface="Times New Roman"/>
                <a:ea typeface="Times New Roman"/>
              </a:rPr>
              <a:t>The </a:t>
            </a:r>
            <a:r>
              <a:rPr lang="en-US" sz="2800" b="1" dirty="0">
                <a:solidFill>
                  <a:srgbClr val="000000"/>
                </a:solidFill>
                <a:latin typeface="Times New Roman"/>
                <a:ea typeface="Times New Roman"/>
              </a:rPr>
              <a:t>urinary system</a:t>
            </a:r>
            <a:r>
              <a:rPr lang="en-US" sz="2800" dirty="0">
                <a:solidFill>
                  <a:srgbClr val="000000"/>
                </a:solidFill>
                <a:latin typeface="Times New Roman"/>
                <a:ea typeface="Times New Roman"/>
              </a:rPr>
              <a:t>, also known as the </a:t>
            </a:r>
            <a:r>
              <a:rPr lang="en-US" sz="2800" b="1" dirty="0">
                <a:solidFill>
                  <a:srgbClr val="000000"/>
                </a:solidFill>
                <a:latin typeface="Times New Roman"/>
                <a:ea typeface="Times New Roman"/>
              </a:rPr>
              <a:t>renal system</a:t>
            </a:r>
            <a:r>
              <a:rPr lang="en-US" sz="2800" dirty="0">
                <a:solidFill>
                  <a:srgbClr val="000000"/>
                </a:solidFill>
                <a:latin typeface="Times New Roman"/>
                <a:ea typeface="Times New Roman"/>
              </a:rPr>
              <a:t> or </a:t>
            </a:r>
            <a:r>
              <a:rPr lang="en-US" sz="2800" b="1" dirty="0">
                <a:solidFill>
                  <a:srgbClr val="000000"/>
                </a:solidFill>
                <a:latin typeface="Times New Roman"/>
                <a:ea typeface="Times New Roman"/>
              </a:rPr>
              <a:t>urinary </a:t>
            </a:r>
            <a:r>
              <a:rPr lang="en-US" sz="2800" b="1" dirty="0" smtClean="0">
                <a:solidFill>
                  <a:srgbClr val="000000"/>
                </a:solidFill>
                <a:latin typeface="Times New Roman"/>
                <a:ea typeface="Times New Roman"/>
              </a:rPr>
              <a:t>tract</a:t>
            </a:r>
            <a:endParaRPr lang="en-US" sz="2800" dirty="0">
              <a:latin typeface="Times New Roman"/>
              <a:ea typeface="Times New Roman"/>
            </a:endParaRPr>
          </a:p>
          <a:p>
            <a:pPr marL="0" indent="0" algn="just" rtl="0">
              <a:spcAft>
                <a:spcPts val="0"/>
              </a:spcAft>
              <a:buNone/>
            </a:pPr>
            <a:r>
              <a:rPr lang="en-US" sz="2800" dirty="0">
                <a:solidFill>
                  <a:srgbClr val="000000"/>
                </a:solidFill>
                <a:latin typeface="Times New Roman"/>
                <a:ea typeface="Times New Roman"/>
              </a:rPr>
              <a:t>The urinary tract can be divided into the upper urinary tract and the lower urinary tract. The upper urinary tract consists of the kidneys and the ureters, and the lower urinary tract consists of the bladder and the urethra </a:t>
            </a:r>
            <a:endParaRPr lang="en-US" sz="2800" dirty="0">
              <a:latin typeface="Times New Roman"/>
              <a:ea typeface="Times New Roman"/>
            </a:endParaRPr>
          </a:p>
          <a:p>
            <a:pPr marL="0" lvl="0" indent="0" algn="just" rtl="0">
              <a:buNone/>
            </a:pPr>
            <a:r>
              <a:rPr lang="en-US" sz="2800" dirty="0">
                <a:solidFill>
                  <a:srgbClr val="000000"/>
                </a:solidFill>
                <a:latin typeface="Times New Roman"/>
                <a:ea typeface="Calibri"/>
                <a:cs typeface="Times New Roman"/>
              </a:rPr>
              <a:t> </a:t>
            </a:r>
            <a:r>
              <a:rPr lang="en-US" sz="2800" dirty="0" smtClean="0">
                <a:solidFill>
                  <a:srgbClr val="000000"/>
                </a:solidFill>
                <a:latin typeface="Times New Roman"/>
                <a:ea typeface="Times New Roman"/>
                <a:cs typeface="Times New Roman"/>
              </a:rPr>
              <a:t>800–2,000 </a:t>
            </a:r>
            <a:r>
              <a:rPr lang="en-US" sz="2800" u="sng" dirty="0" smtClean="0">
                <a:solidFill>
                  <a:srgbClr val="000000"/>
                </a:solidFill>
                <a:latin typeface="Times New Roman"/>
                <a:ea typeface="Times New Roman"/>
                <a:cs typeface="Times New Roman"/>
                <a:hlinkClick r:id="rId2" tooltip="Milliliters"/>
              </a:rPr>
              <a:t>milliliters</a:t>
            </a:r>
            <a:r>
              <a:rPr lang="en-US" sz="2800" dirty="0" smtClean="0">
                <a:solidFill>
                  <a:srgbClr val="000000"/>
                </a:solidFill>
                <a:latin typeface="Times New Roman"/>
                <a:ea typeface="Times New Roman"/>
                <a:cs typeface="Times New Roman"/>
              </a:rPr>
              <a:t> (</a:t>
            </a:r>
            <a:r>
              <a:rPr lang="en-US" sz="2800" dirty="0" err="1" smtClean="0">
                <a:solidFill>
                  <a:srgbClr val="000000"/>
                </a:solidFill>
                <a:latin typeface="Times New Roman"/>
                <a:ea typeface="Times New Roman"/>
                <a:cs typeface="Times New Roman"/>
              </a:rPr>
              <a:t>mL</a:t>
            </a:r>
            <a:r>
              <a:rPr lang="en-US" sz="2800" dirty="0" smtClean="0">
                <a:solidFill>
                  <a:srgbClr val="000000"/>
                </a:solidFill>
                <a:latin typeface="Times New Roman"/>
                <a:ea typeface="Times New Roman"/>
                <a:cs typeface="Times New Roman"/>
              </a:rPr>
              <a:t>) of urine are normally produced every day in a healthy human. This amount varies according to fluid intake and kidney function. </a:t>
            </a:r>
            <a:endParaRPr lang="en-US" sz="2800" dirty="0" smtClean="0">
              <a:solidFill>
                <a:prstClr val="black"/>
              </a:solidFill>
              <a:latin typeface="Times New Roman"/>
              <a:ea typeface="Times New Roman"/>
            </a:endParaRPr>
          </a:p>
          <a:p>
            <a:pPr marL="0" indent="0" algn="just" rtl="0">
              <a:spcAft>
                <a:spcPts val="0"/>
              </a:spcAft>
              <a:buNone/>
            </a:pPr>
            <a:endParaRPr lang="en-US" sz="3500" dirty="0">
              <a:latin typeface="Times New Roman"/>
              <a:ea typeface="Times New Roman"/>
            </a:endParaRPr>
          </a:p>
          <a:p>
            <a:pPr marL="0" indent="0">
              <a:buNone/>
            </a:pPr>
            <a:endParaRPr lang="ar-IQ" dirty="0"/>
          </a:p>
        </p:txBody>
      </p:sp>
    </p:spTree>
    <p:extLst>
      <p:ext uri="{BB962C8B-B14F-4D97-AF65-F5344CB8AC3E}">
        <p14:creationId xmlns:p14="http://schemas.microsoft.com/office/powerpoint/2010/main" val="3706867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721499"/>
          </a:xfrm>
        </p:spPr>
        <p:txBody>
          <a:bodyPr>
            <a:normAutofit fontScale="92500"/>
          </a:bodyPr>
          <a:lstStyle/>
          <a:p>
            <a:pPr lvl="0" algn="l" eaLnBrk="0" hangingPunct="0">
              <a:buNone/>
            </a:pPr>
            <a:r>
              <a:rPr lang="en-US" b="1" dirty="0" smtClean="0">
                <a:solidFill>
                  <a:srgbClr val="000000"/>
                </a:solidFill>
                <a:latin typeface="Times New Roman"/>
                <a:ea typeface="Times New Roman"/>
                <a:cs typeface="Arial"/>
              </a:rPr>
              <a:t>2. Diagnostic imaging: </a:t>
            </a:r>
            <a:r>
              <a:rPr lang="en-US" dirty="0" smtClean="0">
                <a:solidFill>
                  <a:srgbClr val="000000"/>
                </a:solidFill>
                <a:latin typeface="Times New Roman"/>
                <a:ea typeface="Times New Roman"/>
                <a:cs typeface="Arial"/>
              </a:rPr>
              <a:t>This involves assessing the urinary tract using </a:t>
            </a:r>
            <a:r>
              <a:rPr lang="en-US" dirty="0" smtClean="0">
                <a:solidFill>
                  <a:srgbClr val="000000"/>
                </a:solidFill>
                <a:latin typeface="Times New Roman"/>
                <a:ea typeface="Times New Roman"/>
                <a:cs typeface="Arial"/>
                <a:hlinkClick r:id="rId2" tooltip="How do ultrasound scans work?"/>
              </a:rPr>
              <a:t>ultrasound</a:t>
            </a:r>
            <a:r>
              <a:rPr lang="en-US" dirty="0" smtClean="0">
                <a:solidFill>
                  <a:srgbClr val="000000"/>
                </a:solidFill>
                <a:latin typeface="Times New Roman"/>
                <a:ea typeface="Times New Roman"/>
                <a:cs typeface="Arial"/>
              </a:rPr>
              <a:t>, CT and </a:t>
            </a:r>
            <a:r>
              <a:rPr lang="en-US" dirty="0" smtClean="0">
                <a:solidFill>
                  <a:srgbClr val="000000"/>
                </a:solidFill>
                <a:latin typeface="Times New Roman"/>
                <a:ea typeface="Times New Roman"/>
                <a:cs typeface="Arial"/>
                <a:hlinkClick r:id="rId3" tooltip="What you should know about MRI scans"/>
              </a:rPr>
              <a:t>MRI</a:t>
            </a:r>
            <a:r>
              <a:rPr lang="en-US" dirty="0" smtClean="0">
                <a:solidFill>
                  <a:srgbClr val="000000"/>
                </a:solidFill>
                <a:latin typeface="Times New Roman"/>
                <a:ea typeface="Times New Roman"/>
                <a:cs typeface="Arial"/>
              </a:rPr>
              <a:t> scanning, radiation tracking, or X-rays. </a:t>
            </a:r>
            <a:endParaRPr lang="en-US" sz="2000" dirty="0" smtClean="0">
              <a:solidFill>
                <a:srgbClr val="000000"/>
              </a:solidFill>
              <a:ea typeface="Times New Roman"/>
              <a:cs typeface="Arial"/>
            </a:endParaRPr>
          </a:p>
          <a:p>
            <a:pPr algn="just" eaLnBrk="0" hangingPunct="0">
              <a:buNone/>
            </a:pPr>
            <a:r>
              <a:rPr lang="en-US" dirty="0" smtClean="0">
                <a:latin typeface="Times New Roman" pitchFamily="18" charset="0"/>
              </a:rPr>
              <a:t>Imaging of the renal tract may be warranted where </a:t>
            </a:r>
            <a:r>
              <a:rPr lang="en-US" dirty="0" err="1" smtClean="0">
                <a:latin typeface="Times New Roman" pitchFamily="18" charset="0"/>
              </a:rPr>
              <a:t>pyelonephritis</a:t>
            </a:r>
            <a:r>
              <a:rPr lang="en-US" dirty="0" smtClean="0">
                <a:latin typeface="Times New Roman" pitchFamily="18" charset="0"/>
              </a:rPr>
              <a:t> recurs or is slow to respond to treatment. This is to identify renal anomalies or calculi. It should also be used in cases where a renal abscess is suspected, </a:t>
            </a:r>
            <a:r>
              <a:rPr lang="en-US" dirty="0" err="1" smtClean="0">
                <a:latin typeface="Times New Roman" pitchFamily="18" charset="0"/>
              </a:rPr>
              <a:t>haematuria</a:t>
            </a:r>
            <a:r>
              <a:rPr lang="en-US" dirty="0" smtClean="0">
                <a:latin typeface="Times New Roman" pitchFamily="18" charset="0"/>
              </a:rPr>
              <a:t> persists or malignancy is suspected. Ultrasound (US) is the primary radiological investigation of choice for evaluation of the renal tract in pregnancy              </a:t>
            </a:r>
            <a:r>
              <a:rPr lang="en-US" sz="1400" dirty="0" smtClean="0"/>
              <a:t> </a:t>
            </a:r>
            <a:endParaRPr lang="en-US" sz="4000" dirty="0" smtClean="0"/>
          </a:p>
          <a:p>
            <a:endParaRPr lang="ar-IQ"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sz="4000" b="1" i="1" dirty="0">
                <a:solidFill>
                  <a:srgbClr val="FF0000"/>
                </a:solidFill>
                <a:latin typeface="Times New Roman"/>
                <a:ea typeface="Times New Roman"/>
                <a:cs typeface="Times New Roman"/>
              </a:rPr>
              <a:t/>
            </a:r>
            <a:br>
              <a:rPr lang="en-US" sz="4000" b="1" i="1" dirty="0">
                <a:solidFill>
                  <a:srgbClr val="FF0000"/>
                </a:solidFill>
                <a:latin typeface="Times New Roman"/>
                <a:ea typeface="Times New Roman"/>
                <a:cs typeface="Times New Roman"/>
              </a:rPr>
            </a:br>
            <a:r>
              <a:rPr lang="en-US" sz="4000" b="1" i="1" dirty="0" smtClean="0">
                <a:solidFill>
                  <a:srgbClr val="FF0000"/>
                </a:solidFill>
                <a:latin typeface="Times New Roman"/>
                <a:ea typeface="Times New Roman"/>
                <a:cs typeface="Times New Roman"/>
              </a:rPr>
              <a:t>Diagnosis</a:t>
            </a:r>
            <a:r>
              <a:rPr lang="en-US" sz="2400" b="1" i="1" dirty="0">
                <a:solidFill>
                  <a:srgbClr val="000000"/>
                </a:solidFill>
                <a:latin typeface="Verdana"/>
                <a:ea typeface="Times New Roman"/>
                <a:cs typeface="Times New Roman"/>
              </a:rPr>
              <a:t/>
            </a:r>
            <a:br>
              <a:rPr lang="en-US" sz="2400" b="1" i="1" dirty="0">
                <a:solidFill>
                  <a:srgbClr val="000000"/>
                </a:solidFill>
                <a:latin typeface="Verdana"/>
                <a:ea typeface="Times New Roman"/>
                <a:cs typeface="Times New Roman"/>
              </a:rPr>
            </a:br>
            <a:endParaRPr lang="ar-IQ" dirty="0"/>
          </a:p>
        </p:txBody>
      </p:sp>
      <p:sp>
        <p:nvSpPr>
          <p:cNvPr id="3" name="عنصر نائب للمحتوى 2"/>
          <p:cNvSpPr>
            <a:spLocks noGrp="1"/>
          </p:cNvSpPr>
          <p:nvPr>
            <p:ph idx="1"/>
          </p:nvPr>
        </p:nvSpPr>
        <p:spPr/>
        <p:txBody>
          <a:bodyPr>
            <a:normAutofit/>
          </a:bodyPr>
          <a:lstStyle/>
          <a:p>
            <a:pPr marL="0" lvl="0" indent="0" algn="just" rtl="0">
              <a:lnSpc>
                <a:spcPct val="115000"/>
              </a:lnSpc>
              <a:spcAft>
                <a:spcPts val="1000"/>
              </a:spcAft>
              <a:buSzPts val="1000"/>
              <a:buNone/>
              <a:tabLst>
                <a:tab pos="457200" algn="l"/>
              </a:tabLst>
            </a:pPr>
            <a:r>
              <a:rPr lang="en-US" dirty="0" smtClean="0">
                <a:solidFill>
                  <a:srgbClr val="000000"/>
                </a:solidFill>
                <a:latin typeface="Times New Roman"/>
                <a:ea typeface="Times New Roman"/>
              </a:rPr>
              <a:t>3. </a:t>
            </a:r>
            <a:r>
              <a:rPr lang="en-US" dirty="0" err="1" smtClean="0">
                <a:solidFill>
                  <a:srgbClr val="000000"/>
                </a:solidFill>
                <a:latin typeface="Times New Roman"/>
                <a:ea typeface="Times New Roman"/>
              </a:rPr>
              <a:t>Urodynamics</a:t>
            </a:r>
            <a:r>
              <a:rPr lang="en-US" dirty="0">
                <a:solidFill>
                  <a:srgbClr val="000000"/>
                </a:solidFill>
                <a:latin typeface="Times New Roman"/>
                <a:ea typeface="Times New Roman"/>
              </a:rPr>
              <a:t>: This procedure determines how well the urinary tract is storing and releasing urine. </a:t>
            </a:r>
            <a:endParaRPr lang="en-US" sz="2000" dirty="0">
              <a:solidFill>
                <a:srgbClr val="000000"/>
              </a:solidFill>
              <a:ea typeface="Times New Roman"/>
            </a:endParaRPr>
          </a:p>
          <a:p>
            <a:pPr marL="0" lvl="0" indent="0" algn="just" rtl="0">
              <a:lnSpc>
                <a:spcPct val="115000"/>
              </a:lnSpc>
              <a:spcAft>
                <a:spcPts val="1000"/>
              </a:spcAft>
              <a:buSzPts val="1000"/>
              <a:buNone/>
              <a:tabLst>
                <a:tab pos="457200" algn="l"/>
              </a:tabLst>
            </a:pPr>
            <a:r>
              <a:rPr lang="en-US" dirty="0" smtClean="0">
                <a:solidFill>
                  <a:srgbClr val="000000"/>
                </a:solidFill>
                <a:latin typeface="Times New Roman"/>
                <a:ea typeface="Times New Roman"/>
              </a:rPr>
              <a:t>4. Cystoscopy</a:t>
            </a:r>
            <a:r>
              <a:rPr lang="en-US" dirty="0">
                <a:solidFill>
                  <a:srgbClr val="000000"/>
                </a:solidFill>
                <a:latin typeface="Times New Roman"/>
                <a:ea typeface="Times New Roman"/>
              </a:rPr>
              <a:t>: This diagnostic exam allows the doctor to see inside the bladder and urethra with a camera lens, which inserted through the urethra through a long thin tube.</a:t>
            </a:r>
            <a:endParaRPr lang="en-US" sz="2000" dirty="0">
              <a:solidFill>
                <a:srgbClr val="000000"/>
              </a:solidFill>
              <a:ea typeface="Times New Roman"/>
            </a:endParaRPr>
          </a:p>
          <a:p>
            <a:pPr marL="0" indent="0" algn="l" rtl="0">
              <a:buNone/>
            </a:pPr>
            <a:endParaRPr lang="ar-IQ" sz="4000" dirty="0"/>
          </a:p>
        </p:txBody>
      </p:sp>
    </p:spTree>
    <p:extLst>
      <p:ext uri="{BB962C8B-B14F-4D97-AF65-F5344CB8AC3E}">
        <p14:creationId xmlns:p14="http://schemas.microsoft.com/office/powerpoint/2010/main" val="12003335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692696"/>
            <a:ext cx="8229600" cy="288032"/>
          </a:xfrm>
        </p:spPr>
        <p:txBody>
          <a:bodyPr>
            <a:normAutofit fontScale="90000"/>
          </a:bodyPr>
          <a:lstStyle/>
          <a:p>
            <a:r>
              <a:rPr lang="en-US" sz="3100" b="1" dirty="0" smtClean="0">
                <a:latin typeface="Times New Roman" pitchFamily="18" charset="0"/>
              </a:rPr>
              <a:t>Non-pharmacological measures and antimicrobial prophylaxis</a:t>
            </a:r>
            <a:r>
              <a:rPr lang="en-US" sz="2000" dirty="0" smtClean="0"/>
              <a:t/>
            </a:r>
            <a:br>
              <a:rPr lang="en-US" sz="2000" dirty="0" smtClean="0"/>
            </a:br>
            <a:endParaRPr lang="ar-IQ" dirty="0"/>
          </a:p>
        </p:txBody>
      </p:sp>
      <p:sp>
        <p:nvSpPr>
          <p:cNvPr id="3" name="عنصر نائب للمحتوى 2"/>
          <p:cNvSpPr>
            <a:spLocks noGrp="1"/>
          </p:cNvSpPr>
          <p:nvPr>
            <p:ph idx="1"/>
          </p:nvPr>
        </p:nvSpPr>
        <p:spPr>
          <a:xfrm>
            <a:off x="251520" y="1052736"/>
            <a:ext cx="8435280" cy="5073427"/>
          </a:xfrm>
        </p:spPr>
        <p:txBody>
          <a:bodyPr/>
          <a:lstStyle/>
          <a:p>
            <a:pPr algn="l" eaLnBrk="0" hangingPunct="0">
              <a:buNone/>
            </a:pPr>
            <a:r>
              <a:rPr lang="en-US" sz="2800" dirty="0" smtClean="0">
                <a:latin typeface="Times New Roman" pitchFamily="18" charset="0"/>
              </a:rPr>
              <a:t>-</a:t>
            </a:r>
            <a:r>
              <a:rPr lang="en-US" sz="2800" dirty="0" err="1" smtClean="0">
                <a:latin typeface="Times New Roman" pitchFamily="18" charset="0"/>
              </a:rPr>
              <a:t>Pyelonephritis</a:t>
            </a:r>
            <a:r>
              <a:rPr lang="en-US" sz="2800" dirty="0" smtClean="0">
                <a:latin typeface="Times New Roman" pitchFamily="18" charset="0"/>
              </a:rPr>
              <a:t> may recur during pregnancy. One study showed a recurrence rate of approximately 20% during the pregnancy or the postnatal period. </a:t>
            </a:r>
          </a:p>
          <a:p>
            <a:pPr algn="l" eaLnBrk="0" hangingPunct="0">
              <a:buNone/>
            </a:pPr>
            <a:r>
              <a:rPr lang="en-US" sz="2800" dirty="0" smtClean="0">
                <a:latin typeface="Times New Roman" pitchFamily="18" charset="0"/>
              </a:rPr>
              <a:t>-A Cochrane review in 2008 of ten studies showed that cranberry juice does decrease the number of UTIs over twelve months, but no data exists as to the optimum timing and quantity of cranberry juice that needs to be consumed to prevent infection.</a:t>
            </a:r>
            <a:endParaRPr lang="en-US" sz="1200" dirty="0" smtClean="0"/>
          </a:p>
          <a:p>
            <a:pPr algn="l" eaLnBrk="0" hangingPunct="0">
              <a:buNone/>
            </a:pPr>
            <a:r>
              <a:rPr lang="en-US" sz="2800" dirty="0" smtClean="0">
                <a:latin typeface="Times New Roman" pitchFamily="18" charset="0"/>
              </a:rPr>
              <a:t>-The focus on prevention of recurrence has focused on pharmacological and non pharmacological measures.</a:t>
            </a:r>
            <a:endParaRPr lang="ar-IQ"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txBody>
          <a:bodyPr>
            <a:normAutofit fontScale="92500" lnSpcReduction="10000"/>
          </a:bodyPr>
          <a:lstStyle/>
          <a:p>
            <a:pPr algn="l" eaLnBrk="0" hangingPunct="0">
              <a:buNone/>
            </a:pPr>
            <a:r>
              <a:rPr lang="en-US" dirty="0" smtClean="0">
                <a:latin typeface="Times New Roman" pitchFamily="18" charset="0"/>
              </a:rPr>
              <a:t>-A Cochrane Review showed that low dose oral nitro-</a:t>
            </a:r>
            <a:r>
              <a:rPr lang="en-US" dirty="0" err="1" smtClean="0">
                <a:latin typeface="Times New Roman" pitchFamily="18" charset="0"/>
              </a:rPr>
              <a:t>furantin</a:t>
            </a:r>
            <a:r>
              <a:rPr lang="en-US" dirty="0" smtClean="0">
                <a:latin typeface="Times New Roman" pitchFamily="18" charset="0"/>
              </a:rPr>
              <a:t> in combination with increased clinic review and surveillance has not shown any superiority over increased surveillance only in the prevention of recurrence of UTI. In addition, no difference was observed in the incidence of preterm birth in this group.</a:t>
            </a:r>
            <a:endParaRPr lang="en-US" sz="1400" dirty="0" smtClean="0"/>
          </a:p>
          <a:p>
            <a:pPr algn="l" eaLnBrk="0" hangingPunct="0">
              <a:buNone/>
            </a:pPr>
            <a:r>
              <a:rPr lang="en-US" dirty="0" smtClean="0">
                <a:latin typeface="Times New Roman" pitchFamily="18" charset="0"/>
              </a:rPr>
              <a:t>-The use of nitro-</a:t>
            </a:r>
            <a:r>
              <a:rPr lang="en-US" dirty="0" err="1" smtClean="0">
                <a:latin typeface="Times New Roman" pitchFamily="18" charset="0"/>
              </a:rPr>
              <a:t>furantin</a:t>
            </a:r>
            <a:r>
              <a:rPr lang="en-US" dirty="0" smtClean="0">
                <a:latin typeface="Times New Roman" pitchFamily="18" charset="0"/>
              </a:rPr>
              <a:t> and a close surveillance policy did lead to a reduced rate of asymptomatic </a:t>
            </a:r>
            <a:r>
              <a:rPr lang="en-US" dirty="0" err="1" smtClean="0">
                <a:latin typeface="Times New Roman" pitchFamily="18" charset="0"/>
              </a:rPr>
              <a:t>bacteriuria</a:t>
            </a:r>
            <a:r>
              <a:rPr lang="en-US" dirty="0" smtClean="0">
                <a:latin typeface="Times New Roman" pitchFamily="18" charset="0"/>
              </a:rPr>
              <a:t> and highlighted the need for a large randomized controlled trial to determine which measures, if any, can reduce the risk of recurrent UTIs.</a:t>
            </a:r>
            <a:endParaRPr lang="en-US" sz="4000" dirty="0" smtClean="0"/>
          </a:p>
          <a:p>
            <a:pPr algn="l"/>
            <a:endParaRPr lang="ar-IQ"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404664"/>
            <a:ext cx="8640960" cy="6192688"/>
          </a:xfrm>
        </p:spPr>
        <p:txBody>
          <a:bodyPr>
            <a:normAutofit fontScale="85000" lnSpcReduction="20000"/>
          </a:bodyPr>
          <a:lstStyle/>
          <a:p>
            <a:pPr algn="ctr" eaLnBrk="0" hangingPunct="0">
              <a:buNone/>
            </a:pPr>
            <a:r>
              <a:rPr lang="en-US" b="1" dirty="0" smtClean="0">
                <a:latin typeface="Times New Roman" pitchFamily="18" charset="0"/>
              </a:rPr>
              <a:t>Clinical management</a:t>
            </a:r>
            <a:endParaRPr lang="en-US" sz="1400" dirty="0" smtClean="0"/>
          </a:p>
          <a:p>
            <a:pPr algn="l" eaLnBrk="0" hangingPunct="0">
              <a:buNone/>
            </a:pPr>
            <a:r>
              <a:rPr lang="en-US" b="1" dirty="0" smtClean="0">
                <a:latin typeface="Times New Roman" pitchFamily="18" charset="0"/>
              </a:rPr>
              <a:t>Asymptomatic </a:t>
            </a:r>
            <a:r>
              <a:rPr lang="en-US" b="1" dirty="0" err="1" smtClean="0">
                <a:latin typeface="Times New Roman" pitchFamily="18" charset="0"/>
              </a:rPr>
              <a:t>Bacteriuria</a:t>
            </a:r>
            <a:endParaRPr lang="en-US" sz="1400" dirty="0" smtClean="0"/>
          </a:p>
          <a:p>
            <a:pPr algn="l" eaLnBrk="0" hangingPunct="0">
              <a:buNone/>
            </a:pPr>
            <a:r>
              <a:rPr lang="en-US" dirty="0" smtClean="0">
                <a:latin typeface="Times New Roman" pitchFamily="18" charset="0"/>
              </a:rPr>
              <a:t>- Antibiotic treatment of asymptomatic </a:t>
            </a:r>
            <a:r>
              <a:rPr lang="en-US" dirty="0" err="1" smtClean="0">
                <a:latin typeface="Times New Roman" pitchFamily="18" charset="0"/>
              </a:rPr>
              <a:t>bacteriuria</a:t>
            </a:r>
            <a:r>
              <a:rPr lang="en-US" dirty="0" smtClean="0">
                <a:latin typeface="Times New Roman" pitchFamily="18" charset="0"/>
              </a:rPr>
              <a:t> in pregnancy reduces the risk of urinary tract infection, preterm delivery and low-birth weight infants.</a:t>
            </a:r>
            <a:endParaRPr lang="en-US" sz="1400" dirty="0" smtClean="0"/>
          </a:p>
          <a:p>
            <a:pPr algn="l" eaLnBrk="0" hangingPunct="0">
              <a:buNone/>
            </a:pPr>
            <a:r>
              <a:rPr lang="en-US" dirty="0" smtClean="0">
                <a:latin typeface="Times New Roman" pitchFamily="18" charset="0"/>
              </a:rPr>
              <a:t>- All women should be screened for asymptomatic </a:t>
            </a:r>
            <a:r>
              <a:rPr lang="en-US" dirty="0" err="1" smtClean="0">
                <a:latin typeface="Times New Roman" pitchFamily="18" charset="0"/>
              </a:rPr>
              <a:t>bacteriuria</a:t>
            </a:r>
            <a:r>
              <a:rPr lang="en-US" dirty="0" smtClean="0">
                <a:latin typeface="Times New Roman" pitchFamily="18" charset="0"/>
              </a:rPr>
              <a:t> at the first antenatal visit.</a:t>
            </a:r>
            <a:endParaRPr lang="en-US" sz="1400" dirty="0" smtClean="0"/>
          </a:p>
          <a:p>
            <a:pPr algn="l" eaLnBrk="0" hangingPunct="0">
              <a:buNone/>
            </a:pPr>
            <a:r>
              <a:rPr lang="en-US" dirty="0" smtClean="0">
                <a:latin typeface="Times New Roman" pitchFamily="18" charset="0"/>
              </a:rPr>
              <a:t>- Treat women with a positive urine culture for </a:t>
            </a:r>
            <a:r>
              <a:rPr lang="en-US" dirty="0" err="1" smtClean="0">
                <a:latin typeface="Times New Roman" pitchFamily="18" charset="0"/>
              </a:rPr>
              <a:t>bacteriuria</a:t>
            </a:r>
            <a:r>
              <a:rPr lang="en-US" dirty="0" smtClean="0">
                <a:latin typeface="Times New Roman" pitchFamily="18" charset="0"/>
              </a:rPr>
              <a:t> detected during pregnancy with an appropriate antibiotic for the bacteria isolated and the trimester of pregnancy</a:t>
            </a:r>
            <a:endParaRPr lang="en-US" sz="1400" dirty="0" smtClean="0"/>
          </a:p>
          <a:p>
            <a:pPr algn="l" eaLnBrk="0" hangingPunct="0">
              <a:buNone/>
            </a:pPr>
            <a:r>
              <a:rPr lang="en-US" dirty="0" smtClean="0">
                <a:latin typeface="Times New Roman" pitchFamily="18" charset="0"/>
              </a:rPr>
              <a:t>- Refer to local and national guidelines for the choice of antibiotic in pregnancy</a:t>
            </a:r>
            <a:endParaRPr lang="en-US" sz="1400" dirty="0" smtClean="0"/>
          </a:p>
          <a:p>
            <a:pPr algn="l" eaLnBrk="0" hangingPunct="0">
              <a:buNone/>
            </a:pPr>
            <a:r>
              <a:rPr lang="en-US" dirty="0" smtClean="0">
                <a:latin typeface="Times New Roman" pitchFamily="18" charset="0"/>
              </a:rPr>
              <a:t>- A seven day course of treatment is normally sufficient</a:t>
            </a:r>
            <a:endParaRPr lang="en-US" sz="1400" dirty="0" smtClean="0"/>
          </a:p>
          <a:p>
            <a:pPr algn="l" eaLnBrk="0" hangingPunct="0">
              <a:buNone/>
            </a:pPr>
            <a:r>
              <a:rPr lang="en-US" dirty="0" smtClean="0">
                <a:latin typeface="Times New Roman" pitchFamily="18" charset="0"/>
              </a:rPr>
              <a:t>- Do not prescribe </a:t>
            </a:r>
            <a:r>
              <a:rPr lang="en-US" dirty="0" err="1" smtClean="0">
                <a:latin typeface="Times New Roman" pitchFamily="18" charset="0"/>
              </a:rPr>
              <a:t>trimethoprim</a:t>
            </a:r>
            <a:r>
              <a:rPr lang="en-US" dirty="0" smtClean="0">
                <a:latin typeface="Times New Roman" pitchFamily="18" charset="0"/>
              </a:rPr>
              <a:t> for pregnant women with established </a:t>
            </a:r>
            <a:r>
              <a:rPr lang="en-US" dirty="0" err="1" smtClean="0">
                <a:latin typeface="Times New Roman" pitchFamily="18" charset="0"/>
              </a:rPr>
              <a:t>folate</a:t>
            </a:r>
            <a:r>
              <a:rPr lang="en-US" dirty="0" smtClean="0">
                <a:latin typeface="Times New Roman" pitchFamily="18" charset="0"/>
              </a:rPr>
              <a:t> deficiency or women taking </a:t>
            </a:r>
            <a:r>
              <a:rPr lang="en-US" dirty="0" err="1" smtClean="0">
                <a:latin typeface="Times New Roman" pitchFamily="18" charset="0"/>
              </a:rPr>
              <a:t>folate</a:t>
            </a:r>
            <a:r>
              <a:rPr lang="en-US" dirty="0" smtClean="0">
                <a:latin typeface="Times New Roman" pitchFamily="18" charset="0"/>
              </a:rPr>
              <a:t> antagonists.</a:t>
            </a:r>
            <a:endParaRPr lang="en-US" sz="4000" dirty="0" smtClean="0"/>
          </a:p>
          <a:p>
            <a:endParaRPr lang="ar-IQ"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188640"/>
            <a:ext cx="8640960" cy="6336704"/>
          </a:xfrm>
        </p:spPr>
        <p:txBody>
          <a:bodyPr>
            <a:noAutofit/>
          </a:bodyPr>
          <a:lstStyle/>
          <a:p>
            <a:pPr algn="l" eaLnBrk="0" hangingPunct="0">
              <a:buNone/>
            </a:pPr>
            <a:r>
              <a:rPr lang="en-US" sz="2800" b="1" dirty="0" smtClean="0">
                <a:latin typeface="Times New Roman" pitchFamily="18" charset="0"/>
              </a:rPr>
              <a:t>Symptomatic </a:t>
            </a:r>
            <a:r>
              <a:rPr lang="en-US" sz="2800" b="1" dirty="0" err="1" smtClean="0">
                <a:latin typeface="Times New Roman" pitchFamily="18" charset="0"/>
              </a:rPr>
              <a:t>Bacteriuria</a:t>
            </a:r>
            <a:endParaRPr lang="en-US" sz="2800" dirty="0" smtClean="0"/>
          </a:p>
          <a:p>
            <a:pPr algn="l" eaLnBrk="0" hangingPunct="0">
              <a:buNone/>
            </a:pPr>
            <a:r>
              <a:rPr lang="en-US" sz="2800" dirty="0" smtClean="0">
                <a:latin typeface="Times New Roman" pitchFamily="18" charset="0"/>
              </a:rPr>
              <a:t>- </a:t>
            </a:r>
            <a:r>
              <a:rPr lang="en-US" sz="2400" dirty="0" smtClean="0">
                <a:latin typeface="Times New Roman" pitchFamily="18" charset="0"/>
              </a:rPr>
              <a:t>Urine culture is the investigation of choice in symptomatic </a:t>
            </a:r>
            <a:r>
              <a:rPr lang="en-US" sz="2400" dirty="0" err="1" smtClean="0">
                <a:latin typeface="Times New Roman" pitchFamily="18" charset="0"/>
              </a:rPr>
              <a:t>bacteriuria</a:t>
            </a:r>
            <a:r>
              <a:rPr lang="en-US" sz="2400" dirty="0" smtClean="0">
                <a:latin typeface="Times New Roman" pitchFamily="18" charset="0"/>
              </a:rPr>
              <a:t>.</a:t>
            </a:r>
            <a:endParaRPr lang="en-US" sz="2400" dirty="0" smtClean="0"/>
          </a:p>
          <a:p>
            <a:pPr algn="l" eaLnBrk="0" hangingPunct="0">
              <a:buNone/>
            </a:pPr>
            <a:r>
              <a:rPr lang="en-US" sz="2400" dirty="0" smtClean="0">
                <a:latin typeface="Times New Roman" pitchFamily="18" charset="0"/>
              </a:rPr>
              <a:t>- Treat symptomatic </a:t>
            </a:r>
            <a:r>
              <a:rPr lang="en-US" sz="2400" dirty="0" err="1" smtClean="0">
                <a:latin typeface="Times New Roman" pitchFamily="18" charset="0"/>
              </a:rPr>
              <a:t>bacteriuria</a:t>
            </a:r>
            <a:r>
              <a:rPr lang="en-US" sz="2400" dirty="0" smtClean="0">
                <a:latin typeface="Times New Roman" pitchFamily="18" charset="0"/>
              </a:rPr>
              <a:t> with an antibiotic in accordance with local guidance.</a:t>
            </a:r>
            <a:endParaRPr lang="en-US" sz="2400" dirty="0" smtClean="0"/>
          </a:p>
          <a:p>
            <a:pPr algn="l" eaLnBrk="0" hangingPunct="0">
              <a:buNone/>
            </a:pPr>
            <a:r>
              <a:rPr lang="en-US" sz="2400" dirty="0" smtClean="0">
                <a:latin typeface="Times New Roman" pitchFamily="18" charset="0"/>
              </a:rPr>
              <a:t>- Take a single sample for urine culture before empiric treatment is started.</a:t>
            </a:r>
            <a:endParaRPr lang="en-US" sz="2400" dirty="0" smtClean="0"/>
          </a:p>
          <a:p>
            <a:pPr algn="l" eaLnBrk="0" hangingPunct="0">
              <a:buNone/>
            </a:pPr>
            <a:r>
              <a:rPr lang="en-US" sz="2400" dirty="0" smtClean="0">
                <a:latin typeface="Times New Roman" pitchFamily="18" charset="0"/>
              </a:rPr>
              <a:t>- Women with symptomatic </a:t>
            </a:r>
            <a:r>
              <a:rPr lang="en-US" sz="2400" dirty="0" err="1" smtClean="0">
                <a:latin typeface="Times New Roman" pitchFamily="18" charset="0"/>
              </a:rPr>
              <a:t>bacteriuria</a:t>
            </a:r>
            <a:r>
              <a:rPr lang="en-US" sz="2400" dirty="0" smtClean="0">
                <a:latin typeface="Times New Roman" pitchFamily="18" charset="0"/>
              </a:rPr>
              <a:t> with systemic signs of infection should be admitted for intravenous antibiotics depending the result of blood cultures and the urine culture</a:t>
            </a:r>
            <a:endParaRPr lang="en-US" sz="2400" dirty="0" smtClean="0"/>
          </a:p>
          <a:p>
            <a:pPr algn="l" eaLnBrk="0" hangingPunct="0">
              <a:buNone/>
            </a:pPr>
            <a:r>
              <a:rPr lang="en-US" sz="2400" dirty="0" smtClean="0">
                <a:latin typeface="Times New Roman" pitchFamily="18" charset="0"/>
              </a:rPr>
              <a:t>- In cases where a clinical improvement fails to occur with 24 hours of instigating treatment or where there are additional co-morbidities additional senior medical and microbiology advice should be sought</a:t>
            </a:r>
          </a:p>
          <a:p>
            <a:pPr algn="l" eaLnBrk="0" hangingPunct="0">
              <a:buNone/>
            </a:pPr>
            <a:r>
              <a:rPr lang="en-US" sz="2400" dirty="0" smtClean="0">
                <a:latin typeface="Times New Roman" pitchFamily="18" charset="0"/>
              </a:rPr>
              <a:t>- Renal imaging should be considered if renal pathology is suspected or in cases that recur</a:t>
            </a:r>
            <a:r>
              <a:rPr lang="en-US" sz="2400" dirty="0" smtClean="0"/>
              <a:t> </a:t>
            </a:r>
          </a:p>
          <a:p>
            <a:endParaRPr lang="ar-IQ" sz="28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0"/>
            <a:ext cx="8640960" cy="6126163"/>
          </a:xfrm>
        </p:spPr>
        <p:txBody>
          <a:bodyPr>
            <a:noAutofit/>
          </a:bodyPr>
          <a:lstStyle/>
          <a:p>
            <a:pPr algn="l" eaLnBrk="0" hangingPunct="0">
              <a:buNone/>
            </a:pPr>
            <a:r>
              <a:rPr lang="en-US" sz="2800" b="1" dirty="0" smtClean="0">
                <a:latin typeface="Times New Roman" pitchFamily="18" charset="0"/>
              </a:rPr>
              <a:t>Pharmacological management</a:t>
            </a:r>
            <a:endParaRPr lang="en-US" sz="2800" dirty="0" smtClean="0"/>
          </a:p>
          <a:p>
            <a:pPr algn="l" eaLnBrk="0" hangingPunct="0">
              <a:buNone/>
            </a:pPr>
            <a:r>
              <a:rPr lang="en-US" sz="2800" b="1" dirty="0" smtClean="0">
                <a:latin typeface="Times New Roman" pitchFamily="18" charset="0"/>
              </a:rPr>
              <a:t>General Principles of antimicrobial use</a:t>
            </a:r>
            <a:endParaRPr lang="en-US" sz="2800" dirty="0" smtClean="0"/>
          </a:p>
          <a:p>
            <a:pPr algn="l" eaLnBrk="0" hangingPunct="0">
              <a:lnSpc>
                <a:spcPct val="120000"/>
              </a:lnSpc>
              <a:buNone/>
            </a:pPr>
            <a:r>
              <a:rPr lang="en-US" sz="2800" dirty="0" smtClean="0">
                <a:latin typeface="Times New Roman" pitchFamily="18" charset="0"/>
              </a:rPr>
              <a:t>Choosing the right antimicrobial is an essential part of managing pregnant</a:t>
            </a:r>
          </a:p>
          <a:p>
            <a:pPr algn="l" eaLnBrk="0" hangingPunct="0">
              <a:buNone/>
            </a:pPr>
            <a:r>
              <a:rPr lang="en-US" sz="2800" dirty="0" smtClean="0">
                <a:latin typeface="Times New Roman" pitchFamily="18" charset="0"/>
              </a:rPr>
              <a:t>Patients with urinary tract infections. It is not only important to choose the right drug, but also consideration should be given to selecting the right dose and treatment duration. By effectively treating urinary tract infections it is hoped to reduce the risk of maternal sepsis, </a:t>
            </a:r>
            <a:r>
              <a:rPr lang="en-US" sz="2800" dirty="0" err="1" smtClean="0">
                <a:latin typeface="Times New Roman" pitchFamily="18" charset="0"/>
              </a:rPr>
              <a:t>polynephritis</a:t>
            </a:r>
            <a:r>
              <a:rPr lang="en-US" sz="2800" dirty="0" smtClean="0">
                <a:latin typeface="Times New Roman" pitchFamily="18" charset="0"/>
              </a:rPr>
              <a:t>, preterm labor and also adverse outcomes for the fetus. Consideration should also be given to potential </a:t>
            </a:r>
            <a:r>
              <a:rPr lang="en-US" sz="2800" dirty="0" err="1" smtClean="0">
                <a:latin typeface="Times New Roman" pitchFamily="18" charset="0"/>
              </a:rPr>
              <a:t>teratogenicity</a:t>
            </a:r>
            <a:r>
              <a:rPr lang="en-US" sz="2800" dirty="0" smtClean="0">
                <a:latin typeface="Times New Roman" pitchFamily="18" charset="0"/>
              </a:rPr>
              <a:t> when choosing an antimicrobial. This may be more difficult in the setting of penicillin allergy but the risks and benefits should be explained to the patient.</a:t>
            </a:r>
            <a:endParaRPr lang="en-US" sz="2800" dirty="0" smtClean="0"/>
          </a:p>
          <a:p>
            <a:endParaRPr lang="ar-IQ" sz="28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476672"/>
            <a:ext cx="8892480" cy="5904656"/>
          </a:xfrm>
        </p:spPr>
        <p:txBody>
          <a:bodyPr>
            <a:normAutofit fontScale="92500" lnSpcReduction="20000"/>
          </a:bodyPr>
          <a:lstStyle/>
          <a:p>
            <a:pPr algn="l" eaLnBrk="0" hangingPunct="0">
              <a:buNone/>
              <a:tabLst>
                <a:tab pos="914400" algn="l"/>
              </a:tabLst>
            </a:pPr>
            <a:r>
              <a:rPr lang="en-US" sz="3300" b="1" dirty="0" smtClean="0">
                <a:latin typeface="Times New Roman" pitchFamily="18" charset="0"/>
              </a:rPr>
              <a:t>Nursing Care: Health Promotion to Prevent UTI</a:t>
            </a:r>
            <a:endParaRPr lang="en-US" sz="3300" dirty="0" smtClean="0"/>
          </a:p>
          <a:p>
            <a:pPr algn="l" eaLnBrk="0" hangingPunct="0">
              <a:buNone/>
              <a:tabLst>
                <a:tab pos="914400" algn="l"/>
              </a:tabLst>
            </a:pPr>
            <a:r>
              <a:rPr lang="en-US" sz="2800" dirty="0" smtClean="0">
                <a:latin typeface="Times New Roman" pitchFamily="18" charset="0"/>
              </a:rPr>
              <a:t>	a. Fluid intake 2 </a:t>
            </a:r>
            <a:r>
              <a:rPr lang="en-US" sz="2800" dirty="0" smtClean="0">
                <a:latin typeface="Calibri" pitchFamily="34" charset="0"/>
              </a:rPr>
              <a:t>–</a:t>
            </a:r>
            <a:r>
              <a:rPr lang="en-US" sz="2800" dirty="0" smtClean="0">
                <a:latin typeface="Times New Roman" pitchFamily="18" charset="0"/>
              </a:rPr>
              <a:t> 2.5 L daily,</a:t>
            </a:r>
            <a:r>
              <a:rPr lang="en-US" sz="2800" dirty="0" smtClean="0">
                <a:solidFill>
                  <a:srgbClr val="000000"/>
                </a:solidFill>
                <a:latin typeface="Times New Roman"/>
                <a:ea typeface="Times New Roman"/>
                <a:cs typeface="Arial"/>
              </a:rPr>
              <a:t> and urinate frequently. Drink</a:t>
            </a:r>
            <a:r>
              <a:rPr lang="en-US" sz="2800" dirty="0" smtClean="0">
                <a:latin typeface="Times New Roman" pitchFamily="18" charset="0"/>
              </a:rPr>
              <a:t> more if hot weather or strenuous activity is involved</a:t>
            </a:r>
            <a:endParaRPr lang="en-US" sz="1200" dirty="0" smtClean="0"/>
          </a:p>
          <a:p>
            <a:pPr algn="l" eaLnBrk="0" hangingPunct="0">
              <a:buNone/>
              <a:tabLst>
                <a:tab pos="914400" algn="l"/>
              </a:tabLst>
            </a:pPr>
            <a:r>
              <a:rPr lang="en-US" sz="2800" dirty="0" smtClean="0">
                <a:latin typeface="Times New Roman" pitchFamily="18" charset="0"/>
              </a:rPr>
              <a:t>	b. Empty bladder every 3 </a:t>
            </a:r>
            <a:r>
              <a:rPr lang="en-US" sz="2800" dirty="0" smtClean="0">
                <a:latin typeface="Calibri" pitchFamily="34" charset="0"/>
              </a:rPr>
              <a:t>–</a:t>
            </a:r>
            <a:r>
              <a:rPr lang="en-US" sz="2800" dirty="0" smtClean="0">
                <a:latin typeface="Times New Roman" pitchFamily="18" charset="0"/>
              </a:rPr>
              <a:t> 4 hours</a:t>
            </a:r>
            <a:endParaRPr lang="en-US" sz="1200" dirty="0" smtClean="0"/>
          </a:p>
          <a:p>
            <a:pPr algn="l" eaLnBrk="0" hangingPunct="0">
              <a:buNone/>
              <a:tabLst>
                <a:tab pos="914400" algn="l"/>
              </a:tabLst>
            </a:pPr>
            <a:r>
              <a:rPr lang="en-US" sz="2800" dirty="0" smtClean="0">
                <a:latin typeface="Times New Roman" pitchFamily="18" charset="0"/>
              </a:rPr>
              <a:t>	c. Females</a:t>
            </a:r>
            <a:endParaRPr lang="en-US" sz="1200" dirty="0" smtClean="0"/>
          </a:p>
          <a:p>
            <a:pPr algn="l" eaLnBrk="0" hangingPunct="0">
              <a:buNone/>
              <a:tabLst>
                <a:tab pos="914400" algn="l"/>
              </a:tabLst>
            </a:pPr>
            <a:r>
              <a:rPr lang="en-US" sz="2800" dirty="0" smtClean="0">
                <a:latin typeface="Times New Roman" pitchFamily="18" charset="0"/>
              </a:rPr>
              <a:t> 1. Cleanse </a:t>
            </a:r>
            <a:r>
              <a:rPr lang="en-US" sz="2800" dirty="0" err="1" smtClean="0">
                <a:latin typeface="Times New Roman" pitchFamily="18" charset="0"/>
              </a:rPr>
              <a:t>perineal</a:t>
            </a:r>
            <a:r>
              <a:rPr lang="en-US" sz="2800" dirty="0" smtClean="0">
                <a:latin typeface="Times New Roman" pitchFamily="18" charset="0"/>
              </a:rPr>
              <a:t> area from front to back.</a:t>
            </a:r>
            <a:endParaRPr lang="en-US" sz="1200" dirty="0" smtClean="0"/>
          </a:p>
          <a:p>
            <a:pPr algn="l" eaLnBrk="0" hangingPunct="0">
              <a:buNone/>
              <a:tabLst>
                <a:tab pos="914400" algn="l"/>
              </a:tabLst>
            </a:pPr>
            <a:r>
              <a:rPr lang="en-US" sz="2800" dirty="0" smtClean="0">
                <a:latin typeface="Times New Roman" pitchFamily="18" charset="0"/>
              </a:rPr>
              <a:t>.	2. Void before and after sexual intercourse</a:t>
            </a:r>
            <a:endParaRPr lang="en-US" sz="1200" dirty="0" smtClean="0"/>
          </a:p>
          <a:p>
            <a:pPr algn="l" eaLnBrk="0" hangingPunct="0">
              <a:buNone/>
              <a:tabLst>
                <a:tab pos="914400" algn="l"/>
              </a:tabLst>
            </a:pPr>
            <a:r>
              <a:rPr lang="en-US" sz="2800" dirty="0" smtClean="0">
                <a:latin typeface="Times New Roman" pitchFamily="18" charset="0"/>
              </a:rPr>
              <a:t>.	3. Maintain integrity of </a:t>
            </a:r>
            <a:r>
              <a:rPr lang="en-US" sz="2800" dirty="0" err="1" smtClean="0">
                <a:latin typeface="Times New Roman" pitchFamily="18" charset="0"/>
              </a:rPr>
              <a:t>perineal</a:t>
            </a:r>
            <a:r>
              <a:rPr lang="en-US" sz="2800" dirty="0" smtClean="0">
                <a:latin typeface="Times New Roman" pitchFamily="18" charset="0"/>
              </a:rPr>
              <a:t> tissues</a:t>
            </a:r>
            <a:endParaRPr lang="en-US" sz="1200" dirty="0" smtClean="0"/>
          </a:p>
          <a:p>
            <a:pPr lvl="1" algn="l" eaLnBrk="0" hangingPunct="0">
              <a:buNone/>
              <a:tabLst>
                <a:tab pos="914400" algn="l"/>
              </a:tabLst>
            </a:pPr>
            <a:r>
              <a:rPr lang="en-US" dirty="0" smtClean="0">
                <a:latin typeface="Times New Roman" pitchFamily="18" charset="0"/>
              </a:rPr>
              <a:t>- Avoid use of commercial feminine hygiene products or douches</a:t>
            </a:r>
            <a:endParaRPr lang="ar-IQ" dirty="0" smtClean="0">
              <a:latin typeface="Times New Roman" pitchFamily="18" charset="0"/>
            </a:endParaRPr>
          </a:p>
          <a:p>
            <a:pPr lvl="1" algn="l" eaLnBrk="0" hangingPunct="0">
              <a:buNone/>
              <a:tabLst>
                <a:tab pos="914400" algn="l"/>
              </a:tabLst>
            </a:pPr>
            <a:r>
              <a:rPr lang="en-US" dirty="0" smtClean="0">
                <a:solidFill>
                  <a:srgbClr val="000000"/>
                </a:solidFill>
                <a:latin typeface="Times New Roman"/>
                <a:ea typeface="Times New Roman"/>
              </a:rPr>
              <a:t>in the genital area. </a:t>
            </a:r>
            <a:endParaRPr lang="en-US" sz="1200" dirty="0" smtClean="0"/>
          </a:p>
          <a:p>
            <a:pPr lvl="1" algn="l" eaLnBrk="0" hangingPunct="0">
              <a:buNone/>
              <a:tabLst>
                <a:tab pos="914400" algn="l"/>
              </a:tabLst>
            </a:pPr>
            <a:r>
              <a:rPr lang="en-US" dirty="0" smtClean="0">
                <a:latin typeface="Times New Roman" pitchFamily="18" charset="0"/>
              </a:rPr>
              <a:t>- </a:t>
            </a:r>
            <a:r>
              <a:rPr lang="en-US" dirty="0" smtClean="0">
                <a:solidFill>
                  <a:srgbClr val="000000"/>
                </a:solidFill>
                <a:latin typeface="Times New Roman"/>
                <a:ea typeface="Times New Roman"/>
              </a:rPr>
              <a:t>Wear cotton underwear and loose-fitting clothing to keep the area around the urethra dry.</a:t>
            </a:r>
            <a:endParaRPr lang="en-US" sz="1200" dirty="0" smtClean="0"/>
          </a:p>
          <a:p>
            <a:pPr lvl="1" algn="l" eaLnBrk="0" hangingPunct="0">
              <a:buNone/>
              <a:tabLst>
                <a:tab pos="914400" algn="l"/>
              </a:tabLst>
            </a:pPr>
            <a:r>
              <a:rPr lang="en-US" dirty="0" smtClean="0">
                <a:latin typeface="Times New Roman" pitchFamily="18" charset="0"/>
              </a:rPr>
              <a:t>-</a:t>
            </a:r>
            <a:endParaRPr lang="ar-IQ"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548680"/>
            <a:ext cx="8640960" cy="5976664"/>
          </a:xfrm>
        </p:spPr>
        <p:txBody>
          <a:bodyPr>
            <a:noAutofit/>
          </a:bodyPr>
          <a:lstStyle/>
          <a:p>
            <a:pPr lvl="1" algn="l" eaLnBrk="0" hangingPunct="0">
              <a:buNone/>
              <a:tabLst>
                <a:tab pos="914400" algn="l"/>
              </a:tabLst>
            </a:pPr>
            <a:r>
              <a:rPr lang="en-US" sz="2800" dirty="0" smtClean="0">
                <a:solidFill>
                  <a:srgbClr val="000000"/>
                </a:solidFill>
                <a:latin typeface="Times New Roman"/>
                <a:ea typeface="Times New Roman"/>
                <a:cs typeface="Arial"/>
              </a:rPr>
              <a:t>-</a:t>
            </a:r>
            <a:r>
              <a:rPr lang="en-US" dirty="0" smtClean="0">
                <a:latin typeface="Times New Roman" pitchFamily="18" charset="0"/>
              </a:rPr>
              <a:t>Maintain acidity of urine (use of cranberry juice, take Vitamin C, avoid excess milk and milk products, sodium </a:t>
            </a:r>
            <a:r>
              <a:rPr lang="ar-IQ" dirty="0" smtClean="0">
                <a:latin typeface="Times New Roman" pitchFamily="18" charset="0"/>
              </a:rPr>
              <a:t> </a:t>
            </a:r>
            <a:r>
              <a:rPr lang="en-US" dirty="0" smtClean="0">
                <a:latin typeface="Times New Roman" pitchFamily="18" charset="0"/>
              </a:rPr>
              <a:t>bicarbonate)</a:t>
            </a:r>
            <a:endParaRPr lang="en-US" dirty="0" smtClean="0"/>
          </a:p>
          <a:p>
            <a:pPr algn="l">
              <a:buNone/>
            </a:pPr>
            <a:r>
              <a:rPr lang="en-US" sz="2800" dirty="0" smtClean="0">
                <a:solidFill>
                  <a:srgbClr val="000000"/>
                </a:solidFill>
                <a:latin typeface="Times New Roman"/>
                <a:ea typeface="Times New Roman"/>
                <a:cs typeface="Arial"/>
              </a:rPr>
              <a:t>- Avoid fluids such as alcohol and caffeine that can irritate the bladder.</a:t>
            </a:r>
          </a:p>
          <a:p>
            <a:pPr marL="0" lvl="0" indent="0" algn="just" rtl="0">
              <a:lnSpc>
                <a:spcPct val="115000"/>
              </a:lnSpc>
              <a:spcAft>
                <a:spcPts val="1000"/>
              </a:spcAft>
              <a:buSzPts val="1000"/>
              <a:buNone/>
              <a:tabLst>
                <a:tab pos="457200" algn="l"/>
              </a:tabLst>
            </a:pPr>
            <a:r>
              <a:rPr lang="en-US" sz="2800" dirty="0" smtClean="0">
                <a:solidFill>
                  <a:srgbClr val="000000"/>
                </a:solidFill>
                <a:latin typeface="Times New Roman"/>
                <a:ea typeface="Times New Roman"/>
                <a:cs typeface="Arial"/>
              </a:rPr>
              <a:t>-Keep the genital area clean.</a:t>
            </a:r>
            <a:endParaRPr lang="en-US" sz="2800" dirty="0" smtClean="0">
              <a:solidFill>
                <a:srgbClr val="000000"/>
              </a:solidFill>
              <a:latin typeface="Times New Roman"/>
              <a:ea typeface="Times New Roman"/>
              <a:cs typeface="+mj-cs"/>
            </a:endParaRPr>
          </a:p>
          <a:p>
            <a:pPr marL="0" lvl="0" indent="0" algn="just" rtl="0">
              <a:lnSpc>
                <a:spcPct val="115000"/>
              </a:lnSpc>
              <a:spcAft>
                <a:spcPts val="1000"/>
              </a:spcAft>
              <a:buSzPts val="1000"/>
              <a:buNone/>
              <a:tabLst>
                <a:tab pos="457200" algn="l"/>
              </a:tabLst>
            </a:pPr>
            <a:r>
              <a:rPr lang="en-US" sz="2800" dirty="0" smtClean="0">
                <a:solidFill>
                  <a:srgbClr val="000000"/>
                </a:solidFill>
                <a:latin typeface="Times New Roman"/>
                <a:ea typeface="Times New Roman"/>
                <a:cs typeface="+mj-cs"/>
              </a:rPr>
              <a:t>- Showers </a:t>
            </a:r>
            <a:r>
              <a:rPr lang="en-US" sz="2800" dirty="0">
                <a:solidFill>
                  <a:srgbClr val="000000"/>
                </a:solidFill>
                <a:latin typeface="Times New Roman"/>
                <a:ea typeface="Times New Roman"/>
                <a:cs typeface="+mj-cs"/>
              </a:rPr>
              <a:t>are preferred to baths and avoid using oils. </a:t>
            </a:r>
            <a:endParaRPr lang="en-US" sz="2800" dirty="0">
              <a:solidFill>
                <a:srgbClr val="000000"/>
              </a:solidFill>
              <a:ea typeface="Times New Roman"/>
              <a:cs typeface="+mj-cs"/>
            </a:endParaRPr>
          </a:p>
          <a:p>
            <a:pPr marL="0" lvl="0" indent="0" algn="just" rtl="0">
              <a:lnSpc>
                <a:spcPct val="115000"/>
              </a:lnSpc>
              <a:spcAft>
                <a:spcPts val="1000"/>
              </a:spcAft>
              <a:buSzPts val="1000"/>
              <a:buNone/>
              <a:tabLst>
                <a:tab pos="457200" algn="l"/>
              </a:tabLst>
            </a:pPr>
            <a:r>
              <a:rPr lang="en-US" sz="2800" dirty="0" smtClean="0">
                <a:solidFill>
                  <a:srgbClr val="000000"/>
                </a:solidFill>
                <a:latin typeface="Times New Roman"/>
                <a:ea typeface="Times New Roman"/>
                <a:cs typeface="+mj-cs"/>
              </a:rPr>
              <a:t>- Sanitary </a:t>
            </a:r>
            <a:r>
              <a:rPr lang="en-US" sz="2800" dirty="0">
                <a:solidFill>
                  <a:srgbClr val="000000"/>
                </a:solidFill>
                <a:latin typeface="Times New Roman"/>
                <a:ea typeface="Times New Roman"/>
                <a:cs typeface="+mj-cs"/>
              </a:rPr>
              <a:t>pads or menstrual cups are preferred to tampons. </a:t>
            </a:r>
            <a:endParaRPr lang="en-US" sz="2800" dirty="0">
              <a:solidFill>
                <a:srgbClr val="000000"/>
              </a:solidFill>
              <a:ea typeface="Times New Roman"/>
              <a:cs typeface="+mj-cs"/>
            </a:endParaRPr>
          </a:p>
          <a:p>
            <a:pPr marL="0" lvl="0" indent="0" algn="just" rtl="0">
              <a:spcAft>
                <a:spcPts val="1000"/>
              </a:spcAft>
              <a:buSzPts val="1000"/>
              <a:buNone/>
              <a:tabLst>
                <a:tab pos="457200" algn="l"/>
              </a:tabLst>
            </a:pPr>
            <a:r>
              <a:rPr lang="en-US" sz="2800" dirty="0" smtClean="0">
                <a:solidFill>
                  <a:srgbClr val="000000"/>
                </a:solidFill>
                <a:latin typeface="Times New Roman"/>
                <a:ea typeface="Times New Roman"/>
                <a:cs typeface="+mj-cs"/>
              </a:rPr>
              <a:t>- Avoid </a:t>
            </a:r>
            <a:r>
              <a:rPr lang="en-US" sz="2800" dirty="0">
                <a:solidFill>
                  <a:srgbClr val="000000"/>
                </a:solidFill>
                <a:latin typeface="Times New Roman"/>
                <a:ea typeface="Times New Roman"/>
                <a:cs typeface="+mj-cs"/>
              </a:rPr>
              <a:t>using a diaphragm or spermicide for birth control. </a:t>
            </a:r>
            <a:endParaRPr lang="en-US" sz="2800" dirty="0">
              <a:solidFill>
                <a:srgbClr val="000000"/>
              </a:solidFill>
              <a:ea typeface="Times New Roman"/>
              <a:cs typeface="+mj-cs"/>
            </a:endParaRPr>
          </a:p>
          <a:p>
            <a:pPr marL="0" lvl="0" indent="0" algn="just" rtl="0">
              <a:lnSpc>
                <a:spcPct val="115000"/>
              </a:lnSpc>
              <a:spcAft>
                <a:spcPts val="1000"/>
              </a:spcAft>
              <a:buSzPts val="1000"/>
              <a:buNone/>
              <a:tabLst>
                <a:tab pos="457200" algn="l"/>
              </a:tabLst>
            </a:pPr>
            <a:r>
              <a:rPr lang="en-US" sz="2800" dirty="0" smtClean="0">
                <a:solidFill>
                  <a:srgbClr val="000000"/>
                </a:solidFill>
                <a:latin typeface="Times New Roman"/>
                <a:ea typeface="Times New Roman"/>
                <a:cs typeface="+mj-cs"/>
              </a:rPr>
              <a:t>-</a:t>
            </a:r>
            <a:endParaRPr lang="en-US" sz="2800" dirty="0">
              <a:solidFill>
                <a:srgbClr val="000000"/>
              </a:solidFill>
              <a:ea typeface="Times New Roman"/>
              <a:cs typeface="+mj-cs"/>
            </a:endParaRPr>
          </a:p>
          <a:p>
            <a:pPr marL="0" lvl="0" indent="0">
              <a:buNone/>
            </a:pPr>
            <a:endParaRPr lang="ar-IQ" sz="2800" dirty="0">
              <a:solidFill>
                <a:prstClr val="black"/>
              </a:solidFill>
              <a:cs typeface="+mj-cs"/>
            </a:endParaRPr>
          </a:p>
          <a:p>
            <a:pPr marL="0" indent="0" algn="l" rtl="0">
              <a:buNone/>
            </a:pPr>
            <a:endParaRPr lang="ar-IQ" sz="1400" dirty="0">
              <a:cs typeface="+mj-cs"/>
            </a:endParaRPr>
          </a:p>
        </p:txBody>
      </p:sp>
    </p:spTree>
    <p:extLst>
      <p:ext uri="{BB962C8B-B14F-4D97-AF65-F5344CB8AC3E}">
        <p14:creationId xmlns:p14="http://schemas.microsoft.com/office/powerpoint/2010/main" val="78421481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6048672"/>
          </a:xfrm>
        </p:spPr>
        <p:txBody>
          <a:bodyPr>
            <a:normAutofit/>
          </a:bodyPr>
          <a:lstStyle/>
          <a:p>
            <a:pPr algn="l" eaLnBrk="0" hangingPunct="0">
              <a:buNone/>
              <a:tabLst>
                <a:tab pos="457200" algn="l"/>
              </a:tabLst>
            </a:pPr>
            <a:r>
              <a:rPr lang="en-US" b="1" dirty="0" smtClean="0">
                <a:latin typeface="Times New Roman" pitchFamily="18" charset="0"/>
              </a:rPr>
              <a:t>Nursing Diagnoses</a:t>
            </a:r>
            <a:endParaRPr lang="en-US" sz="1400" dirty="0" smtClean="0"/>
          </a:p>
          <a:p>
            <a:pPr algn="l" eaLnBrk="0" hangingPunct="0">
              <a:buNone/>
              <a:tabLst>
                <a:tab pos="457200" algn="l"/>
              </a:tabLst>
            </a:pPr>
            <a:r>
              <a:rPr lang="en-US" dirty="0" smtClean="0">
                <a:latin typeface="Times New Roman" pitchFamily="18" charset="0"/>
              </a:rPr>
              <a:t>	a. </a:t>
            </a:r>
            <a:r>
              <a:rPr lang="en-US" sz="2800" b="1" dirty="0" smtClean="0">
                <a:latin typeface="Times New Roman" pitchFamily="18" charset="0"/>
              </a:rPr>
              <a:t>Pain:</a:t>
            </a:r>
            <a:r>
              <a:rPr lang="en-US" sz="2800" dirty="0" smtClean="0">
                <a:latin typeface="Times New Roman" pitchFamily="18" charset="0"/>
              </a:rPr>
              <a:t> Additional interventions include warmth, analgesics, urinary analgesics, antispasmodic medications.</a:t>
            </a:r>
            <a:endParaRPr lang="en-US" sz="2800" dirty="0" smtClean="0"/>
          </a:p>
          <a:p>
            <a:pPr algn="l" eaLnBrk="0" hangingPunct="0">
              <a:buNone/>
              <a:tabLst>
                <a:tab pos="457200" algn="l"/>
              </a:tabLst>
            </a:pPr>
            <a:r>
              <a:rPr lang="en-US" sz="2800" dirty="0" smtClean="0">
                <a:latin typeface="Times New Roman" pitchFamily="18" charset="0"/>
              </a:rPr>
              <a:t>	b. </a:t>
            </a:r>
            <a:r>
              <a:rPr lang="en-US" sz="2800" b="1" dirty="0" smtClean="0">
                <a:latin typeface="Times New Roman" pitchFamily="18" charset="0"/>
              </a:rPr>
              <a:t>Impaired Urinary Elimination</a:t>
            </a:r>
            <a:endParaRPr lang="en-US" sz="2800" b="1" dirty="0" smtClean="0"/>
          </a:p>
          <a:p>
            <a:pPr algn="l" eaLnBrk="0" hangingPunct="0">
              <a:buNone/>
              <a:tabLst>
                <a:tab pos="457200" algn="l"/>
              </a:tabLst>
            </a:pPr>
            <a:r>
              <a:rPr lang="en-US" sz="2800" dirty="0" smtClean="0">
                <a:latin typeface="Times New Roman" pitchFamily="18" charset="0"/>
              </a:rPr>
              <a:t>	c. </a:t>
            </a:r>
            <a:r>
              <a:rPr lang="en-US" sz="2800" b="1" dirty="0" smtClean="0">
                <a:latin typeface="Times New Roman" pitchFamily="18" charset="0"/>
              </a:rPr>
              <a:t>Ineffective Health Maintenance: </a:t>
            </a:r>
            <a:r>
              <a:rPr lang="en-US" sz="2800" dirty="0" smtClean="0">
                <a:latin typeface="Times New Roman" pitchFamily="18" charset="0"/>
              </a:rPr>
              <a:t>Clients must complete full course of antibiotic therapy.</a:t>
            </a:r>
            <a:endParaRPr lang="en-US" sz="2800" dirty="0" smtClean="0"/>
          </a:p>
          <a:p>
            <a:pPr algn="l" eaLnBrk="0" hangingPunct="0">
              <a:buNone/>
              <a:tabLst>
                <a:tab pos="457200" algn="l"/>
              </a:tabLst>
            </a:pPr>
            <a:r>
              <a:rPr lang="en-US" sz="2800" b="1" dirty="0" smtClean="0">
                <a:latin typeface="Times New Roman" pitchFamily="18" charset="0"/>
              </a:rPr>
              <a:t>Home Care: </a:t>
            </a:r>
            <a:r>
              <a:rPr lang="en-US" sz="2800" dirty="0" smtClean="0">
                <a:latin typeface="Times New Roman" pitchFamily="18" charset="0"/>
              </a:rPr>
              <a:t>Teaching: prevention of infection and use alternatives to indwelling catheter whenever possible</a:t>
            </a:r>
            <a:endParaRPr lang="en-US" sz="2800" dirty="0" smtClean="0"/>
          </a:p>
          <a:p>
            <a:pPr algn="l" eaLnBrk="0" hangingPunct="0">
              <a:buNone/>
            </a:pPr>
            <a:r>
              <a:rPr lang="en-US" dirty="0" smtClean="0">
                <a:latin typeface="Times New Roman" pitchFamily="18" charset="0"/>
              </a:rPr>
              <a:t> </a:t>
            </a:r>
            <a:endParaRPr lang="en-US" dirty="0" smtClean="0"/>
          </a:p>
          <a:p>
            <a:endParaRPr lang="ar-IQ"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sz="3600" b="1" i="1" dirty="0">
                <a:solidFill>
                  <a:srgbClr val="FF0000"/>
                </a:solidFill>
                <a:latin typeface="Times New Roman"/>
                <a:ea typeface="Times New Roman"/>
                <a:cs typeface="Times New Roman"/>
              </a:rPr>
              <a:t>Urinary system</a:t>
            </a:r>
            <a:r>
              <a:rPr lang="en-US" sz="3600" b="1" i="1" dirty="0">
                <a:solidFill>
                  <a:srgbClr val="FF0000"/>
                </a:solidFill>
                <a:latin typeface="Verdana"/>
                <a:ea typeface="Times New Roman"/>
                <a:cs typeface="Times New Roman"/>
              </a:rPr>
              <a:t/>
            </a:r>
            <a:br>
              <a:rPr lang="en-US" sz="3600" b="1" i="1" dirty="0">
                <a:solidFill>
                  <a:srgbClr val="FF0000"/>
                </a:solidFill>
                <a:latin typeface="Verdana"/>
                <a:ea typeface="Times New Roman"/>
                <a:cs typeface="Times New Roman"/>
              </a:rPr>
            </a:br>
            <a:endParaRPr lang="ar-IQ" dirty="0"/>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699792" y="1196752"/>
            <a:ext cx="4248472" cy="5040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6321010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2074"/>
          </a:xfrm>
        </p:spPr>
        <p:txBody>
          <a:bodyPr>
            <a:noAutofit/>
          </a:bodyPr>
          <a:lstStyle/>
          <a:p>
            <a:pPr marL="342900" lvl="0" indent="-342900">
              <a:spcBef>
                <a:spcPct val="20000"/>
              </a:spcBef>
            </a:pPr>
            <a:r>
              <a:rPr lang="en-US" sz="3600" b="1" i="1" dirty="0" smtClean="0">
                <a:solidFill>
                  <a:srgbClr val="FF0000"/>
                </a:solidFill>
                <a:latin typeface="Times New Roman"/>
                <a:ea typeface="Times New Roman"/>
                <a:cs typeface="Times New Roman"/>
              </a:rPr>
              <a:t/>
            </a:r>
            <a:br>
              <a:rPr lang="en-US" sz="3600" b="1" i="1" dirty="0" smtClean="0">
                <a:solidFill>
                  <a:srgbClr val="FF0000"/>
                </a:solidFill>
                <a:latin typeface="Times New Roman"/>
                <a:ea typeface="Times New Roman"/>
                <a:cs typeface="Times New Roman"/>
              </a:rPr>
            </a:br>
            <a:r>
              <a:rPr lang="en-US" sz="3600" b="1" i="1" dirty="0">
                <a:solidFill>
                  <a:srgbClr val="FF0000"/>
                </a:solidFill>
                <a:latin typeface="Times New Roman"/>
                <a:ea typeface="Times New Roman"/>
                <a:cs typeface="Times New Roman"/>
              </a:rPr>
              <a:t/>
            </a:r>
            <a:br>
              <a:rPr lang="en-US" sz="3600" b="1" i="1" dirty="0">
                <a:solidFill>
                  <a:srgbClr val="FF0000"/>
                </a:solidFill>
                <a:latin typeface="Times New Roman"/>
                <a:ea typeface="Times New Roman"/>
                <a:cs typeface="Times New Roman"/>
              </a:rPr>
            </a:br>
            <a:r>
              <a:rPr lang="en-US" sz="3600" b="1" i="1" dirty="0" smtClean="0">
                <a:solidFill>
                  <a:srgbClr val="FF0000"/>
                </a:solidFill>
                <a:latin typeface="Times New Roman"/>
                <a:ea typeface="Times New Roman"/>
                <a:cs typeface="Times New Roman"/>
              </a:rPr>
              <a:t>Urinary </a:t>
            </a:r>
            <a:r>
              <a:rPr lang="en-US" sz="3600" b="1" i="1" dirty="0">
                <a:solidFill>
                  <a:srgbClr val="FF0000"/>
                </a:solidFill>
                <a:latin typeface="Times New Roman"/>
                <a:ea typeface="Times New Roman"/>
                <a:cs typeface="Times New Roman"/>
              </a:rPr>
              <a:t>incontinence (UI</a:t>
            </a:r>
            <a:r>
              <a:rPr lang="en-US" sz="3600" b="1" i="1" dirty="0" smtClean="0">
                <a:solidFill>
                  <a:srgbClr val="FF0000"/>
                </a:solidFill>
                <a:latin typeface="Times New Roman"/>
                <a:ea typeface="Times New Roman"/>
                <a:cs typeface="Times New Roman"/>
              </a:rPr>
              <a:t>)</a:t>
            </a:r>
            <a:br>
              <a:rPr lang="en-US" sz="3600" b="1" i="1" dirty="0" smtClean="0">
                <a:solidFill>
                  <a:srgbClr val="FF0000"/>
                </a:solidFill>
                <a:latin typeface="Times New Roman"/>
                <a:ea typeface="Times New Roman"/>
                <a:cs typeface="Times New Roman"/>
              </a:rPr>
            </a:br>
            <a:r>
              <a:rPr lang="en-US" sz="3200" b="1" i="1" dirty="0">
                <a:solidFill>
                  <a:prstClr val="black"/>
                </a:solidFill>
                <a:latin typeface="Times New Roman"/>
                <a:ea typeface="Times New Roman"/>
                <a:cs typeface="+mn-cs"/>
              </a:rPr>
              <a:t/>
            </a:r>
            <a:br>
              <a:rPr lang="en-US" sz="3200" b="1" i="1" dirty="0">
                <a:solidFill>
                  <a:prstClr val="black"/>
                </a:solidFill>
                <a:latin typeface="Times New Roman"/>
                <a:ea typeface="Times New Roman"/>
                <a:cs typeface="+mn-cs"/>
              </a:rPr>
            </a:br>
            <a:endParaRPr lang="ar-IQ" sz="5400" b="1" i="1" dirty="0"/>
          </a:p>
        </p:txBody>
      </p:sp>
      <p:sp>
        <p:nvSpPr>
          <p:cNvPr id="3" name="عنصر نائب للمحتوى 2"/>
          <p:cNvSpPr>
            <a:spLocks noGrp="1"/>
          </p:cNvSpPr>
          <p:nvPr>
            <p:ph idx="1"/>
          </p:nvPr>
        </p:nvSpPr>
        <p:spPr>
          <a:xfrm>
            <a:off x="457200" y="908720"/>
            <a:ext cx="8229600" cy="5217443"/>
          </a:xfrm>
        </p:spPr>
        <p:txBody>
          <a:bodyPr>
            <a:normAutofit/>
          </a:bodyPr>
          <a:lstStyle/>
          <a:p>
            <a:pPr marL="0" indent="0" algn="just" rtl="0">
              <a:spcAft>
                <a:spcPts val="0"/>
              </a:spcAft>
              <a:buNone/>
            </a:pPr>
            <a:r>
              <a:rPr lang="en-US" sz="2800" dirty="0" smtClean="0">
                <a:solidFill>
                  <a:srgbClr val="000000"/>
                </a:solidFill>
                <a:latin typeface="Times New Roman"/>
                <a:ea typeface="Times New Roman"/>
              </a:rPr>
              <a:t>also </a:t>
            </a:r>
            <a:r>
              <a:rPr lang="en-US" sz="2800" dirty="0">
                <a:solidFill>
                  <a:srgbClr val="000000"/>
                </a:solidFill>
                <a:latin typeface="Times New Roman"/>
                <a:ea typeface="Times New Roman"/>
              </a:rPr>
              <a:t>known as </a:t>
            </a:r>
            <a:r>
              <a:rPr lang="en-US" sz="2800" b="1" dirty="0">
                <a:solidFill>
                  <a:srgbClr val="000000"/>
                </a:solidFill>
                <a:latin typeface="Times New Roman"/>
                <a:ea typeface="Times New Roman"/>
              </a:rPr>
              <a:t>involuntary urination</a:t>
            </a:r>
            <a:r>
              <a:rPr lang="en-US" sz="2800" dirty="0">
                <a:solidFill>
                  <a:srgbClr val="000000"/>
                </a:solidFill>
                <a:latin typeface="Times New Roman"/>
                <a:ea typeface="Times New Roman"/>
              </a:rPr>
              <a:t>, is any uncontrolled </a:t>
            </a:r>
            <a:r>
              <a:rPr lang="en-US" sz="2800" dirty="0">
                <a:solidFill>
                  <a:srgbClr val="000000"/>
                </a:solidFill>
                <a:latin typeface="Times New Roman"/>
                <a:ea typeface="Times New Roman"/>
                <a:hlinkClick r:id="rId2" tooltip="Urination"/>
              </a:rPr>
              <a:t>leakage of urine</a:t>
            </a:r>
            <a:r>
              <a:rPr lang="en-US" sz="2800" dirty="0">
                <a:solidFill>
                  <a:srgbClr val="000000"/>
                </a:solidFill>
                <a:latin typeface="Times New Roman"/>
                <a:ea typeface="Times New Roman"/>
              </a:rPr>
              <a:t>. It is a common and distressing problem, which may have a large impact on </a:t>
            </a:r>
            <a:r>
              <a:rPr lang="en-US" sz="2800" dirty="0">
                <a:solidFill>
                  <a:srgbClr val="000000"/>
                </a:solidFill>
                <a:latin typeface="Times New Roman"/>
                <a:ea typeface="Times New Roman"/>
                <a:hlinkClick r:id="rId3" tooltip="Quality of life"/>
              </a:rPr>
              <a:t>quality of life</a:t>
            </a:r>
            <a:r>
              <a:rPr lang="en-US" sz="2800" dirty="0">
                <a:solidFill>
                  <a:srgbClr val="000000"/>
                </a:solidFill>
                <a:latin typeface="Times New Roman"/>
                <a:ea typeface="Times New Roman"/>
              </a:rPr>
              <a:t>. Bladder symptoms affect women of all ages</a:t>
            </a:r>
            <a:r>
              <a:rPr lang="en-US" sz="2800" dirty="0">
                <a:solidFill>
                  <a:srgbClr val="000000"/>
                </a:solidFill>
                <a:latin typeface="Times New Roman"/>
                <a:ea typeface="Times New Roman"/>
                <a:cs typeface="Times New Roman"/>
              </a:rPr>
              <a:t>. </a:t>
            </a:r>
            <a:endParaRPr lang="en-US" sz="2800" dirty="0" smtClean="0">
              <a:solidFill>
                <a:srgbClr val="000000"/>
              </a:solidFill>
              <a:latin typeface="Times New Roman"/>
              <a:ea typeface="Times New Roman"/>
              <a:cs typeface="Times New Roman"/>
            </a:endParaRPr>
          </a:p>
          <a:p>
            <a:pPr marL="0" lvl="0" indent="0" algn="just" rtl="0">
              <a:buNone/>
            </a:pPr>
            <a:r>
              <a:rPr lang="en-US" sz="2800" dirty="0" smtClean="0">
                <a:solidFill>
                  <a:srgbClr val="000000"/>
                </a:solidFill>
                <a:latin typeface="Times New Roman"/>
                <a:ea typeface="Times New Roman"/>
              </a:rPr>
              <a:t>However, bladder problems are most prevalent among older women. Women are twice as likely as men to experience incontinence, One reason why women are more affected is the weakening of pelvic floor muscles by pregnancy</a:t>
            </a:r>
            <a:r>
              <a:rPr lang="en-US" sz="2800" dirty="0" smtClean="0">
                <a:solidFill>
                  <a:srgbClr val="000000"/>
                </a:solidFill>
                <a:latin typeface="Times New Roman"/>
                <a:ea typeface="Times New Roman"/>
                <a:cs typeface="Times New Roman"/>
              </a:rPr>
              <a:t>. </a:t>
            </a:r>
            <a:endParaRPr lang="en-US" sz="2000" dirty="0" smtClean="0">
              <a:solidFill>
                <a:prstClr val="black"/>
              </a:solidFill>
              <a:latin typeface="Times New Roman"/>
              <a:ea typeface="Times New Roman"/>
            </a:endParaRPr>
          </a:p>
          <a:p>
            <a:pPr marL="0" indent="0" algn="just" rtl="0">
              <a:spcAft>
                <a:spcPts val="0"/>
              </a:spcAft>
              <a:buNone/>
            </a:pPr>
            <a:endParaRPr lang="ar-IQ" sz="2800" dirty="0"/>
          </a:p>
        </p:txBody>
      </p:sp>
    </p:spTree>
    <p:extLst>
      <p:ext uri="{BB962C8B-B14F-4D97-AF65-F5344CB8AC3E}">
        <p14:creationId xmlns:p14="http://schemas.microsoft.com/office/powerpoint/2010/main" val="357154620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marL="342900" lvl="0" indent="-342900">
              <a:spcBef>
                <a:spcPct val="20000"/>
              </a:spcBef>
            </a:pPr>
            <a:r>
              <a:rPr lang="en-US" sz="3200" b="1" i="1" dirty="0" smtClean="0">
                <a:solidFill>
                  <a:srgbClr val="FF0000"/>
                </a:solidFill>
                <a:latin typeface="Times New Roman"/>
                <a:ea typeface="Times New Roman"/>
                <a:cs typeface="Times New Roman"/>
              </a:rPr>
              <a:t/>
            </a:r>
            <a:br>
              <a:rPr lang="en-US" sz="3200" b="1" i="1" dirty="0" smtClean="0">
                <a:solidFill>
                  <a:srgbClr val="FF0000"/>
                </a:solidFill>
                <a:latin typeface="Times New Roman"/>
                <a:ea typeface="Times New Roman"/>
                <a:cs typeface="Times New Roman"/>
              </a:rPr>
            </a:br>
            <a:r>
              <a:rPr lang="en-US" sz="3200" b="1" i="1" dirty="0" smtClean="0">
                <a:solidFill>
                  <a:srgbClr val="FF0000"/>
                </a:solidFill>
                <a:latin typeface="Times New Roman"/>
                <a:ea typeface="Times New Roman"/>
                <a:cs typeface="Times New Roman"/>
              </a:rPr>
              <a:t>There </a:t>
            </a:r>
            <a:r>
              <a:rPr lang="en-US" sz="3200" b="1" i="1" dirty="0">
                <a:solidFill>
                  <a:srgbClr val="FF0000"/>
                </a:solidFill>
                <a:latin typeface="Times New Roman"/>
                <a:ea typeface="Times New Roman"/>
                <a:cs typeface="Times New Roman"/>
              </a:rPr>
              <a:t>are four main types of incontinence </a:t>
            </a:r>
            <a:r>
              <a:rPr lang="en-US" sz="2400" b="1" i="1" dirty="0">
                <a:solidFill>
                  <a:prstClr val="black"/>
                </a:solidFill>
                <a:latin typeface="Times New Roman"/>
                <a:ea typeface="Times New Roman"/>
                <a:cs typeface="+mn-cs"/>
              </a:rPr>
              <a:t/>
            </a:r>
            <a:br>
              <a:rPr lang="en-US" sz="2400" b="1" i="1" dirty="0">
                <a:solidFill>
                  <a:prstClr val="black"/>
                </a:solidFill>
                <a:latin typeface="Times New Roman"/>
                <a:ea typeface="Times New Roman"/>
                <a:cs typeface="+mn-cs"/>
              </a:rPr>
            </a:br>
            <a:endParaRPr lang="ar-IQ" sz="4800" b="1" i="1" dirty="0"/>
          </a:p>
        </p:txBody>
      </p:sp>
      <p:sp>
        <p:nvSpPr>
          <p:cNvPr id="3" name="عنصر نائب للمحتوى 2"/>
          <p:cNvSpPr>
            <a:spLocks noGrp="1"/>
          </p:cNvSpPr>
          <p:nvPr>
            <p:ph idx="1"/>
          </p:nvPr>
        </p:nvSpPr>
        <p:spPr>
          <a:xfrm>
            <a:off x="457200" y="1340768"/>
            <a:ext cx="8229600" cy="5112568"/>
          </a:xfrm>
        </p:spPr>
        <p:txBody>
          <a:bodyPr>
            <a:noAutofit/>
          </a:bodyPr>
          <a:lstStyle/>
          <a:p>
            <a:pPr marL="0" lvl="0" indent="0" algn="just" rtl="0">
              <a:lnSpc>
                <a:spcPct val="115000"/>
              </a:lnSpc>
              <a:spcAft>
                <a:spcPts val="1000"/>
              </a:spcAft>
              <a:buSzPts val="1000"/>
              <a:buNone/>
              <a:tabLst>
                <a:tab pos="457200" algn="l"/>
              </a:tabLst>
            </a:pPr>
            <a:r>
              <a:rPr lang="en-US" dirty="0" smtClean="0">
                <a:solidFill>
                  <a:srgbClr val="000000"/>
                </a:solidFill>
                <a:latin typeface="Times New Roman"/>
                <a:ea typeface="Times New Roman"/>
                <a:cs typeface="Arial"/>
                <a:hlinkClick r:id="rId2" tooltip="Urge incontinence"/>
              </a:rPr>
              <a:t>1.Urge </a:t>
            </a:r>
            <a:r>
              <a:rPr lang="en-US" dirty="0">
                <a:solidFill>
                  <a:srgbClr val="000000"/>
                </a:solidFill>
                <a:latin typeface="Times New Roman"/>
                <a:ea typeface="Times New Roman"/>
                <a:cs typeface="Arial"/>
                <a:hlinkClick r:id="rId2" tooltip="Urge incontinence"/>
              </a:rPr>
              <a:t>incontinence</a:t>
            </a:r>
            <a:r>
              <a:rPr lang="en-US" dirty="0">
                <a:solidFill>
                  <a:srgbClr val="000000"/>
                </a:solidFill>
                <a:latin typeface="Times New Roman"/>
                <a:ea typeface="Times New Roman"/>
                <a:cs typeface="Arial"/>
              </a:rPr>
              <a:t> due to an overactive bladder </a:t>
            </a:r>
            <a:endParaRPr lang="en-US" sz="2000" dirty="0">
              <a:solidFill>
                <a:srgbClr val="000000"/>
              </a:solidFill>
              <a:ea typeface="Times New Roman"/>
              <a:cs typeface="Arial"/>
            </a:endParaRPr>
          </a:p>
          <a:p>
            <a:pPr marL="0" lvl="0" indent="0" algn="just" rtl="0">
              <a:lnSpc>
                <a:spcPct val="115000"/>
              </a:lnSpc>
              <a:spcAft>
                <a:spcPts val="1000"/>
              </a:spcAft>
              <a:buSzPts val="1000"/>
              <a:buNone/>
              <a:tabLst>
                <a:tab pos="457200" algn="l"/>
              </a:tabLst>
            </a:pPr>
            <a:r>
              <a:rPr lang="en-US" dirty="0" smtClean="0">
                <a:solidFill>
                  <a:srgbClr val="000000"/>
                </a:solidFill>
                <a:latin typeface="Times New Roman"/>
                <a:ea typeface="Times New Roman"/>
                <a:cs typeface="Arial"/>
                <a:hlinkClick r:id="rId3" tooltip="Stress incontinence"/>
              </a:rPr>
              <a:t>2. Stress </a:t>
            </a:r>
            <a:r>
              <a:rPr lang="en-US" dirty="0">
                <a:solidFill>
                  <a:srgbClr val="000000"/>
                </a:solidFill>
                <a:latin typeface="Times New Roman"/>
                <a:ea typeface="Times New Roman"/>
                <a:cs typeface="Arial"/>
                <a:hlinkClick r:id="rId3" tooltip="Stress incontinence"/>
              </a:rPr>
              <a:t>incontinence</a:t>
            </a:r>
            <a:r>
              <a:rPr lang="en-US" sz="2000" dirty="0">
                <a:solidFill>
                  <a:srgbClr val="000000"/>
                </a:solidFill>
                <a:ea typeface="Times New Roman"/>
                <a:cs typeface="Arial"/>
              </a:rPr>
              <a:t>: </a:t>
            </a:r>
            <a:r>
              <a:rPr lang="en-US" dirty="0">
                <a:solidFill>
                  <a:srgbClr val="000000"/>
                </a:solidFill>
                <a:ea typeface="Times New Roman"/>
                <a:cs typeface="Arial"/>
              </a:rPr>
              <a:t>due to poor closure of the </a:t>
            </a:r>
            <a:r>
              <a:rPr lang="en-US" dirty="0" err="1">
                <a:solidFill>
                  <a:srgbClr val="000000"/>
                </a:solidFill>
                <a:ea typeface="Times New Roman"/>
                <a:cs typeface="Arial"/>
              </a:rPr>
              <a:t>bladder</a:t>
            </a:r>
            <a:r>
              <a:rPr lang="en-US" dirty="0" err="1">
                <a:solidFill>
                  <a:srgbClr val="000000"/>
                </a:solidFill>
                <a:latin typeface="Times New Roman"/>
                <a:ea typeface="Times New Roman"/>
                <a:cs typeface="Arial"/>
              </a:rPr>
              <a:t>,the</a:t>
            </a:r>
            <a:r>
              <a:rPr lang="en-US" dirty="0">
                <a:solidFill>
                  <a:srgbClr val="000000"/>
                </a:solidFill>
                <a:latin typeface="Times New Roman"/>
                <a:ea typeface="Times New Roman"/>
                <a:cs typeface="Arial"/>
              </a:rPr>
              <a:t> most common types in women</a:t>
            </a:r>
            <a:endParaRPr lang="en-US" sz="2000" dirty="0">
              <a:solidFill>
                <a:srgbClr val="000000"/>
              </a:solidFill>
              <a:ea typeface="Times New Roman"/>
              <a:cs typeface="Arial"/>
            </a:endParaRPr>
          </a:p>
          <a:p>
            <a:pPr marL="0" lvl="0" indent="0" algn="just" rtl="0">
              <a:lnSpc>
                <a:spcPct val="115000"/>
              </a:lnSpc>
              <a:spcAft>
                <a:spcPts val="1000"/>
              </a:spcAft>
              <a:buSzPts val="1000"/>
              <a:buNone/>
              <a:tabLst>
                <a:tab pos="457200" algn="l"/>
              </a:tabLst>
            </a:pPr>
            <a:r>
              <a:rPr lang="en-US" dirty="0" smtClean="0">
                <a:solidFill>
                  <a:srgbClr val="000000"/>
                </a:solidFill>
                <a:latin typeface="Times New Roman"/>
                <a:ea typeface="Times New Roman"/>
                <a:cs typeface="Arial"/>
                <a:hlinkClick r:id="rId4" tooltip="Overflow incontinence"/>
              </a:rPr>
              <a:t>3.Overflow </a:t>
            </a:r>
            <a:r>
              <a:rPr lang="en-US" dirty="0">
                <a:solidFill>
                  <a:srgbClr val="000000"/>
                </a:solidFill>
                <a:latin typeface="Times New Roman"/>
                <a:ea typeface="Times New Roman"/>
                <a:cs typeface="Arial"/>
                <a:hlinkClick r:id="rId4" tooltip="Overflow incontinence"/>
              </a:rPr>
              <a:t>incontinence</a:t>
            </a:r>
            <a:r>
              <a:rPr lang="en-US" dirty="0">
                <a:solidFill>
                  <a:srgbClr val="000000"/>
                </a:solidFill>
                <a:latin typeface="Times New Roman"/>
                <a:ea typeface="Times New Roman"/>
                <a:cs typeface="Arial"/>
              </a:rPr>
              <a:t>: due to either poor bladder contraction or blockage of the urethra </a:t>
            </a:r>
            <a:endParaRPr lang="en-US" sz="2000" dirty="0">
              <a:solidFill>
                <a:srgbClr val="000000"/>
              </a:solidFill>
              <a:ea typeface="Times New Roman"/>
              <a:cs typeface="Arial"/>
            </a:endParaRPr>
          </a:p>
          <a:p>
            <a:pPr marL="0" lvl="0" indent="0" algn="just" rtl="0">
              <a:lnSpc>
                <a:spcPct val="115000"/>
              </a:lnSpc>
              <a:spcAft>
                <a:spcPts val="1000"/>
              </a:spcAft>
              <a:buSzPts val="1000"/>
              <a:buNone/>
              <a:tabLst>
                <a:tab pos="457200" algn="l"/>
              </a:tabLst>
            </a:pPr>
            <a:r>
              <a:rPr lang="en-US" dirty="0" smtClean="0">
                <a:solidFill>
                  <a:srgbClr val="000000"/>
                </a:solidFill>
                <a:latin typeface="Times New Roman"/>
                <a:ea typeface="Times New Roman"/>
                <a:cs typeface="Arial"/>
                <a:hlinkClick r:id="rId5" tooltip="Functional incontinence"/>
              </a:rPr>
              <a:t>4. Functional </a:t>
            </a:r>
            <a:r>
              <a:rPr lang="en-US" dirty="0">
                <a:solidFill>
                  <a:srgbClr val="000000"/>
                </a:solidFill>
                <a:latin typeface="Times New Roman"/>
                <a:ea typeface="Times New Roman"/>
                <a:cs typeface="Arial"/>
                <a:hlinkClick r:id="rId5" tooltip="Functional incontinence"/>
              </a:rPr>
              <a:t>incontinence</a:t>
            </a:r>
            <a:r>
              <a:rPr lang="en-US" dirty="0">
                <a:solidFill>
                  <a:srgbClr val="000000"/>
                </a:solidFill>
                <a:latin typeface="Times New Roman"/>
                <a:ea typeface="Times New Roman"/>
                <a:cs typeface="Arial"/>
              </a:rPr>
              <a:t> due to medications or health problems making it difficult to reach the bathroom</a:t>
            </a:r>
            <a:endParaRPr lang="en-US" sz="2000" dirty="0">
              <a:solidFill>
                <a:srgbClr val="000000"/>
              </a:solidFill>
              <a:ea typeface="Times New Roman"/>
              <a:cs typeface="Arial"/>
            </a:endParaRPr>
          </a:p>
          <a:p>
            <a:pPr marL="0" indent="0" algn="just">
              <a:spcAft>
                <a:spcPts val="0"/>
              </a:spcAft>
              <a:buNone/>
            </a:pPr>
            <a:r>
              <a:rPr lang="en-US" b="1" dirty="0">
                <a:solidFill>
                  <a:srgbClr val="000000"/>
                </a:solidFill>
                <a:latin typeface="Times New Roman"/>
                <a:ea typeface="Times New Roman"/>
                <a:cs typeface="Times New Roman"/>
              </a:rPr>
              <a:t> </a:t>
            </a:r>
            <a:endParaRPr lang="en-US" sz="1800" b="1" dirty="0">
              <a:solidFill>
                <a:srgbClr val="000000"/>
              </a:solidFill>
              <a:latin typeface="Verdana"/>
              <a:ea typeface="Times New Roman"/>
              <a:cs typeface="Times New Roman"/>
            </a:endParaRPr>
          </a:p>
          <a:p>
            <a:pPr marL="0" indent="0">
              <a:buNone/>
            </a:pPr>
            <a:endParaRPr lang="ar-IQ" dirty="0"/>
          </a:p>
        </p:txBody>
      </p:sp>
    </p:spTree>
    <p:extLst>
      <p:ext uri="{BB962C8B-B14F-4D97-AF65-F5344CB8AC3E}">
        <p14:creationId xmlns:p14="http://schemas.microsoft.com/office/powerpoint/2010/main" val="29933061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Autofit/>
          </a:bodyPr>
          <a:lstStyle/>
          <a:p>
            <a:pPr marL="342900" lvl="0" indent="-342900" rtl="0">
              <a:spcBef>
                <a:spcPct val="20000"/>
              </a:spcBef>
            </a:pPr>
            <a:r>
              <a:rPr lang="en-US" sz="3600" b="1" i="1" dirty="0" smtClean="0">
                <a:solidFill>
                  <a:srgbClr val="FF0000"/>
                </a:solidFill>
                <a:latin typeface="Times New Roman"/>
                <a:ea typeface="Times New Roman"/>
                <a:cs typeface="Times New Roman"/>
              </a:rPr>
              <a:t/>
            </a:r>
            <a:br>
              <a:rPr lang="en-US" sz="3600" b="1" i="1" dirty="0" smtClean="0">
                <a:solidFill>
                  <a:srgbClr val="FF0000"/>
                </a:solidFill>
                <a:latin typeface="Times New Roman"/>
                <a:ea typeface="Times New Roman"/>
                <a:cs typeface="Times New Roman"/>
              </a:rPr>
            </a:br>
            <a:r>
              <a:rPr lang="en-US" sz="3600" b="1" i="1" dirty="0">
                <a:solidFill>
                  <a:srgbClr val="FF0000"/>
                </a:solidFill>
                <a:latin typeface="Times New Roman"/>
                <a:ea typeface="Times New Roman"/>
                <a:cs typeface="Times New Roman"/>
              </a:rPr>
              <a:t/>
            </a:r>
            <a:br>
              <a:rPr lang="en-US" sz="3600" b="1" i="1" dirty="0">
                <a:solidFill>
                  <a:srgbClr val="FF0000"/>
                </a:solidFill>
                <a:latin typeface="Times New Roman"/>
                <a:ea typeface="Times New Roman"/>
                <a:cs typeface="Times New Roman"/>
              </a:rPr>
            </a:br>
            <a:r>
              <a:rPr lang="en-US" sz="3600" b="1" i="1" dirty="0" smtClean="0">
                <a:solidFill>
                  <a:srgbClr val="FF0000"/>
                </a:solidFill>
                <a:latin typeface="Times New Roman"/>
                <a:ea typeface="Times New Roman"/>
                <a:cs typeface="Times New Roman"/>
              </a:rPr>
              <a:t>Causes</a:t>
            </a:r>
            <a:r>
              <a:rPr lang="en-US" sz="1800" b="1" i="1" dirty="0">
                <a:solidFill>
                  <a:srgbClr val="000000"/>
                </a:solidFill>
                <a:latin typeface="Verdana"/>
                <a:ea typeface="Times New Roman"/>
                <a:cs typeface="Times New Roman"/>
              </a:rPr>
              <a:t/>
            </a:r>
            <a:br>
              <a:rPr lang="en-US" sz="1800" b="1" i="1" dirty="0">
                <a:solidFill>
                  <a:srgbClr val="000000"/>
                </a:solidFill>
                <a:latin typeface="Verdana"/>
                <a:ea typeface="Times New Roman"/>
                <a:cs typeface="Times New Roman"/>
              </a:rPr>
            </a:br>
            <a:endParaRPr lang="ar-IQ" sz="6600" i="1" dirty="0"/>
          </a:p>
        </p:txBody>
      </p:sp>
      <p:sp>
        <p:nvSpPr>
          <p:cNvPr id="3" name="عنصر نائب للمحتوى 2"/>
          <p:cNvSpPr>
            <a:spLocks noGrp="1"/>
          </p:cNvSpPr>
          <p:nvPr>
            <p:ph idx="1"/>
          </p:nvPr>
        </p:nvSpPr>
        <p:spPr>
          <a:xfrm>
            <a:off x="457200" y="836712"/>
            <a:ext cx="8229600" cy="5616624"/>
          </a:xfrm>
        </p:spPr>
        <p:txBody>
          <a:bodyPr>
            <a:noAutofit/>
          </a:bodyPr>
          <a:lstStyle/>
          <a:p>
            <a:pPr marL="0" indent="0" algn="just" rtl="0">
              <a:spcAft>
                <a:spcPts val="0"/>
              </a:spcAft>
              <a:buNone/>
            </a:pPr>
            <a:r>
              <a:rPr lang="en-US" sz="2000" b="1" dirty="0" smtClean="0">
                <a:solidFill>
                  <a:srgbClr val="000000"/>
                </a:solidFill>
                <a:latin typeface="Times New Roman"/>
                <a:ea typeface="Times New Roman"/>
                <a:cs typeface="Times New Roman"/>
              </a:rPr>
              <a:t>Urologic </a:t>
            </a:r>
            <a:r>
              <a:rPr lang="en-US" sz="2000" b="1" dirty="0">
                <a:solidFill>
                  <a:srgbClr val="000000"/>
                </a:solidFill>
                <a:latin typeface="Times New Roman"/>
                <a:ea typeface="Times New Roman"/>
                <a:cs typeface="Times New Roman"/>
              </a:rPr>
              <a:t>causes </a:t>
            </a:r>
            <a:endParaRPr lang="en-US" sz="2000" b="1" dirty="0">
              <a:latin typeface="Times New Roman"/>
              <a:ea typeface="Times New Roman"/>
            </a:endParaRPr>
          </a:p>
          <a:p>
            <a:pPr marL="0" lvl="0" indent="0" algn="just" rtl="0">
              <a:buNone/>
            </a:pPr>
            <a:r>
              <a:rPr lang="en-US" sz="2000" b="1" dirty="0" smtClean="0">
                <a:solidFill>
                  <a:srgbClr val="000000"/>
                </a:solidFill>
                <a:latin typeface="Times New Roman"/>
                <a:ea typeface="Times New Roman"/>
                <a:cs typeface="Times New Roman"/>
              </a:rPr>
              <a:t>1</a:t>
            </a:r>
            <a:r>
              <a:rPr lang="en-US" sz="2000" b="1" dirty="0" smtClean="0">
                <a:latin typeface="Times New Roman"/>
                <a:ea typeface="Times New Roman"/>
                <a:cs typeface="Times New Roman"/>
              </a:rPr>
              <a:t>. </a:t>
            </a:r>
            <a:r>
              <a:rPr lang="en-US" sz="2000" b="1" dirty="0" err="1" smtClean="0">
                <a:latin typeface="Times New Roman"/>
                <a:ea typeface="Times New Roman"/>
                <a:cs typeface="Times New Roman"/>
              </a:rPr>
              <a:t>detrusor</a:t>
            </a:r>
            <a:r>
              <a:rPr lang="en-US" sz="2000" b="1" dirty="0" smtClean="0">
                <a:latin typeface="Times New Roman"/>
                <a:ea typeface="Times New Roman"/>
                <a:cs typeface="Times New Roman"/>
              </a:rPr>
              <a:t> over activity</a:t>
            </a:r>
            <a:r>
              <a:rPr lang="en-US" sz="2000" b="1" dirty="0">
                <a:latin typeface="Times New Roman"/>
                <a:ea typeface="Times New Roman"/>
                <a:cs typeface="Times New Roman"/>
              </a:rPr>
              <a:t>, </a:t>
            </a:r>
            <a:endParaRPr lang="en-US" sz="2000" b="1" dirty="0">
              <a:latin typeface="Times New Roman"/>
              <a:ea typeface="Times New Roman"/>
            </a:endParaRPr>
          </a:p>
          <a:p>
            <a:pPr marL="0" lvl="0" indent="0" algn="just" rtl="0">
              <a:buNone/>
            </a:pPr>
            <a:r>
              <a:rPr lang="en-US" sz="2000" b="1" dirty="0" smtClean="0">
                <a:latin typeface="Times New Roman"/>
                <a:ea typeface="Times New Roman"/>
                <a:cs typeface="Times New Roman"/>
              </a:rPr>
              <a:t>2. poor </a:t>
            </a:r>
            <a:r>
              <a:rPr lang="en-US" sz="2000" b="1" dirty="0">
                <a:latin typeface="Times New Roman"/>
                <a:ea typeface="Times New Roman"/>
                <a:cs typeface="Times New Roman"/>
              </a:rPr>
              <a:t>bladder compliance, </a:t>
            </a:r>
            <a:endParaRPr lang="en-US" sz="2000" b="1" dirty="0">
              <a:latin typeface="Times New Roman"/>
              <a:ea typeface="Times New Roman"/>
            </a:endParaRPr>
          </a:p>
          <a:p>
            <a:pPr marL="0" lvl="0" indent="0" algn="just" rtl="0">
              <a:buNone/>
            </a:pPr>
            <a:r>
              <a:rPr lang="en-US" sz="2000" b="1" u="sng" dirty="0" smtClean="0">
                <a:latin typeface="Times New Roman"/>
                <a:ea typeface="Times New Roman"/>
                <a:cs typeface="Times New Roman"/>
                <a:hlinkClick r:id="rId2" tooltip="Urethral hypermobility"/>
              </a:rPr>
              <a:t>3. urethral </a:t>
            </a:r>
            <a:r>
              <a:rPr lang="en-US" sz="2000" b="1" u="sng" dirty="0">
                <a:latin typeface="Times New Roman"/>
                <a:ea typeface="Times New Roman"/>
                <a:cs typeface="Times New Roman"/>
                <a:hlinkClick r:id="rId2" tooltip="Urethral hypermobility"/>
              </a:rPr>
              <a:t>hypermobility</a:t>
            </a:r>
            <a:r>
              <a:rPr lang="en-US" sz="2000" b="1" u="sng" dirty="0">
                <a:latin typeface="Times New Roman"/>
                <a:ea typeface="Times New Roman"/>
                <a:cs typeface="Times New Roman"/>
              </a:rPr>
              <a:t> </a:t>
            </a:r>
            <a:endParaRPr lang="en-US" sz="2000" b="1" u="sng" dirty="0">
              <a:latin typeface="Times New Roman"/>
              <a:ea typeface="Times New Roman"/>
            </a:endParaRPr>
          </a:p>
          <a:p>
            <a:pPr marL="0" lvl="0" indent="0" algn="just" rtl="0">
              <a:buNone/>
            </a:pPr>
            <a:r>
              <a:rPr lang="en-US" sz="2000" b="1" u="sng" dirty="0" smtClean="0">
                <a:latin typeface="Times New Roman"/>
                <a:ea typeface="Times New Roman"/>
                <a:cs typeface="Times New Roman"/>
                <a:hlinkClick r:id="rId3" tooltip="Intrinsic sphincter deficiency (page does not exist)"/>
              </a:rPr>
              <a:t>4.intrinsic </a:t>
            </a:r>
            <a:r>
              <a:rPr lang="en-US" sz="2000" b="1" u="sng" dirty="0">
                <a:latin typeface="Times New Roman"/>
                <a:ea typeface="Times New Roman"/>
                <a:cs typeface="Times New Roman"/>
                <a:hlinkClick r:id="rId3" tooltip="Intrinsic sphincter deficiency (page does not exist)"/>
              </a:rPr>
              <a:t>sphincter deficiency</a:t>
            </a:r>
            <a:r>
              <a:rPr lang="en-US" sz="2000" b="1" u="sng" dirty="0">
                <a:latin typeface="Times New Roman"/>
                <a:ea typeface="Times New Roman"/>
                <a:cs typeface="Times New Roman"/>
              </a:rPr>
              <a:t>. </a:t>
            </a:r>
            <a:endParaRPr lang="en-US" sz="2000" b="1" u="sng" dirty="0">
              <a:latin typeface="Times New Roman"/>
              <a:ea typeface="Times New Roman"/>
            </a:endParaRPr>
          </a:p>
          <a:p>
            <a:pPr marL="0" indent="0" algn="just" rtl="0">
              <a:spcAft>
                <a:spcPts val="0"/>
              </a:spcAft>
              <a:buNone/>
            </a:pPr>
            <a:endParaRPr lang="en-US" sz="2000" b="1" dirty="0">
              <a:latin typeface="Times New Roman"/>
              <a:ea typeface="Times New Roman"/>
            </a:endParaRPr>
          </a:p>
          <a:p>
            <a:pPr marL="0" lvl="0" indent="0" algn="just" rtl="0">
              <a:buNone/>
            </a:pPr>
            <a:r>
              <a:rPr lang="en-US" sz="2000" b="1" dirty="0" smtClean="0">
                <a:solidFill>
                  <a:srgbClr val="000000"/>
                </a:solidFill>
                <a:latin typeface="Times New Roman"/>
                <a:ea typeface="Times New Roman"/>
              </a:rPr>
              <a:t>Non-urologic causes may include:</a:t>
            </a:r>
            <a:endParaRPr lang="en-US" sz="2000" b="1" dirty="0" smtClean="0">
              <a:solidFill>
                <a:prstClr val="black"/>
              </a:solidFill>
              <a:latin typeface="Times New Roman"/>
              <a:ea typeface="Times New Roman"/>
            </a:endParaRPr>
          </a:p>
          <a:p>
            <a:pPr marL="0" lvl="0" indent="0" algn="just" rtl="0">
              <a:buNone/>
            </a:pPr>
            <a:r>
              <a:rPr lang="en-US" sz="2000" b="1" dirty="0" smtClean="0">
                <a:solidFill>
                  <a:srgbClr val="000000"/>
                </a:solidFill>
                <a:latin typeface="Times New Roman"/>
                <a:ea typeface="Times New Roman"/>
              </a:rPr>
              <a:t>1. infection</a:t>
            </a:r>
            <a:endParaRPr lang="en-US" sz="2000" b="1" dirty="0" smtClean="0">
              <a:solidFill>
                <a:prstClr val="black"/>
              </a:solidFill>
              <a:latin typeface="Times New Roman"/>
              <a:ea typeface="Times New Roman"/>
            </a:endParaRPr>
          </a:p>
          <a:p>
            <a:pPr marL="0" lvl="0" indent="0" algn="just" rtl="0">
              <a:buNone/>
            </a:pPr>
            <a:r>
              <a:rPr lang="en-US" sz="2000" b="1" dirty="0" smtClean="0">
                <a:solidFill>
                  <a:srgbClr val="000000"/>
                </a:solidFill>
                <a:latin typeface="Times New Roman"/>
                <a:ea typeface="Times New Roman"/>
              </a:rPr>
              <a:t>2.  medication </a:t>
            </a:r>
            <a:endParaRPr lang="en-US" sz="2000" b="1" dirty="0" smtClean="0">
              <a:solidFill>
                <a:prstClr val="black"/>
              </a:solidFill>
              <a:latin typeface="Times New Roman"/>
              <a:ea typeface="Times New Roman"/>
            </a:endParaRPr>
          </a:p>
          <a:p>
            <a:pPr marL="0" lvl="0" indent="0" algn="just" rtl="0">
              <a:spcAft>
                <a:spcPts val="1000"/>
              </a:spcAft>
              <a:buNone/>
            </a:pPr>
            <a:r>
              <a:rPr lang="en-US" sz="2000" b="1" dirty="0" smtClean="0">
                <a:solidFill>
                  <a:prstClr val="black"/>
                </a:solidFill>
                <a:latin typeface="Times New Roman"/>
                <a:ea typeface="Times New Roman"/>
              </a:rPr>
              <a:t>3. pregnancy and childbirth </a:t>
            </a:r>
            <a:endParaRPr lang="en-US" sz="2000" b="1" dirty="0" smtClean="0">
              <a:solidFill>
                <a:prstClr val="black"/>
              </a:solidFill>
              <a:ea typeface="Times New Roman"/>
            </a:endParaRPr>
          </a:p>
          <a:p>
            <a:pPr marL="0" lvl="0" indent="0" algn="just" rtl="0">
              <a:buNone/>
            </a:pPr>
            <a:r>
              <a:rPr lang="en-US" sz="2000" b="1" dirty="0" smtClean="0">
                <a:solidFill>
                  <a:srgbClr val="000000"/>
                </a:solidFill>
                <a:latin typeface="Times New Roman"/>
                <a:ea typeface="Times New Roman"/>
              </a:rPr>
              <a:t>4. psychological factors,</a:t>
            </a:r>
            <a:endParaRPr lang="en-US" sz="2000" b="1" dirty="0" smtClean="0">
              <a:solidFill>
                <a:prstClr val="black"/>
              </a:solidFill>
              <a:latin typeface="Times New Roman"/>
              <a:ea typeface="Times New Roman"/>
            </a:endParaRPr>
          </a:p>
          <a:p>
            <a:pPr marL="0" lvl="0" indent="0" algn="just" rtl="0">
              <a:buNone/>
            </a:pPr>
            <a:r>
              <a:rPr lang="en-US" sz="2000" b="1" dirty="0" smtClean="0">
                <a:solidFill>
                  <a:srgbClr val="000000"/>
                </a:solidFill>
                <a:latin typeface="Times New Roman"/>
                <a:ea typeface="Times New Roman"/>
                <a:hlinkClick r:id="rId4" tooltip="Fecal impaction"/>
              </a:rPr>
              <a:t>5. stool impaction</a:t>
            </a:r>
            <a:r>
              <a:rPr lang="en-US" sz="2000" b="1" dirty="0" smtClean="0">
                <a:solidFill>
                  <a:srgbClr val="000000"/>
                </a:solidFill>
                <a:latin typeface="Times New Roman"/>
                <a:ea typeface="Times New Roman"/>
              </a:rPr>
              <a:t>, </a:t>
            </a:r>
            <a:endParaRPr lang="en-US" sz="2000" b="1" dirty="0" smtClean="0">
              <a:solidFill>
                <a:prstClr val="black"/>
              </a:solidFill>
              <a:latin typeface="Times New Roman"/>
              <a:ea typeface="Times New Roman"/>
            </a:endParaRPr>
          </a:p>
          <a:p>
            <a:pPr marL="0" lvl="0" indent="0" algn="just" rtl="0">
              <a:buNone/>
            </a:pPr>
            <a:r>
              <a:rPr lang="en-US" sz="2000" b="1" dirty="0" smtClean="0">
                <a:solidFill>
                  <a:srgbClr val="000000"/>
                </a:solidFill>
                <a:latin typeface="Times New Roman"/>
                <a:ea typeface="Times New Roman"/>
              </a:rPr>
              <a:t>6.  restricted mobility. </a:t>
            </a:r>
            <a:endParaRPr lang="en-US" sz="2000" b="1" dirty="0" smtClean="0">
              <a:solidFill>
                <a:prstClr val="black"/>
              </a:solidFill>
              <a:latin typeface="Times New Roman"/>
              <a:ea typeface="Times New Roman"/>
            </a:endParaRPr>
          </a:p>
          <a:p>
            <a:pPr marL="0" lvl="0" indent="0" algn="just" rtl="0">
              <a:buNone/>
            </a:pPr>
            <a:r>
              <a:rPr lang="en-US" sz="2000" b="1" dirty="0" smtClean="0">
                <a:solidFill>
                  <a:srgbClr val="000000"/>
                </a:solidFill>
                <a:latin typeface="Times New Roman"/>
                <a:ea typeface="Times New Roman"/>
              </a:rPr>
              <a:t>7. Older age</a:t>
            </a:r>
            <a:endParaRPr lang="en-US" sz="2000" b="1" dirty="0" smtClean="0">
              <a:solidFill>
                <a:prstClr val="black"/>
              </a:solidFill>
              <a:latin typeface="Times New Roman"/>
              <a:ea typeface="Times New Roman"/>
            </a:endParaRPr>
          </a:p>
          <a:p>
            <a:pPr marL="0" indent="0" algn="l" rtl="0">
              <a:buNone/>
            </a:pPr>
            <a:endParaRPr lang="ar-IQ" dirty="0"/>
          </a:p>
        </p:txBody>
      </p:sp>
    </p:spTree>
    <p:extLst>
      <p:ext uri="{BB962C8B-B14F-4D97-AF65-F5344CB8AC3E}">
        <p14:creationId xmlns:p14="http://schemas.microsoft.com/office/powerpoint/2010/main" val="166651589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2074"/>
          </a:xfrm>
        </p:spPr>
        <p:txBody>
          <a:bodyPr>
            <a:noAutofit/>
          </a:bodyPr>
          <a:lstStyle/>
          <a:p>
            <a:pPr marL="457200" lvl="0" indent="-342900" rtl="0">
              <a:lnSpc>
                <a:spcPct val="115000"/>
              </a:lnSpc>
              <a:spcBef>
                <a:spcPct val="20000"/>
              </a:spcBef>
              <a:spcAft>
                <a:spcPts val="1000"/>
              </a:spcAft>
            </a:pPr>
            <a:r>
              <a:rPr lang="en-US" sz="3200" b="1" i="1" dirty="0" smtClean="0">
                <a:solidFill>
                  <a:srgbClr val="FF0000"/>
                </a:solidFill>
                <a:latin typeface="Times New Roman"/>
                <a:ea typeface="Times New Roman"/>
                <a:cs typeface="Arial"/>
              </a:rPr>
              <a:t/>
            </a:r>
            <a:br>
              <a:rPr lang="en-US" sz="3200" b="1" i="1" dirty="0" smtClean="0">
                <a:solidFill>
                  <a:srgbClr val="FF0000"/>
                </a:solidFill>
                <a:latin typeface="Times New Roman"/>
                <a:ea typeface="Times New Roman"/>
                <a:cs typeface="Arial"/>
              </a:rPr>
            </a:br>
            <a:r>
              <a:rPr lang="en-US" sz="3200" b="1" i="1" dirty="0">
                <a:solidFill>
                  <a:srgbClr val="FF0000"/>
                </a:solidFill>
                <a:latin typeface="Times New Roman"/>
                <a:ea typeface="Times New Roman"/>
                <a:cs typeface="Arial"/>
              </a:rPr>
              <a:t/>
            </a:r>
            <a:br>
              <a:rPr lang="en-US" sz="3200" b="1" i="1" dirty="0">
                <a:solidFill>
                  <a:srgbClr val="FF0000"/>
                </a:solidFill>
                <a:latin typeface="Times New Roman"/>
                <a:ea typeface="Times New Roman"/>
                <a:cs typeface="Arial"/>
              </a:rPr>
            </a:br>
            <a:r>
              <a:rPr lang="en-US" sz="3200" b="1" i="1" dirty="0" smtClean="0">
                <a:solidFill>
                  <a:srgbClr val="FF0000"/>
                </a:solidFill>
                <a:latin typeface="Times New Roman"/>
                <a:ea typeface="Times New Roman"/>
                <a:cs typeface="Arial"/>
              </a:rPr>
              <a:t>Diagnosis</a:t>
            </a:r>
            <a:r>
              <a:rPr lang="en-US" sz="1600" i="1" dirty="0">
                <a:solidFill>
                  <a:prstClr val="black"/>
                </a:solidFill>
                <a:ea typeface="Times New Roman"/>
                <a:cs typeface="Arial"/>
              </a:rPr>
              <a:t/>
            </a:r>
            <a:br>
              <a:rPr lang="en-US" sz="1600" i="1" dirty="0">
                <a:solidFill>
                  <a:prstClr val="black"/>
                </a:solidFill>
                <a:ea typeface="Times New Roman"/>
                <a:cs typeface="Arial"/>
              </a:rPr>
            </a:br>
            <a:endParaRPr lang="ar-IQ" sz="7200" i="1" dirty="0"/>
          </a:p>
        </p:txBody>
      </p:sp>
      <p:sp>
        <p:nvSpPr>
          <p:cNvPr id="3" name="عنصر نائب للمحتوى 2"/>
          <p:cNvSpPr>
            <a:spLocks noGrp="1"/>
          </p:cNvSpPr>
          <p:nvPr>
            <p:ph idx="1"/>
          </p:nvPr>
        </p:nvSpPr>
        <p:spPr>
          <a:xfrm>
            <a:off x="323528" y="764704"/>
            <a:ext cx="8352928" cy="5688632"/>
          </a:xfrm>
        </p:spPr>
        <p:txBody>
          <a:bodyPr>
            <a:noAutofit/>
          </a:bodyPr>
          <a:lstStyle/>
          <a:p>
            <a:pPr marL="0" lvl="0" indent="0" algn="just" rtl="0">
              <a:spcAft>
                <a:spcPts val="1000"/>
              </a:spcAft>
              <a:buSzPts val="1000"/>
              <a:buNone/>
              <a:tabLst>
                <a:tab pos="457200" algn="l"/>
              </a:tabLst>
            </a:pPr>
            <a:r>
              <a:rPr lang="en-US" sz="2800" b="1" dirty="0" smtClean="0">
                <a:solidFill>
                  <a:srgbClr val="015660"/>
                </a:solidFill>
                <a:ea typeface="Times New Roman"/>
                <a:hlinkClick r:id="rId2" tooltip="Stress testing"/>
              </a:rPr>
              <a:t>1. Stress </a:t>
            </a:r>
            <a:r>
              <a:rPr lang="en-US" sz="2800" b="1" dirty="0">
                <a:solidFill>
                  <a:srgbClr val="015660"/>
                </a:solidFill>
                <a:ea typeface="Times New Roman"/>
                <a:hlinkClick r:id="rId2" tooltip="Stress testing"/>
              </a:rPr>
              <a:t>test</a:t>
            </a:r>
            <a:r>
              <a:rPr lang="en-US" sz="2800" b="1" dirty="0">
                <a:ea typeface="Times New Roman"/>
              </a:rPr>
              <a:t> – the patient relaxes, then coughs vigorously as the doctor watches for loss of urine. </a:t>
            </a:r>
          </a:p>
          <a:p>
            <a:pPr marL="0" lvl="0" indent="0" algn="just" rtl="0">
              <a:spcAft>
                <a:spcPts val="1000"/>
              </a:spcAft>
              <a:buSzPts val="1000"/>
              <a:buNone/>
              <a:tabLst>
                <a:tab pos="457200" algn="l"/>
              </a:tabLst>
            </a:pPr>
            <a:r>
              <a:rPr lang="en-US" sz="2800" b="1" dirty="0" smtClean="0">
                <a:solidFill>
                  <a:srgbClr val="015660"/>
                </a:solidFill>
                <a:ea typeface="Times New Roman"/>
                <a:hlinkClick r:id="rId3" tooltip="Urinalysis"/>
              </a:rPr>
              <a:t>2. Urinalysis</a:t>
            </a:r>
            <a:r>
              <a:rPr lang="en-US" sz="2800" b="1" dirty="0">
                <a:ea typeface="Times New Roman"/>
              </a:rPr>
              <a:t> – urine is tested for evidence of infection, urinary stones, or other contributing causes. </a:t>
            </a:r>
          </a:p>
          <a:p>
            <a:pPr marL="0" lvl="0" indent="0" algn="just" rtl="0">
              <a:spcAft>
                <a:spcPts val="1000"/>
              </a:spcAft>
              <a:buSzPts val="1000"/>
              <a:buNone/>
              <a:tabLst>
                <a:tab pos="457200" algn="l"/>
              </a:tabLst>
            </a:pPr>
            <a:r>
              <a:rPr lang="en-US" sz="2800" b="1" dirty="0" smtClean="0">
                <a:solidFill>
                  <a:srgbClr val="015660"/>
                </a:solidFill>
                <a:ea typeface="Times New Roman"/>
                <a:hlinkClick r:id="rId4" tooltip="Ultrasound"/>
              </a:rPr>
              <a:t>3. Ultrasound</a:t>
            </a:r>
            <a:r>
              <a:rPr lang="en-US" sz="2800" b="1" dirty="0">
                <a:ea typeface="Times New Roman"/>
              </a:rPr>
              <a:t> – sound waves are used to visualize the kidneys, ureters, bladder, and urethra. </a:t>
            </a:r>
          </a:p>
          <a:p>
            <a:pPr marL="0" lvl="0" indent="0" algn="just" rtl="0">
              <a:lnSpc>
                <a:spcPct val="115000"/>
              </a:lnSpc>
              <a:spcAft>
                <a:spcPts val="1000"/>
              </a:spcAft>
              <a:buSzPts val="1000"/>
              <a:buNone/>
              <a:tabLst>
                <a:tab pos="457200" algn="l"/>
              </a:tabLst>
            </a:pPr>
            <a:r>
              <a:rPr lang="en-US" sz="2800" b="1" dirty="0" smtClean="0">
                <a:solidFill>
                  <a:srgbClr val="015660"/>
                </a:solidFill>
                <a:ea typeface="Times New Roman"/>
                <a:hlinkClick r:id="rId5" tooltip="Cystoscopy"/>
              </a:rPr>
              <a:t>4. </a:t>
            </a:r>
            <a:r>
              <a:rPr lang="en-US" sz="2800" b="1" dirty="0" err="1" smtClean="0">
                <a:solidFill>
                  <a:srgbClr val="015660"/>
                </a:solidFill>
                <a:ea typeface="Times New Roman"/>
                <a:hlinkClick r:id="rId5" tooltip="Cystoscopy"/>
              </a:rPr>
              <a:t>Cystoscopy</a:t>
            </a:r>
            <a:r>
              <a:rPr lang="en-US" sz="2800" b="1" dirty="0" smtClean="0">
                <a:solidFill>
                  <a:prstClr val="black"/>
                </a:solidFill>
                <a:ea typeface="Times New Roman"/>
              </a:rPr>
              <a:t> – a thin tube with a tiny camera is inserted in the urethra and used to see the inside of the urethra and bladder. </a:t>
            </a:r>
          </a:p>
          <a:p>
            <a:pPr marL="0" lvl="0" indent="0" algn="just" rtl="0">
              <a:lnSpc>
                <a:spcPct val="115000"/>
              </a:lnSpc>
              <a:spcAft>
                <a:spcPts val="1000"/>
              </a:spcAft>
              <a:buSzPts val="1000"/>
              <a:buNone/>
              <a:tabLst>
                <a:tab pos="457200" algn="l"/>
              </a:tabLst>
            </a:pPr>
            <a:r>
              <a:rPr lang="en-US" sz="2800" b="1" dirty="0" smtClean="0">
                <a:solidFill>
                  <a:srgbClr val="015660"/>
                </a:solidFill>
                <a:ea typeface="Times New Roman"/>
                <a:hlinkClick r:id="rId6" tooltip="Urodynamics"/>
              </a:rPr>
              <a:t>5. </a:t>
            </a:r>
            <a:r>
              <a:rPr lang="en-US" sz="2800" b="1" dirty="0" err="1" smtClean="0">
                <a:solidFill>
                  <a:srgbClr val="015660"/>
                </a:solidFill>
                <a:ea typeface="Times New Roman"/>
                <a:hlinkClick r:id="rId6" tooltip="Urodynamics"/>
              </a:rPr>
              <a:t>Urodynamics</a:t>
            </a:r>
            <a:r>
              <a:rPr lang="en-US" sz="2800" b="1" dirty="0" smtClean="0">
                <a:solidFill>
                  <a:prstClr val="black"/>
                </a:solidFill>
                <a:ea typeface="Times New Roman"/>
              </a:rPr>
              <a:t> – various techniques measure pressure in </a:t>
            </a:r>
            <a:r>
              <a:rPr lang="en-US" sz="2800" b="1" dirty="0" smtClean="0">
                <a:solidFill>
                  <a:prstClr val="black"/>
                </a:solidFill>
                <a:latin typeface="Times New Roman"/>
                <a:ea typeface="Times New Roman"/>
              </a:rPr>
              <a:t>the bladder and the flow of urine.</a:t>
            </a:r>
            <a:endParaRPr lang="en-US" sz="2800" b="1" dirty="0" smtClean="0">
              <a:solidFill>
                <a:prstClr val="black"/>
              </a:solidFill>
              <a:ea typeface="Times New Roman"/>
            </a:endParaRPr>
          </a:p>
          <a:p>
            <a:pPr marL="0" indent="0" algn="just">
              <a:spcAft>
                <a:spcPts val="0"/>
              </a:spcAft>
              <a:buNone/>
            </a:pPr>
            <a:endParaRPr lang="en-US" sz="1600" b="1" dirty="0">
              <a:solidFill>
                <a:srgbClr val="000000"/>
              </a:solidFill>
              <a:latin typeface="Verdana"/>
              <a:ea typeface="Times New Roman"/>
            </a:endParaRPr>
          </a:p>
        </p:txBody>
      </p:sp>
    </p:spTree>
    <p:extLst>
      <p:ext uri="{BB962C8B-B14F-4D97-AF65-F5344CB8AC3E}">
        <p14:creationId xmlns:p14="http://schemas.microsoft.com/office/powerpoint/2010/main" val="385750113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Autofit/>
          </a:bodyPr>
          <a:lstStyle/>
          <a:p>
            <a:pPr marL="342900" lvl="0" indent="-342900" rtl="0">
              <a:spcBef>
                <a:spcPct val="20000"/>
              </a:spcBef>
            </a:pPr>
            <a:r>
              <a:rPr lang="en-US" sz="3600" b="1" i="1" dirty="0" smtClean="0">
                <a:solidFill>
                  <a:srgbClr val="FF0000"/>
                </a:solidFill>
                <a:latin typeface="Times New Roman"/>
                <a:ea typeface="Times New Roman"/>
                <a:cs typeface="Times New Roman"/>
              </a:rPr>
              <a:t/>
            </a:r>
            <a:br>
              <a:rPr lang="en-US" sz="3600" b="1" i="1" dirty="0" smtClean="0">
                <a:solidFill>
                  <a:srgbClr val="FF0000"/>
                </a:solidFill>
                <a:latin typeface="Times New Roman"/>
                <a:ea typeface="Times New Roman"/>
                <a:cs typeface="Times New Roman"/>
              </a:rPr>
            </a:br>
            <a:r>
              <a:rPr lang="en-US" sz="3600" b="1" i="1" dirty="0" smtClean="0">
                <a:solidFill>
                  <a:srgbClr val="FF0000"/>
                </a:solidFill>
                <a:latin typeface="Times New Roman"/>
                <a:ea typeface="Times New Roman"/>
                <a:cs typeface="Times New Roman"/>
              </a:rPr>
              <a:t>Treatment</a:t>
            </a:r>
            <a:r>
              <a:rPr lang="en-US" sz="2000" b="1" i="1" dirty="0">
                <a:solidFill>
                  <a:srgbClr val="000000"/>
                </a:solidFill>
                <a:latin typeface="Verdana"/>
                <a:ea typeface="Times New Roman"/>
                <a:cs typeface="Times New Roman"/>
              </a:rPr>
              <a:t/>
            </a:r>
            <a:br>
              <a:rPr lang="en-US" sz="2000" b="1" i="1" dirty="0">
                <a:solidFill>
                  <a:srgbClr val="000000"/>
                </a:solidFill>
                <a:latin typeface="Verdana"/>
                <a:ea typeface="Times New Roman"/>
                <a:cs typeface="Times New Roman"/>
              </a:rPr>
            </a:br>
            <a:endParaRPr lang="ar-IQ" sz="6000" i="1" dirty="0"/>
          </a:p>
        </p:txBody>
      </p:sp>
      <p:sp>
        <p:nvSpPr>
          <p:cNvPr id="3" name="عنصر نائب للمحتوى 2"/>
          <p:cNvSpPr>
            <a:spLocks noGrp="1"/>
          </p:cNvSpPr>
          <p:nvPr>
            <p:ph idx="1"/>
          </p:nvPr>
        </p:nvSpPr>
        <p:spPr>
          <a:xfrm>
            <a:off x="457200" y="764704"/>
            <a:ext cx="8229600" cy="5361459"/>
          </a:xfrm>
        </p:spPr>
        <p:txBody>
          <a:bodyPr>
            <a:noAutofit/>
          </a:bodyPr>
          <a:lstStyle/>
          <a:p>
            <a:pPr marL="0" indent="0" algn="just" rtl="0">
              <a:spcAft>
                <a:spcPts val="0"/>
              </a:spcAft>
              <a:buNone/>
            </a:pPr>
            <a:r>
              <a:rPr lang="en-US" sz="2800" dirty="0" smtClean="0">
                <a:latin typeface="Times New Roman"/>
                <a:ea typeface="Times New Roman"/>
                <a:cs typeface="Times New Roman"/>
              </a:rPr>
              <a:t>Treatment </a:t>
            </a:r>
            <a:r>
              <a:rPr lang="en-US" sz="2800" dirty="0">
                <a:latin typeface="Times New Roman"/>
                <a:ea typeface="Times New Roman"/>
                <a:cs typeface="Times New Roman"/>
              </a:rPr>
              <a:t>will depend on several factors, such as the type of incontinence, the patient's age, general health, and their mental state. </a:t>
            </a:r>
            <a:endParaRPr lang="en-US" sz="2800" dirty="0">
              <a:latin typeface="Times New Roman"/>
              <a:ea typeface="Times New Roman"/>
            </a:endParaRPr>
          </a:p>
          <a:p>
            <a:pPr lvl="0" algn="just" rtl="0">
              <a:buFont typeface="+mj-lt"/>
              <a:buAutoNum type="arabicPeriod"/>
            </a:pPr>
            <a:r>
              <a:rPr lang="en-US" sz="2800" b="1" dirty="0">
                <a:solidFill>
                  <a:srgbClr val="000000"/>
                </a:solidFill>
                <a:latin typeface="Times New Roman"/>
                <a:ea typeface="Times New Roman"/>
                <a:cs typeface="Times New Roman"/>
              </a:rPr>
              <a:t>Bladder </a:t>
            </a:r>
            <a:r>
              <a:rPr lang="en-US" sz="2800" b="1" dirty="0" smtClean="0">
                <a:solidFill>
                  <a:srgbClr val="000000"/>
                </a:solidFill>
                <a:latin typeface="Times New Roman"/>
                <a:ea typeface="Times New Roman"/>
                <a:cs typeface="Times New Roman"/>
              </a:rPr>
              <a:t>training</a:t>
            </a:r>
            <a:endParaRPr lang="en-US" sz="2800" b="1" dirty="0">
              <a:solidFill>
                <a:srgbClr val="000000"/>
              </a:solidFill>
              <a:latin typeface="Verdana"/>
              <a:ea typeface="Times New Roman"/>
              <a:cs typeface="Times New Roman"/>
            </a:endParaRPr>
          </a:p>
          <a:p>
            <a:pPr marL="0" lvl="0" indent="0" algn="just" rtl="0">
              <a:lnSpc>
                <a:spcPct val="115000"/>
              </a:lnSpc>
              <a:spcAft>
                <a:spcPts val="1000"/>
              </a:spcAft>
              <a:buSzPts val="1000"/>
              <a:buFontTx/>
              <a:buChar char="-"/>
              <a:tabLst>
                <a:tab pos="457200" algn="l"/>
              </a:tabLst>
            </a:pPr>
            <a:r>
              <a:rPr lang="en-US" sz="2800" b="1" dirty="0" smtClean="0">
                <a:latin typeface="Times New Roman"/>
                <a:ea typeface="Times New Roman"/>
                <a:cs typeface="Times New Roman"/>
              </a:rPr>
              <a:t>- Delaying </a:t>
            </a:r>
            <a:r>
              <a:rPr lang="en-US" sz="2800" b="1" dirty="0">
                <a:latin typeface="Times New Roman"/>
                <a:ea typeface="Times New Roman"/>
                <a:cs typeface="Times New Roman"/>
              </a:rPr>
              <a:t>the event</a:t>
            </a:r>
            <a:r>
              <a:rPr lang="en-US" sz="2800" dirty="0">
                <a:latin typeface="Times New Roman"/>
                <a:ea typeface="Times New Roman"/>
                <a:cs typeface="Arial"/>
              </a:rPr>
              <a:t>: The aim is to control urge. The</a:t>
            </a:r>
            <a:r>
              <a:rPr lang="en-US" sz="2800" dirty="0">
                <a:ea typeface="Times New Roman"/>
                <a:cs typeface="Arial"/>
              </a:rPr>
              <a:t> patient learns how to delay urination whenever there is an urge to do so</a:t>
            </a:r>
            <a:r>
              <a:rPr lang="en-US" sz="2800" dirty="0" smtClean="0">
                <a:ea typeface="Times New Roman"/>
                <a:cs typeface="Arial"/>
              </a:rPr>
              <a:t>.</a:t>
            </a:r>
          </a:p>
          <a:p>
            <a:pPr marL="0" lvl="0" indent="0" algn="just" rtl="0">
              <a:spcAft>
                <a:spcPts val="1000"/>
              </a:spcAft>
              <a:buSzPts val="1000"/>
              <a:buNone/>
              <a:tabLst>
                <a:tab pos="457200" algn="l"/>
              </a:tabLst>
            </a:pPr>
            <a:r>
              <a:rPr lang="en-US" sz="2800" dirty="0" smtClean="0">
                <a:ea typeface="Times New Roman"/>
                <a:cs typeface="Arial"/>
              </a:rPr>
              <a:t> </a:t>
            </a:r>
            <a:r>
              <a:rPr lang="en-US" sz="2800" b="1" dirty="0" smtClean="0">
                <a:solidFill>
                  <a:prstClr val="black"/>
                </a:solidFill>
                <a:ea typeface="Times New Roman"/>
              </a:rPr>
              <a:t>- Double voiding</a:t>
            </a:r>
            <a:r>
              <a:rPr lang="en-US" sz="2800" dirty="0" smtClean="0">
                <a:solidFill>
                  <a:prstClr val="black"/>
                </a:solidFill>
                <a:ea typeface="Times New Roman"/>
              </a:rPr>
              <a:t>: This involves urinating, then waiting for a couple of minutes, then urinating again. </a:t>
            </a:r>
          </a:p>
          <a:p>
            <a:pPr marL="0" lvl="0" indent="0" algn="just" rtl="0">
              <a:spcAft>
                <a:spcPts val="1000"/>
              </a:spcAft>
              <a:buSzPts val="1000"/>
              <a:buNone/>
              <a:tabLst>
                <a:tab pos="457200" algn="l"/>
              </a:tabLst>
            </a:pPr>
            <a:r>
              <a:rPr lang="en-US" sz="2800" b="1" dirty="0" smtClean="0">
                <a:solidFill>
                  <a:prstClr val="black"/>
                </a:solidFill>
                <a:ea typeface="Times New Roman"/>
              </a:rPr>
              <a:t>- Toilet timetable</a:t>
            </a:r>
            <a:r>
              <a:rPr lang="en-US" sz="2800" dirty="0" smtClean="0">
                <a:solidFill>
                  <a:prstClr val="black"/>
                </a:solidFill>
                <a:ea typeface="Times New Roman"/>
              </a:rPr>
              <a:t>: The person schedules bathroom at set times during the day, for example, every 2 hours.</a:t>
            </a:r>
          </a:p>
          <a:p>
            <a:pPr marL="0" lvl="0" indent="0" algn="just" rtl="0">
              <a:lnSpc>
                <a:spcPct val="115000"/>
              </a:lnSpc>
              <a:spcAft>
                <a:spcPts val="1000"/>
              </a:spcAft>
              <a:buSzPts val="1000"/>
              <a:buFontTx/>
              <a:buChar char="-"/>
              <a:tabLst>
                <a:tab pos="457200" algn="l"/>
              </a:tabLst>
            </a:pPr>
            <a:endParaRPr lang="en-US" sz="2800" dirty="0">
              <a:ea typeface="Times New Roman"/>
              <a:cs typeface="Arial"/>
            </a:endParaRPr>
          </a:p>
          <a:p>
            <a:pPr marL="0" indent="0" algn="l" rtl="0">
              <a:buNone/>
            </a:pPr>
            <a:endParaRPr lang="ar-IQ" dirty="0"/>
          </a:p>
        </p:txBody>
      </p:sp>
    </p:spTree>
    <p:extLst>
      <p:ext uri="{BB962C8B-B14F-4D97-AF65-F5344CB8AC3E}">
        <p14:creationId xmlns:p14="http://schemas.microsoft.com/office/powerpoint/2010/main" val="70157528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188640"/>
            <a:ext cx="8496944" cy="6336704"/>
          </a:xfrm>
        </p:spPr>
        <p:txBody>
          <a:bodyPr>
            <a:noAutofit/>
          </a:bodyPr>
          <a:lstStyle/>
          <a:p>
            <a:pPr lvl="0" algn="justLow" rtl="0">
              <a:buNone/>
            </a:pPr>
            <a:r>
              <a:rPr lang="en-US" sz="2800" b="1" i="1" dirty="0" smtClean="0">
                <a:latin typeface="Times New Roman"/>
                <a:ea typeface="Times New Roman"/>
              </a:rPr>
              <a:t>2.Medications</a:t>
            </a:r>
            <a:endParaRPr lang="en-US" sz="2800" dirty="0" smtClean="0">
              <a:latin typeface="Times New Roman"/>
              <a:ea typeface="Times New Roman"/>
            </a:endParaRPr>
          </a:p>
          <a:p>
            <a:pPr lvl="0" algn="justLow" rtl="0">
              <a:buFont typeface="Symbol"/>
              <a:buChar char=""/>
            </a:pPr>
            <a:r>
              <a:rPr lang="en-US" sz="2800" dirty="0" smtClean="0">
                <a:latin typeface="Times New Roman"/>
                <a:ea typeface="Times New Roman"/>
              </a:rPr>
              <a:t>Anti </a:t>
            </a:r>
            <a:r>
              <a:rPr lang="en-US" sz="2800" dirty="0" err="1" smtClean="0">
                <a:latin typeface="Times New Roman"/>
                <a:ea typeface="Times New Roman"/>
              </a:rPr>
              <a:t>cholinergics</a:t>
            </a:r>
            <a:r>
              <a:rPr lang="en-US" sz="2800" dirty="0" smtClean="0">
                <a:latin typeface="Times New Roman"/>
                <a:ea typeface="Times New Roman"/>
              </a:rPr>
              <a:t> calm overactive </a:t>
            </a:r>
            <a:r>
              <a:rPr lang="en-US" sz="2800" dirty="0">
                <a:latin typeface="Times New Roman"/>
                <a:ea typeface="Times New Roman"/>
              </a:rPr>
              <a:t>bladders and may help patients with urge incontinence. </a:t>
            </a:r>
          </a:p>
          <a:p>
            <a:pPr lvl="0" algn="justLow" rtl="0">
              <a:buFont typeface="Symbol"/>
              <a:buChar char=""/>
            </a:pPr>
            <a:r>
              <a:rPr lang="en-US" sz="2800" dirty="0">
                <a:latin typeface="Times New Roman"/>
                <a:ea typeface="Times New Roman"/>
              </a:rPr>
              <a:t>Topical </a:t>
            </a:r>
            <a:r>
              <a:rPr lang="en-US" sz="2800" dirty="0">
                <a:solidFill>
                  <a:srgbClr val="015660"/>
                </a:solidFill>
                <a:latin typeface="Times New Roman"/>
                <a:ea typeface="Times New Roman"/>
                <a:hlinkClick r:id="rId2" tooltip="Everything you need to know about estrogen"/>
              </a:rPr>
              <a:t>estrogen</a:t>
            </a:r>
            <a:r>
              <a:rPr lang="en-US" sz="2800" dirty="0">
                <a:latin typeface="Times New Roman"/>
                <a:ea typeface="Times New Roman"/>
              </a:rPr>
              <a:t> may reinforce tissue in the urethra and vaginal areas and lessen some of the symptoms. </a:t>
            </a:r>
          </a:p>
          <a:p>
            <a:pPr lvl="0" algn="justLow" rtl="0">
              <a:buFont typeface="Symbol"/>
              <a:buChar char=""/>
            </a:pPr>
            <a:r>
              <a:rPr lang="en-US" sz="2800" dirty="0">
                <a:latin typeface="Times New Roman"/>
                <a:ea typeface="Times New Roman"/>
              </a:rPr>
              <a:t>Imipramine (</a:t>
            </a:r>
            <a:r>
              <a:rPr lang="en-US" sz="2800" dirty="0" err="1">
                <a:latin typeface="Times New Roman"/>
                <a:ea typeface="Times New Roman"/>
              </a:rPr>
              <a:t>Tofranil</a:t>
            </a:r>
            <a:r>
              <a:rPr lang="en-US" sz="2800" dirty="0">
                <a:latin typeface="Times New Roman"/>
                <a:ea typeface="Times New Roman"/>
              </a:rPr>
              <a:t>) </a:t>
            </a:r>
            <a:r>
              <a:rPr lang="en-US" sz="2800" dirty="0" smtClean="0">
                <a:latin typeface="Times New Roman"/>
                <a:ea typeface="Times New Roman"/>
              </a:rPr>
              <a:t>is </a:t>
            </a:r>
            <a:r>
              <a:rPr lang="en-US" sz="2800" dirty="0" err="1" smtClean="0">
                <a:latin typeface="Times New Roman"/>
                <a:ea typeface="Times New Roman"/>
              </a:rPr>
              <a:t>atricyclic</a:t>
            </a:r>
            <a:r>
              <a:rPr lang="en-US" sz="2800" dirty="0" smtClean="0">
                <a:latin typeface="Times New Roman"/>
                <a:ea typeface="Times New Roman"/>
              </a:rPr>
              <a:t> </a:t>
            </a:r>
            <a:r>
              <a:rPr lang="en-US" sz="2800" dirty="0">
                <a:solidFill>
                  <a:srgbClr val="015660"/>
                </a:solidFill>
                <a:latin typeface="Times New Roman"/>
                <a:ea typeface="Times New Roman"/>
                <a:hlinkClick r:id="rId3" tooltip="All about antidepressants"/>
              </a:rPr>
              <a:t>antidepressant</a:t>
            </a:r>
            <a:r>
              <a:rPr lang="en-US" sz="2800" dirty="0">
                <a:latin typeface="Times New Roman"/>
                <a:ea typeface="Times New Roman"/>
              </a:rPr>
              <a:t>.</a:t>
            </a:r>
          </a:p>
          <a:p>
            <a:pPr marL="228600" algn="just" rtl="0">
              <a:spcAft>
                <a:spcPts val="0"/>
              </a:spcAft>
              <a:buNone/>
            </a:pPr>
            <a:endParaRPr lang="en-US" sz="2800" b="1" i="1" dirty="0" smtClean="0">
              <a:latin typeface="Times New Roman"/>
              <a:ea typeface="Times New Roman"/>
              <a:cs typeface="Times New Roman"/>
            </a:endParaRPr>
          </a:p>
          <a:p>
            <a:pPr marL="228600" algn="just" rtl="0">
              <a:spcAft>
                <a:spcPts val="0"/>
              </a:spcAft>
              <a:buNone/>
            </a:pPr>
            <a:r>
              <a:rPr lang="en-US" sz="2800" b="1" i="1" dirty="0" smtClean="0">
                <a:latin typeface="Times New Roman"/>
                <a:ea typeface="Times New Roman"/>
                <a:cs typeface="Times New Roman"/>
              </a:rPr>
              <a:t>3.Medical devices</a:t>
            </a:r>
          </a:p>
          <a:p>
            <a:pPr marL="0" lvl="0" indent="0" algn="just" rtl="0">
              <a:spcAft>
                <a:spcPts val="1000"/>
              </a:spcAft>
              <a:buSzPts val="1000"/>
              <a:buNone/>
              <a:tabLst>
                <a:tab pos="457200" algn="l"/>
              </a:tabLst>
            </a:pPr>
            <a:r>
              <a:rPr lang="en-US" sz="2800" b="1" dirty="0" smtClean="0">
                <a:latin typeface="Times New Roman"/>
                <a:ea typeface="Times New Roman"/>
              </a:rPr>
              <a:t>1. Urethral inserts</a:t>
            </a:r>
            <a:r>
              <a:rPr lang="en-US" sz="2800" dirty="0" smtClean="0">
                <a:latin typeface="Times New Roman"/>
                <a:ea typeface="Times New Roman"/>
              </a:rPr>
              <a:t>: A woman inserts the device before activity and takes it out when she wants to urinate. </a:t>
            </a:r>
            <a:endParaRPr lang="en-US" sz="2800" dirty="0" smtClean="0">
              <a:ea typeface="Times New Roman"/>
            </a:endParaRPr>
          </a:p>
          <a:p>
            <a:pPr marL="0" lvl="0" indent="0" algn="just" rtl="0">
              <a:spcAft>
                <a:spcPts val="1000"/>
              </a:spcAft>
              <a:buSzPts val="1000"/>
              <a:buNone/>
              <a:tabLst>
                <a:tab pos="457200" algn="l"/>
              </a:tabLst>
            </a:pPr>
            <a:r>
              <a:rPr lang="en-US" sz="2800" b="1" dirty="0" smtClean="0">
                <a:latin typeface="Times New Roman"/>
                <a:ea typeface="Times New Roman"/>
              </a:rPr>
              <a:t>2. </a:t>
            </a:r>
            <a:r>
              <a:rPr lang="en-US" sz="2800" b="1" dirty="0" err="1" smtClean="0">
                <a:latin typeface="Times New Roman"/>
                <a:ea typeface="Times New Roman"/>
              </a:rPr>
              <a:t>Pessary</a:t>
            </a:r>
            <a:r>
              <a:rPr lang="en-US" sz="2800" dirty="0" smtClean="0">
                <a:latin typeface="Times New Roman"/>
                <a:ea typeface="Times New Roman"/>
              </a:rPr>
              <a:t>: A rigid ring inserted into the vagina and worn all</a:t>
            </a:r>
            <a:r>
              <a:rPr lang="en-US" sz="2800" dirty="0" smtClean="0">
                <a:ea typeface="Times New Roman"/>
              </a:rPr>
              <a:t> day. It helps hold the bladder up and prevent leakage. </a:t>
            </a:r>
          </a:p>
          <a:p>
            <a:pPr marL="228600" algn="just" rtl="0">
              <a:spcAft>
                <a:spcPts val="0"/>
              </a:spcAft>
              <a:buNone/>
            </a:pPr>
            <a:endParaRPr lang="en-US" sz="2400" b="1" dirty="0">
              <a:solidFill>
                <a:srgbClr val="000000"/>
              </a:solidFill>
              <a:latin typeface="Verdana"/>
              <a:ea typeface="Times New Roman"/>
            </a:endParaRPr>
          </a:p>
          <a:p>
            <a:pPr marL="0" indent="0" algn="just" rtl="0">
              <a:buNone/>
            </a:pPr>
            <a:endParaRPr lang="ar-IQ" sz="3600" dirty="0"/>
          </a:p>
        </p:txBody>
      </p:sp>
    </p:spTree>
    <p:extLst>
      <p:ext uri="{BB962C8B-B14F-4D97-AF65-F5344CB8AC3E}">
        <p14:creationId xmlns:p14="http://schemas.microsoft.com/office/powerpoint/2010/main" val="101773727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976664"/>
          </a:xfrm>
        </p:spPr>
        <p:txBody>
          <a:bodyPr>
            <a:noAutofit/>
          </a:bodyPr>
          <a:lstStyle/>
          <a:p>
            <a:pPr marL="0" indent="0" algn="just" rtl="0">
              <a:spcAft>
                <a:spcPts val="1000"/>
              </a:spcAft>
              <a:buSzPts val="1000"/>
              <a:buNone/>
              <a:tabLst>
                <a:tab pos="457200" algn="l"/>
              </a:tabLst>
            </a:pPr>
            <a:r>
              <a:rPr lang="en-US" sz="2800" b="1" dirty="0" smtClean="0">
                <a:ea typeface="Times New Roman"/>
              </a:rPr>
              <a:t>3. Radiofrequency therapy</a:t>
            </a:r>
            <a:r>
              <a:rPr lang="en-US" sz="2800" dirty="0" smtClean="0">
                <a:ea typeface="Times New Roman"/>
              </a:rPr>
              <a:t>: Tissue in the lower urinary tract is heated. When it heals, it is usually firmer, often resulting in better urinary control. </a:t>
            </a:r>
            <a:endParaRPr lang="en-US" sz="2800" b="1" dirty="0" smtClean="0">
              <a:solidFill>
                <a:prstClr val="black"/>
              </a:solidFill>
              <a:ea typeface="Times New Roman"/>
            </a:endParaRPr>
          </a:p>
          <a:p>
            <a:pPr marL="0" lvl="0" indent="0" algn="just" rtl="0">
              <a:spcAft>
                <a:spcPts val="1000"/>
              </a:spcAft>
              <a:buSzPts val="1000"/>
              <a:buNone/>
              <a:tabLst>
                <a:tab pos="457200" algn="l"/>
              </a:tabLst>
            </a:pPr>
            <a:r>
              <a:rPr lang="en-US" sz="2800" b="1" dirty="0" smtClean="0">
                <a:solidFill>
                  <a:prstClr val="black"/>
                </a:solidFill>
                <a:ea typeface="Times New Roman"/>
              </a:rPr>
              <a:t>4.Botox</a:t>
            </a:r>
            <a:r>
              <a:rPr lang="en-US" sz="2800" dirty="0">
                <a:solidFill>
                  <a:prstClr val="black"/>
                </a:solidFill>
                <a:ea typeface="Times New Roman"/>
              </a:rPr>
              <a:t>: Injected into the bladder muscle, this can help those with an overactive bladder. </a:t>
            </a:r>
            <a:endParaRPr lang="en-US" sz="1600" dirty="0">
              <a:solidFill>
                <a:prstClr val="black"/>
              </a:solidFill>
              <a:ea typeface="Times New Roman"/>
            </a:endParaRPr>
          </a:p>
          <a:p>
            <a:pPr marL="0" lvl="0" indent="0" algn="just" rtl="0">
              <a:spcAft>
                <a:spcPts val="1000"/>
              </a:spcAft>
              <a:buSzPts val="1000"/>
              <a:buNone/>
              <a:tabLst>
                <a:tab pos="457200" algn="l"/>
              </a:tabLst>
            </a:pPr>
            <a:r>
              <a:rPr lang="en-US" sz="2800" b="1" dirty="0" smtClean="0">
                <a:solidFill>
                  <a:prstClr val="black"/>
                </a:solidFill>
                <a:ea typeface="Times New Roman"/>
              </a:rPr>
              <a:t>5.Bulking </a:t>
            </a:r>
            <a:r>
              <a:rPr lang="en-US" sz="2800" b="1" dirty="0">
                <a:solidFill>
                  <a:prstClr val="black"/>
                </a:solidFill>
                <a:ea typeface="Times New Roman"/>
              </a:rPr>
              <a:t>agents</a:t>
            </a:r>
            <a:r>
              <a:rPr lang="en-US" sz="2800" dirty="0">
                <a:solidFill>
                  <a:prstClr val="black"/>
                </a:solidFill>
                <a:ea typeface="Times New Roman"/>
              </a:rPr>
              <a:t>: Injected into tissue around the urethra, these help keep the urethra closed. </a:t>
            </a:r>
            <a:endParaRPr lang="en-US" sz="1600" dirty="0">
              <a:solidFill>
                <a:prstClr val="black"/>
              </a:solidFill>
              <a:ea typeface="Times New Roman"/>
            </a:endParaRPr>
          </a:p>
          <a:p>
            <a:pPr marL="0" lvl="0" indent="0" algn="just" rtl="0">
              <a:spcAft>
                <a:spcPts val="1000"/>
              </a:spcAft>
              <a:buSzPts val="1000"/>
              <a:buNone/>
              <a:tabLst>
                <a:tab pos="457200" algn="l"/>
              </a:tabLst>
            </a:pPr>
            <a:r>
              <a:rPr lang="en-US" sz="2800" b="1" dirty="0" smtClean="0">
                <a:solidFill>
                  <a:prstClr val="black"/>
                </a:solidFill>
                <a:ea typeface="Times New Roman"/>
              </a:rPr>
              <a:t>6.Sacral </a:t>
            </a:r>
            <a:r>
              <a:rPr lang="en-US" sz="2800" b="1" dirty="0">
                <a:solidFill>
                  <a:prstClr val="black"/>
                </a:solidFill>
                <a:ea typeface="Times New Roman"/>
              </a:rPr>
              <a:t>nerve stimulator</a:t>
            </a:r>
            <a:r>
              <a:rPr lang="en-US" sz="2800" dirty="0">
                <a:solidFill>
                  <a:prstClr val="black"/>
                </a:solidFill>
                <a:ea typeface="Times New Roman"/>
              </a:rPr>
              <a:t>: This is implanted under the skin of the buttock. A wire connects it to a nerve that runs from the spinal cord to the bladder. The wire emits an electrical </a:t>
            </a:r>
            <a:r>
              <a:rPr lang="en-US" sz="2800" dirty="0">
                <a:solidFill>
                  <a:srgbClr val="015660"/>
                </a:solidFill>
                <a:ea typeface="Times New Roman"/>
                <a:hlinkClick r:id="rId2" tooltip="What is the pulse and how do I check it?"/>
              </a:rPr>
              <a:t>pulse</a:t>
            </a:r>
            <a:r>
              <a:rPr lang="en-US" sz="2800" dirty="0">
                <a:solidFill>
                  <a:prstClr val="black"/>
                </a:solidFill>
                <a:ea typeface="Times New Roman"/>
              </a:rPr>
              <a:t> that stimulates the nerve, helping bladder control.</a:t>
            </a:r>
            <a:endParaRPr lang="en-US" sz="1600" dirty="0">
              <a:solidFill>
                <a:prstClr val="black"/>
              </a:solidFill>
              <a:ea typeface="Times New Roman"/>
            </a:endParaRPr>
          </a:p>
          <a:p>
            <a:pPr marL="0" indent="0" algn="l" rtl="0">
              <a:buNone/>
            </a:pPr>
            <a:endParaRPr lang="ar-IQ" sz="4400" dirty="0"/>
          </a:p>
        </p:txBody>
      </p:sp>
    </p:spTree>
    <p:extLst>
      <p:ext uri="{BB962C8B-B14F-4D97-AF65-F5344CB8AC3E}">
        <p14:creationId xmlns:p14="http://schemas.microsoft.com/office/powerpoint/2010/main" val="164697101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332656"/>
            <a:ext cx="8363272" cy="5793507"/>
          </a:xfrm>
        </p:spPr>
        <p:txBody>
          <a:bodyPr>
            <a:noAutofit/>
          </a:bodyPr>
          <a:lstStyle/>
          <a:p>
            <a:pPr marL="0" lvl="0" indent="0" algn="l" rtl="0">
              <a:spcAft>
                <a:spcPts val="1000"/>
              </a:spcAft>
              <a:buSzPts val="1000"/>
              <a:buNone/>
              <a:tabLst>
                <a:tab pos="457200" algn="l"/>
              </a:tabLst>
            </a:pPr>
            <a:r>
              <a:rPr lang="en-US" b="1" i="1" dirty="0" smtClean="0">
                <a:latin typeface="Times New Roman"/>
                <a:ea typeface="Times New Roman"/>
                <a:cs typeface="Times New Roman"/>
              </a:rPr>
              <a:t>4.Surgery</a:t>
            </a:r>
            <a:endParaRPr lang="en-US" b="1" dirty="0" smtClean="0">
              <a:ea typeface="Times New Roman"/>
              <a:cs typeface="Arial"/>
            </a:endParaRPr>
          </a:p>
          <a:p>
            <a:pPr marL="0" lvl="0" indent="0" algn="just" rtl="0">
              <a:spcAft>
                <a:spcPts val="1000"/>
              </a:spcAft>
              <a:buSzPts val="1000"/>
              <a:buNone/>
              <a:tabLst>
                <a:tab pos="457200" algn="l"/>
              </a:tabLst>
            </a:pPr>
            <a:r>
              <a:rPr lang="en-US" sz="2800" b="1" dirty="0" smtClean="0">
                <a:ea typeface="Times New Roman"/>
                <a:cs typeface="Arial"/>
              </a:rPr>
              <a:t>1.Sling </a:t>
            </a:r>
            <a:r>
              <a:rPr lang="en-US" sz="2800" b="1" dirty="0">
                <a:ea typeface="Times New Roman"/>
                <a:cs typeface="Arial"/>
              </a:rPr>
              <a:t>procedures</a:t>
            </a:r>
            <a:r>
              <a:rPr lang="en-US" sz="2800" dirty="0">
                <a:ea typeface="Times New Roman"/>
                <a:cs typeface="Arial"/>
              </a:rPr>
              <a:t>: A mesh is inserted under the neck of the bladder to help support the urethra and stop urine from leaking out. </a:t>
            </a:r>
          </a:p>
          <a:p>
            <a:pPr marL="0" lvl="0" indent="0" algn="just" rtl="0">
              <a:spcAft>
                <a:spcPts val="1000"/>
              </a:spcAft>
              <a:buSzPts val="1000"/>
              <a:buNone/>
              <a:tabLst>
                <a:tab pos="457200" algn="l"/>
              </a:tabLst>
            </a:pPr>
            <a:r>
              <a:rPr lang="en-US" sz="2800" b="1" dirty="0" smtClean="0">
                <a:ea typeface="Times New Roman"/>
                <a:cs typeface="Arial"/>
              </a:rPr>
              <a:t>2.Colposuspension</a:t>
            </a:r>
            <a:r>
              <a:rPr lang="en-US" sz="2800" dirty="0">
                <a:ea typeface="Times New Roman"/>
                <a:cs typeface="Arial"/>
              </a:rPr>
              <a:t>: Lifting the bladder neck can help relieve stress incontinence. </a:t>
            </a:r>
          </a:p>
          <a:p>
            <a:pPr marL="0" lvl="0" indent="0" algn="just" rtl="0">
              <a:spcAft>
                <a:spcPts val="1000"/>
              </a:spcAft>
              <a:buSzPts val="1000"/>
              <a:buNone/>
              <a:tabLst>
                <a:tab pos="457200" algn="l"/>
              </a:tabLst>
            </a:pPr>
            <a:r>
              <a:rPr lang="en-US" sz="2800" b="1" dirty="0" smtClean="0">
                <a:solidFill>
                  <a:prstClr val="black"/>
                </a:solidFill>
                <a:ea typeface="Times New Roman"/>
                <a:cs typeface="Arial"/>
              </a:rPr>
              <a:t>3.Artificial sphincter</a:t>
            </a:r>
            <a:r>
              <a:rPr lang="en-US" sz="2800" dirty="0" smtClean="0">
                <a:solidFill>
                  <a:prstClr val="black"/>
                </a:solidFill>
                <a:ea typeface="Times New Roman"/>
                <a:cs typeface="Arial"/>
              </a:rPr>
              <a:t>: An artificial sphincter, or valve, may be inserted to control the flow of urine from the bladder into the urethra.</a:t>
            </a:r>
          </a:p>
          <a:p>
            <a:pPr marL="0" lvl="0" indent="0" algn="just" rtl="0">
              <a:buNone/>
            </a:pPr>
            <a:r>
              <a:rPr lang="en-US" sz="2800" b="1" dirty="0" smtClean="0">
                <a:solidFill>
                  <a:srgbClr val="000000"/>
                </a:solidFill>
                <a:latin typeface="Times New Roman"/>
                <a:ea typeface="Times New Roman"/>
                <a:cs typeface="Times New Roman"/>
              </a:rPr>
              <a:t>5.Other options</a:t>
            </a:r>
            <a:endParaRPr lang="en-US" sz="2800" b="1" dirty="0" smtClean="0">
              <a:solidFill>
                <a:srgbClr val="000000"/>
              </a:solidFill>
              <a:latin typeface="Verdana"/>
              <a:ea typeface="Times New Roman"/>
              <a:cs typeface="Times New Roman"/>
            </a:endParaRPr>
          </a:p>
          <a:p>
            <a:pPr marL="0" lvl="0" indent="0" algn="just" rtl="0">
              <a:buNone/>
            </a:pPr>
            <a:r>
              <a:rPr lang="en-US" sz="2800" dirty="0" smtClean="0">
                <a:solidFill>
                  <a:prstClr val="black"/>
                </a:solidFill>
                <a:latin typeface="Times New Roman"/>
                <a:ea typeface="Times New Roman"/>
              </a:rPr>
              <a:t>Urinary Catheter. </a:t>
            </a:r>
          </a:p>
          <a:p>
            <a:pPr marL="0" lvl="0" indent="0" algn="just" rtl="0">
              <a:buNone/>
            </a:pPr>
            <a:r>
              <a:rPr lang="en-US" sz="2800" dirty="0" smtClean="0">
                <a:solidFill>
                  <a:prstClr val="black"/>
                </a:solidFill>
                <a:latin typeface="Times New Roman"/>
                <a:ea typeface="Times New Roman"/>
              </a:rPr>
              <a:t>Absorbent pads </a:t>
            </a:r>
          </a:p>
          <a:p>
            <a:pPr marL="0" indent="0">
              <a:buNone/>
            </a:pPr>
            <a:endParaRPr lang="ar-IQ" dirty="0"/>
          </a:p>
        </p:txBody>
      </p:sp>
    </p:spTree>
    <p:extLst>
      <p:ext uri="{BB962C8B-B14F-4D97-AF65-F5344CB8AC3E}">
        <p14:creationId xmlns:p14="http://schemas.microsoft.com/office/powerpoint/2010/main" val="339881455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78098"/>
          </a:xfrm>
        </p:spPr>
        <p:txBody>
          <a:bodyPr>
            <a:noAutofit/>
          </a:bodyPr>
          <a:lstStyle/>
          <a:p>
            <a:pPr marL="342900" lvl="0" indent="-342900">
              <a:spcBef>
                <a:spcPct val="20000"/>
              </a:spcBef>
            </a:pPr>
            <a:r>
              <a:rPr lang="en-US" sz="3600" b="1" i="1" dirty="0" smtClean="0">
                <a:solidFill>
                  <a:srgbClr val="FF0000"/>
                </a:solidFill>
                <a:latin typeface="Times New Roman"/>
                <a:ea typeface="Times New Roman"/>
                <a:cs typeface="+mn-cs"/>
              </a:rPr>
              <a:t/>
            </a:r>
            <a:br>
              <a:rPr lang="en-US" sz="3600" b="1" i="1" dirty="0" smtClean="0">
                <a:solidFill>
                  <a:srgbClr val="FF0000"/>
                </a:solidFill>
                <a:latin typeface="Times New Roman"/>
                <a:ea typeface="Times New Roman"/>
                <a:cs typeface="+mn-cs"/>
              </a:rPr>
            </a:br>
            <a:r>
              <a:rPr lang="en-US" sz="3600" b="1" i="1" dirty="0" smtClean="0">
                <a:solidFill>
                  <a:srgbClr val="FF0000"/>
                </a:solidFill>
                <a:latin typeface="Times New Roman"/>
                <a:ea typeface="Times New Roman"/>
                <a:cs typeface="+mn-cs"/>
              </a:rPr>
              <a:t>Interstitial </a:t>
            </a:r>
            <a:r>
              <a:rPr lang="en-US" sz="3600" b="1" i="1" dirty="0">
                <a:solidFill>
                  <a:srgbClr val="FF0000"/>
                </a:solidFill>
                <a:latin typeface="Times New Roman"/>
                <a:ea typeface="Times New Roman"/>
                <a:cs typeface="+mn-cs"/>
              </a:rPr>
              <a:t>cystitis</a:t>
            </a:r>
            <a:r>
              <a:rPr lang="en-US" sz="3600" i="1" dirty="0">
                <a:solidFill>
                  <a:srgbClr val="FF0000"/>
                </a:solidFill>
                <a:latin typeface="Times New Roman"/>
                <a:ea typeface="Times New Roman"/>
                <a:cs typeface="+mn-cs"/>
              </a:rPr>
              <a:t> (</a:t>
            </a:r>
            <a:r>
              <a:rPr lang="en-US" sz="3600" b="1" i="1" dirty="0">
                <a:solidFill>
                  <a:srgbClr val="FF0000"/>
                </a:solidFill>
                <a:latin typeface="Times New Roman"/>
                <a:ea typeface="Times New Roman"/>
                <a:cs typeface="+mn-cs"/>
              </a:rPr>
              <a:t>IC</a:t>
            </a:r>
            <a:r>
              <a:rPr lang="en-US" sz="3600" i="1" dirty="0">
                <a:solidFill>
                  <a:srgbClr val="FF0000"/>
                </a:solidFill>
                <a:latin typeface="Times New Roman"/>
                <a:ea typeface="Times New Roman"/>
                <a:cs typeface="+mn-cs"/>
              </a:rPr>
              <a:t>)</a:t>
            </a:r>
            <a:r>
              <a:rPr lang="en-US" sz="2400" i="1" dirty="0">
                <a:solidFill>
                  <a:prstClr val="black"/>
                </a:solidFill>
                <a:latin typeface="Times New Roman"/>
                <a:ea typeface="Times New Roman"/>
                <a:cs typeface="+mn-cs"/>
              </a:rPr>
              <a:t/>
            </a:r>
            <a:br>
              <a:rPr lang="en-US" sz="2400" i="1" dirty="0">
                <a:solidFill>
                  <a:prstClr val="black"/>
                </a:solidFill>
                <a:latin typeface="Times New Roman"/>
                <a:ea typeface="Times New Roman"/>
                <a:cs typeface="+mn-cs"/>
              </a:rPr>
            </a:br>
            <a:endParaRPr lang="ar-IQ" i="1" dirty="0">
              <a:cs typeface="+mn-cs"/>
            </a:endParaRPr>
          </a:p>
        </p:txBody>
      </p:sp>
      <p:sp>
        <p:nvSpPr>
          <p:cNvPr id="3" name="عنصر نائب للمحتوى 2"/>
          <p:cNvSpPr>
            <a:spLocks noGrp="1"/>
          </p:cNvSpPr>
          <p:nvPr>
            <p:ph idx="1"/>
          </p:nvPr>
        </p:nvSpPr>
        <p:spPr>
          <a:xfrm>
            <a:off x="457200" y="836712"/>
            <a:ext cx="8229600" cy="5289451"/>
          </a:xfrm>
        </p:spPr>
        <p:txBody>
          <a:bodyPr>
            <a:noAutofit/>
          </a:bodyPr>
          <a:lstStyle/>
          <a:p>
            <a:pPr marL="0" indent="0" algn="just" rtl="0">
              <a:spcAft>
                <a:spcPts val="0"/>
              </a:spcAft>
              <a:buNone/>
            </a:pPr>
            <a:r>
              <a:rPr lang="en-US" sz="2800" dirty="0" smtClean="0">
                <a:solidFill>
                  <a:srgbClr val="000000"/>
                </a:solidFill>
                <a:latin typeface="Times New Roman"/>
                <a:ea typeface="Times New Roman"/>
                <a:cs typeface="Times New Roman"/>
              </a:rPr>
              <a:t>Also </a:t>
            </a:r>
            <a:r>
              <a:rPr lang="en-US" sz="2800" dirty="0">
                <a:solidFill>
                  <a:srgbClr val="000000"/>
                </a:solidFill>
                <a:latin typeface="Times New Roman"/>
                <a:ea typeface="Times New Roman"/>
                <a:cs typeface="Times New Roman"/>
              </a:rPr>
              <a:t>known as </a:t>
            </a:r>
            <a:r>
              <a:rPr lang="en-US" sz="2800" b="1" dirty="0">
                <a:solidFill>
                  <a:srgbClr val="000000"/>
                </a:solidFill>
                <a:latin typeface="Times New Roman"/>
                <a:ea typeface="Times New Roman"/>
                <a:cs typeface="Times New Roman"/>
              </a:rPr>
              <a:t>bladder pain syndrome</a:t>
            </a:r>
            <a:r>
              <a:rPr lang="en-US" sz="2800" dirty="0">
                <a:solidFill>
                  <a:srgbClr val="000000"/>
                </a:solidFill>
                <a:latin typeface="Times New Roman"/>
                <a:ea typeface="Times New Roman"/>
                <a:cs typeface="Times New Roman"/>
              </a:rPr>
              <a:t> (</a:t>
            </a:r>
            <a:r>
              <a:rPr lang="en-US" sz="2800" b="1" dirty="0">
                <a:solidFill>
                  <a:srgbClr val="000000"/>
                </a:solidFill>
                <a:latin typeface="Times New Roman"/>
                <a:ea typeface="Times New Roman"/>
                <a:cs typeface="Times New Roman"/>
              </a:rPr>
              <a:t>BPS</a:t>
            </a:r>
            <a:r>
              <a:rPr lang="en-US" sz="2800" dirty="0">
                <a:solidFill>
                  <a:srgbClr val="000000"/>
                </a:solidFill>
                <a:latin typeface="Times New Roman"/>
                <a:ea typeface="Times New Roman"/>
                <a:cs typeface="Times New Roman"/>
              </a:rPr>
              <a:t>), is a type of </a:t>
            </a:r>
            <a:r>
              <a:rPr lang="en-US" sz="2800" dirty="0">
                <a:solidFill>
                  <a:srgbClr val="000000"/>
                </a:solidFill>
                <a:latin typeface="Times New Roman"/>
                <a:ea typeface="Times New Roman"/>
                <a:cs typeface="Times New Roman"/>
                <a:hlinkClick r:id="rId2" tooltip="Chronic pain"/>
              </a:rPr>
              <a:t>chronic pain</a:t>
            </a:r>
            <a:r>
              <a:rPr lang="en-US" sz="2800" dirty="0">
                <a:solidFill>
                  <a:srgbClr val="000000"/>
                </a:solidFill>
                <a:latin typeface="Times New Roman"/>
                <a:ea typeface="Times New Roman"/>
                <a:cs typeface="Times New Roman"/>
              </a:rPr>
              <a:t> that affects the </a:t>
            </a:r>
            <a:r>
              <a:rPr lang="en-US" sz="2800" dirty="0">
                <a:solidFill>
                  <a:srgbClr val="000000"/>
                </a:solidFill>
                <a:latin typeface="Times New Roman"/>
                <a:ea typeface="Times New Roman"/>
                <a:cs typeface="Times New Roman"/>
                <a:hlinkClick r:id="rId3" tooltip="Urinary bladder"/>
              </a:rPr>
              <a:t>bladder</a:t>
            </a:r>
            <a:r>
              <a:rPr lang="en-US" sz="2800" dirty="0">
                <a:solidFill>
                  <a:srgbClr val="000000"/>
                </a:solidFill>
                <a:latin typeface="Times New Roman"/>
                <a:ea typeface="Times New Roman"/>
                <a:cs typeface="Times New Roman"/>
              </a:rPr>
              <a:t>. In the United States and Europe it is estimated that around 0.5% of people are affected. Women are affected about five times as often as men</a:t>
            </a:r>
            <a:r>
              <a:rPr lang="en-US" sz="2800" dirty="0" smtClean="0">
                <a:solidFill>
                  <a:srgbClr val="000000"/>
                </a:solidFill>
                <a:latin typeface="Times New Roman"/>
                <a:ea typeface="Times New Roman"/>
                <a:cs typeface="Times New Roman"/>
              </a:rPr>
              <a:t>.</a:t>
            </a:r>
          </a:p>
          <a:p>
            <a:pPr marL="0" indent="0" algn="just" rtl="0">
              <a:spcAft>
                <a:spcPts val="0"/>
              </a:spcAft>
              <a:buNone/>
            </a:pPr>
            <a:r>
              <a:rPr lang="en-US" sz="2800" b="1" i="1" dirty="0" smtClean="0">
                <a:solidFill>
                  <a:srgbClr val="FF0000"/>
                </a:solidFill>
                <a:latin typeface="Times New Roman"/>
                <a:ea typeface="Times New Roman"/>
                <a:cs typeface="Times New Roman"/>
              </a:rPr>
              <a:t>Signs and symptoms</a:t>
            </a:r>
            <a:r>
              <a:rPr lang="en-US" sz="2800" dirty="0" smtClean="0">
                <a:solidFill>
                  <a:srgbClr val="000000"/>
                </a:solidFill>
                <a:latin typeface="Times New Roman"/>
                <a:ea typeface="Times New Roman"/>
                <a:cs typeface="Times New Roman"/>
              </a:rPr>
              <a:t> </a:t>
            </a:r>
          </a:p>
          <a:p>
            <a:pPr lvl="0" algn="just" rtl="0">
              <a:buFont typeface="Symbol"/>
              <a:buChar char=""/>
            </a:pPr>
            <a:r>
              <a:rPr lang="en-US" sz="2800" dirty="0" smtClean="0">
                <a:solidFill>
                  <a:srgbClr val="000000"/>
                </a:solidFill>
                <a:latin typeface="Times New Roman"/>
                <a:ea typeface="Times New Roman"/>
              </a:rPr>
              <a:t>Supra-pubic pain,</a:t>
            </a:r>
            <a:endParaRPr lang="en-US" sz="2000" dirty="0" smtClean="0">
              <a:latin typeface="Times New Roman"/>
              <a:ea typeface="Times New Roman"/>
            </a:endParaRPr>
          </a:p>
          <a:p>
            <a:pPr lvl="0" algn="just" rtl="0">
              <a:buFont typeface="Symbol"/>
              <a:buChar char=""/>
            </a:pPr>
            <a:r>
              <a:rPr lang="en-US" sz="2800" dirty="0" smtClean="0">
                <a:solidFill>
                  <a:srgbClr val="000000"/>
                </a:solidFill>
                <a:latin typeface="Times New Roman"/>
                <a:ea typeface="Times New Roman"/>
              </a:rPr>
              <a:t> urinary frequency</a:t>
            </a:r>
            <a:endParaRPr lang="en-US" sz="2000" dirty="0" smtClean="0">
              <a:latin typeface="Times New Roman"/>
              <a:ea typeface="Times New Roman"/>
            </a:endParaRPr>
          </a:p>
          <a:p>
            <a:pPr lvl="0" algn="just" rtl="0">
              <a:buFont typeface="Symbol"/>
              <a:buChar char=""/>
            </a:pPr>
            <a:r>
              <a:rPr lang="en-US" sz="2800" dirty="0" smtClean="0">
                <a:solidFill>
                  <a:srgbClr val="000000"/>
                </a:solidFill>
                <a:latin typeface="Times New Roman"/>
                <a:ea typeface="Times New Roman"/>
              </a:rPr>
              <a:t> </a:t>
            </a:r>
            <a:r>
              <a:rPr lang="en-US" sz="2800" dirty="0" smtClean="0">
                <a:solidFill>
                  <a:srgbClr val="000000"/>
                </a:solidFill>
                <a:latin typeface="Times New Roman"/>
                <a:ea typeface="Times New Roman"/>
                <a:hlinkClick r:id="rId4" tooltip="Dyspareunia"/>
              </a:rPr>
              <a:t>painful sexual intercourse</a:t>
            </a:r>
            <a:endParaRPr lang="en-US" sz="2000" dirty="0" smtClean="0">
              <a:latin typeface="Times New Roman"/>
              <a:ea typeface="Times New Roman"/>
            </a:endParaRPr>
          </a:p>
          <a:p>
            <a:pPr lvl="0" algn="just" rtl="0">
              <a:buFont typeface="Symbol"/>
              <a:buChar char=""/>
            </a:pPr>
            <a:r>
              <a:rPr lang="en-US" sz="2800" dirty="0" smtClean="0">
                <a:solidFill>
                  <a:srgbClr val="000000"/>
                </a:solidFill>
                <a:latin typeface="Times New Roman"/>
                <a:ea typeface="Times New Roman"/>
                <a:hlinkClick r:id="rId5" tooltip="Nocturia"/>
              </a:rPr>
              <a:t>waking up from sleep to urinate</a:t>
            </a:r>
            <a:r>
              <a:rPr lang="en-US" sz="2800" dirty="0" smtClean="0">
                <a:solidFill>
                  <a:srgbClr val="000000"/>
                </a:solidFill>
                <a:latin typeface="Times New Roman"/>
                <a:ea typeface="Times New Roman"/>
              </a:rPr>
              <a:t>. </a:t>
            </a:r>
            <a:endParaRPr lang="en-US" sz="2000" dirty="0" smtClean="0">
              <a:latin typeface="Times New Roman"/>
              <a:ea typeface="Times New Roman"/>
            </a:endParaRPr>
          </a:p>
          <a:p>
            <a:pPr lvl="0" algn="just" rtl="0">
              <a:buFont typeface="Symbol"/>
              <a:buChar char=""/>
            </a:pPr>
            <a:r>
              <a:rPr lang="en-US" sz="2800" dirty="0" smtClean="0">
                <a:solidFill>
                  <a:srgbClr val="000000"/>
                </a:solidFill>
                <a:latin typeface="Times New Roman"/>
                <a:ea typeface="Times New Roman"/>
                <a:hlinkClick r:id="rId6" tooltip="Dysuria"/>
              </a:rPr>
              <a:t>painful urination</a:t>
            </a:r>
            <a:r>
              <a:rPr lang="en-US" sz="2800" dirty="0" smtClean="0">
                <a:solidFill>
                  <a:srgbClr val="000000"/>
                </a:solidFill>
                <a:latin typeface="Times New Roman"/>
                <a:ea typeface="Times New Roman"/>
              </a:rPr>
              <a:t>. </a:t>
            </a:r>
            <a:endParaRPr lang="en-US" sz="2000" dirty="0" smtClean="0">
              <a:latin typeface="Times New Roman"/>
              <a:ea typeface="Times New Roman"/>
            </a:endParaRPr>
          </a:p>
          <a:p>
            <a:pPr lvl="0" algn="just" rtl="0">
              <a:buFont typeface="Symbol"/>
              <a:buChar char=""/>
            </a:pPr>
            <a:r>
              <a:rPr lang="en-US" sz="2800" dirty="0" smtClean="0">
                <a:solidFill>
                  <a:srgbClr val="000000"/>
                </a:solidFill>
                <a:latin typeface="Times New Roman"/>
                <a:ea typeface="Times New Roman"/>
                <a:hlinkClick r:id="rId7" tooltip="Depression (mood)"/>
              </a:rPr>
              <a:t>depression</a:t>
            </a:r>
            <a:r>
              <a:rPr lang="en-US" sz="2800" dirty="0" smtClean="0">
                <a:solidFill>
                  <a:srgbClr val="000000"/>
                </a:solidFill>
                <a:latin typeface="Times New Roman"/>
                <a:ea typeface="Times New Roman"/>
              </a:rPr>
              <a:t> and lower </a:t>
            </a:r>
            <a:r>
              <a:rPr lang="en-US" sz="2800" dirty="0" smtClean="0">
                <a:solidFill>
                  <a:srgbClr val="000000"/>
                </a:solidFill>
                <a:latin typeface="Times New Roman"/>
                <a:ea typeface="Times New Roman"/>
                <a:hlinkClick r:id="rId8" tooltip="Quality of life"/>
              </a:rPr>
              <a:t>quality of life</a:t>
            </a:r>
            <a:r>
              <a:rPr lang="en-US" sz="2800" dirty="0" smtClean="0">
                <a:solidFill>
                  <a:srgbClr val="000000"/>
                </a:solidFill>
                <a:latin typeface="Times New Roman"/>
                <a:ea typeface="Times New Roman"/>
              </a:rPr>
              <a:t>.</a:t>
            </a:r>
            <a:endParaRPr lang="en-US" sz="2000" dirty="0" smtClean="0">
              <a:latin typeface="Times New Roman"/>
              <a:ea typeface="Times New Roman"/>
            </a:endParaRPr>
          </a:p>
          <a:p>
            <a:pPr marL="0" indent="0" algn="just" rtl="0">
              <a:spcAft>
                <a:spcPts val="0"/>
              </a:spcAft>
              <a:buNone/>
            </a:pPr>
            <a:endParaRPr lang="en-US" sz="2800" dirty="0">
              <a:latin typeface="Times New Roman"/>
              <a:ea typeface="Times New Roman"/>
            </a:endParaRPr>
          </a:p>
          <a:p>
            <a:pPr marL="0" indent="0" algn="just" rtl="0">
              <a:lnSpc>
                <a:spcPct val="150000"/>
              </a:lnSpc>
              <a:spcAft>
                <a:spcPts val="0"/>
              </a:spcAft>
              <a:buNone/>
            </a:pPr>
            <a:r>
              <a:rPr lang="en-US" dirty="0">
                <a:solidFill>
                  <a:srgbClr val="000000"/>
                </a:solidFill>
                <a:latin typeface="Times New Roman"/>
                <a:ea typeface="Times New Roman"/>
                <a:cs typeface="Times New Roman"/>
              </a:rPr>
              <a:t> </a:t>
            </a:r>
            <a:endParaRPr lang="en-US" sz="2400" dirty="0">
              <a:latin typeface="Times New Roman"/>
              <a:ea typeface="Times New Roman"/>
            </a:endParaRPr>
          </a:p>
          <a:p>
            <a:pPr marL="0" indent="0" algn="l" rtl="0">
              <a:lnSpc>
                <a:spcPct val="150000"/>
              </a:lnSpc>
              <a:buNone/>
            </a:pPr>
            <a:endParaRPr lang="ar-IQ" dirty="0"/>
          </a:p>
        </p:txBody>
      </p:sp>
    </p:spTree>
    <p:extLst>
      <p:ext uri="{BB962C8B-B14F-4D97-AF65-F5344CB8AC3E}">
        <p14:creationId xmlns:p14="http://schemas.microsoft.com/office/powerpoint/2010/main" val="37595695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4082"/>
          </a:xfrm>
        </p:spPr>
        <p:txBody>
          <a:bodyPr>
            <a:normAutofit fontScale="90000"/>
          </a:bodyPr>
          <a:lstStyle/>
          <a:p>
            <a:pPr marL="342900" lvl="0" indent="-342900">
              <a:spcBef>
                <a:spcPct val="20000"/>
              </a:spcBef>
            </a:pPr>
            <a:r>
              <a:rPr lang="en-US" sz="4000" b="1" i="1" dirty="0" smtClean="0">
                <a:solidFill>
                  <a:srgbClr val="FF0000"/>
                </a:solidFill>
                <a:latin typeface="Times New Roman"/>
                <a:ea typeface="Times New Roman"/>
                <a:cs typeface="Times New Roman"/>
              </a:rPr>
              <a:t/>
            </a:r>
            <a:br>
              <a:rPr lang="en-US" sz="4000" b="1" i="1" dirty="0" smtClean="0">
                <a:solidFill>
                  <a:srgbClr val="FF0000"/>
                </a:solidFill>
                <a:latin typeface="Times New Roman"/>
                <a:ea typeface="Times New Roman"/>
                <a:cs typeface="Times New Roman"/>
              </a:rPr>
            </a:br>
            <a:r>
              <a:rPr lang="en-US" sz="4000" b="1" i="1" dirty="0" smtClean="0">
                <a:solidFill>
                  <a:srgbClr val="FF0000"/>
                </a:solidFill>
                <a:latin typeface="Times New Roman"/>
                <a:ea typeface="Times New Roman"/>
                <a:cs typeface="Times New Roman"/>
              </a:rPr>
              <a:t>Diagnosis</a:t>
            </a:r>
            <a:r>
              <a:rPr lang="en-US" sz="4000" dirty="0" smtClean="0">
                <a:solidFill>
                  <a:srgbClr val="FF0000"/>
                </a:solidFill>
                <a:latin typeface="Times New Roman"/>
                <a:ea typeface="Times New Roman"/>
                <a:cs typeface="Times New Roman"/>
              </a:rPr>
              <a:t> </a:t>
            </a:r>
            <a:r>
              <a:rPr lang="en-US" sz="1000" dirty="0">
                <a:solidFill>
                  <a:prstClr val="black"/>
                </a:solidFill>
                <a:latin typeface="Times New Roman"/>
                <a:ea typeface="Times New Roman"/>
                <a:cs typeface="+mn-cs"/>
              </a:rPr>
              <a:t/>
            </a:r>
            <a:br>
              <a:rPr lang="en-US" sz="1000" dirty="0">
                <a:solidFill>
                  <a:prstClr val="black"/>
                </a:solidFill>
                <a:latin typeface="Times New Roman"/>
                <a:ea typeface="Times New Roman"/>
                <a:cs typeface="+mn-cs"/>
              </a:rPr>
            </a:br>
            <a:endParaRPr lang="ar-IQ" dirty="0"/>
          </a:p>
        </p:txBody>
      </p:sp>
      <p:sp>
        <p:nvSpPr>
          <p:cNvPr id="3" name="عنصر نائب للمحتوى 2"/>
          <p:cNvSpPr>
            <a:spLocks noGrp="1"/>
          </p:cNvSpPr>
          <p:nvPr>
            <p:ph idx="1"/>
          </p:nvPr>
        </p:nvSpPr>
        <p:spPr>
          <a:xfrm>
            <a:off x="323528" y="908720"/>
            <a:ext cx="8363272" cy="5217443"/>
          </a:xfrm>
        </p:spPr>
        <p:txBody>
          <a:bodyPr>
            <a:normAutofit fontScale="92500" lnSpcReduction="10000"/>
          </a:bodyPr>
          <a:lstStyle/>
          <a:p>
            <a:pPr lvl="0" algn="just" rtl="0">
              <a:buFont typeface="Symbol"/>
              <a:buChar char=""/>
            </a:pPr>
            <a:r>
              <a:rPr lang="en-US" sz="2800" u="sng" dirty="0" smtClean="0">
                <a:solidFill>
                  <a:srgbClr val="000000"/>
                </a:solidFill>
                <a:latin typeface="Times New Roman"/>
                <a:ea typeface="Times New Roman"/>
                <a:hlinkClick r:id="rId2" tooltip="Urinalysis"/>
              </a:rPr>
              <a:t>Urinalysis</a:t>
            </a:r>
            <a:r>
              <a:rPr lang="en-US" sz="2800" dirty="0">
                <a:solidFill>
                  <a:srgbClr val="000000"/>
                </a:solidFill>
                <a:latin typeface="Times New Roman"/>
                <a:ea typeface="Times New Roman"/>
              </a:rPr>
              <a:t>, </a:t>
            </a:r>
            <a:r>
              <a:rPr lang="en-US" sz="2800" u="sng" dirty="0">
                <a:solidFill>
                  <a:srgbClr val="000000"/>
                </a:solidFill>
                <a:latin typeface="Times New Roman"/>
                <a:ea typeface="Times New Roman"/>
                <a:hlinkClick r:id="rId3" tooltip="Urine culture"/>
              </a:rPr>
              <a:t>urine culture</a:t>
            </a:r>
            <a:r>
              <a:rPr lang="en-US" sz="2800" dirty="0">
                <a:solidFill>
                  <a:srgbClr val="000000"/>
                </a:solidFill>
                <a:latin typeface="Times New Roman"/>
                <a:ea typeface="Times New Roman"/>
              </a:rPr>
              <a:t>.</a:t>
            </a:r>
            <a:endParaRPr lang="en-US" sz="2800" dirty="0">
              <a:solidFill>
                <a:prstClr val="black"/>
              </a:solidFill>
              <a:latin typeface="Times New Roman"/>
              <a:ea typeface="Times New Roman"/>
            </a:endParaRPr>
          </a:p>
          <a:p>
            <a:pPr lvl="0" algn="just" rtl="0">
              <a:buFont typeface="Symbol"/>
              <a:buChar char=""/>
            </a:pPr>
            <a:r>
              <a:rPr lang="en-US" sz="2800" dirty="0">
                <a:solidFill>
                  <a:srgbClr val="000000"/>
                </a:solidFill>
                <a:latin typeface="Times New Roman"/>
                <a:ea typeface="Times New Roman"/>
              </a:rPr>
              <a:t> </a:t>
            </a:r>
            <a:r>
              <a:rPr lang="en-US" sz="2800" dirty="0" err="1" smtClean="0">
                <a:solidFill>
                  <a:srgbClr val="000000"/>
                </a:solidFill>
                <a:latin typeface="Times New Roman"/>
                <a:ea typeface="Times New Roman"/>
                <a:hlinkClick r:id="rId4" tooltip="Cystoscopy"/>
              </a:rPr>
              <a:t>Cystoscopy</a:t>
            </a:r>
            <a:r>
              <a:rPr lang="en-US" sz="2800" dirty="0">
                <a:solidFill>
                  <a:srgbClr val="000000"/>
                </a:solidFill>
                <a:latin typeface="Times New Roman"/>
                <a:ea typeface="Times New Roman"/>
              </a:rPr>
              <a:t>: </a:t>
            </a:r>
            <a:r>
              <a:rPr lang="en-US" sz="2800" dirty="0">
                <a:solidFill>
                  <a:srgbClr val="000000"/>
                </a:solidFill>
                <a:latin typeface="Times New Roman"/>
                <a:ea typeface="Times New Roman"/>
                <a:hlinkClick r:id="rId5" tooltip="Ulceration"/>
              </a:rPr>
              <a:t>Ulceration</a:t>
            </a:r>
            <a:r>
              <a:rPr lang="en-US" sz="2800" dirty="0">
                <a:solidFill>
                  <a:srgbClr val="000000"/>
                </a:solidFill>
                <a:latin typeface="Times New Roman"/>
                <a:ea typeface="Times New Roman"/>
              </a:rPr>
              <a:t> or inflammation may be seen,</a:t>
            </a:r>
            <a:endParaRPr lang="en-US" sz="2800" dirty="0">
              <a:solidFill>
                <a:prstClr val="black"/>
              </a:solidFill>
              <a:latin typeface="Times New Roman"/>
              <a:ea typeface="Times New Roman"/>
            </a:endParaRPr>
          </a:p>
          <a:p>
            <a:pPr lvl="0" algn="just" rtl="0">
              <a:buFont typeface="Symbol"/>
              <a:buChar char=""/>
            </a:pPr>
            <a:r>
              <a:rPr lang="en-US" sz="2800" dirty="0" smtClean="0">
                <a:solidFill>
                  <a:srgbClr val="000000"/>
                </a:solidFill>
                <a:latin typeface="Times New Roman"/>
                <a:ea typeface="Times New Roman"/>
                <a:hlinkClick r:id="rId6" tooltip="Ultrasound scan"/>
              </a:rPr>
              <a:t>Ultrasound </a:t>
            </a:r>
            <a:r>
              <a:rPr lang="en-US" sz="2800" dirty="0">
                <a:solidFill>
                  <a:srgbClr val="000000"/>
                </a:solidFill>
                <a:latin typeface="Times New Roman"/>
                <a:ea typeface="Times New Roman"/>
                <a:hlinkClick r:id="rId6" tooltip="Ultrasound scan"/>
              </a:rPr>
              <a:t>scanning</a:t>
            </a:r>
            <a:r>
              <a:rPr lang="en-US" sz="2800" dirty="0">
                <a:solidFill>
                  <a:srgbClr val="000000"/>
                </a:solidFill>
                <a:latin typeface="Times New Roman"/>
                <a:ea typeface="Times New Roman"/>
              </a:rPr>
              <a:t> </a:t>
            </a:r>
            <a:endParaRPr lang="en-US" sz="2800" dirty="0">
              <a:solidFill>
                <a:prstClr val="black"/>
              </a:solidFill>
              <a:latin typeface="Times New Roman"/>
              <a:ea typeface="Times New Roman"/>
            </a:endParaRPr>
          </a:p>
          <a:p>
            <a:pPr lvl="0" algn="just" rtl="0"/>
            <a:endParaRPr lang="en-US" sz="1600" b="1" dirty="0">
              <a:solidFill>
                <a:srgbClr val="000000"/>
              </a:solidFill>
              <a:latin typeface="Verdana"/>
              <a:ea typeface="Times New Roman"/>
            </a:endParaRPr>
          </a:p>
          <a:p>
            <a:pPr marL="0" indent="0" algn="l" rtl="0">
              <a:buNone/>
            </a:pPr>
            <a:r>
              <a:rPr lang="en-US" b="1" i="1" dirty="0" smtClean="0">
                <a:solidFill>
                  <a:srgbClr val="FF0000"/>
                </a:solidFill>
                <a:latin typeface="Times New Roman"/>
                <a:ea typeface="Times New Roman"/>
                <a:cs typeface="Times New Roman"/>
              </a:rPr>
              <a:t>Causes</a:t>
            </a:r>
          </a:p>
          <a:p>
            <a:pPr lvl="0" algn="just" rtl="0">
              <a:buFont typeface="Symbol"/>
              <a:buChar char=""/>
            </a:pPr>
            <a:r>
              <a:rPr lang="en-US" dirty="0" smtClean="0">
                <a:solidFill>
                  <a:srgbClr val="000000"/>
                </a:solidFill>
                <a:latin typeface="Times New Roman"/>
                <a:ea typeface="Times New Roman"/>
                <a:cs typeface="Times New Roman"/>
              </a:rPr>
              <a:t>Unknown.</a:t>
            </a:r>
            <a:endParaRPr lang="en-US" dirty="0" smtClean="0">
              <a:solidFill>
                <a:prstClr val="black"/>
              </a:solidFill>
              <a:latin typeface="Times New Roman"/>
              <a:ea typeface="Times New Roman"/>
            </a:endParaRPr>
          </a:p>
          <a:p>
            <a:pPr lvl="0" algn="just" rtl="0">
              <a:buFont typeface="Symbol"/>
              <a:buChar char=""/>
            </a:pPr>
            <a:r>
              <a:rPr lang="en-US" dirty="0" smtClean="0">
                <a:solidFill>
                  <a:srgbClr val="000000"/>
                </a:solidFill>
                <a:latin typeface="Times New Roman"/>
                <a:ea typeface="Times New Roman"/>
                <a:cs typeface="Times New Roman"/>
                <a:hlinkClick r:id="rId7" tooltip="Neurologic"/>
              </a:rPr>
              <a:t>Neurologic</a:t>
            </a:r>
            <a:r>
              <a:rPr lang="en-US" dirty="0" smtClean="0">
                <a:solidFill>
                  <a:srgbClr val="000000"/>
                </a:solidFill>
                <a:latin typeface="Times New Roman"/>
                <a:ea typeface="Times New Roman"/>
                <a:cs typeface="Times New Roman"/>
              </a:rPr>
              <a:t> cause, </a:t>
            </a:r>
            <a:endParaRPr lang="en-US" dirty="0" smtClean="0">
              <a:solidFill>
                <a:prstClr val="black"/>
              </a:solidFill>
              <a:latin typeface="Times New Roman"/>
              <a:ea typeface="Times New Roman"/>
            </a:endParaRPr>
          </a:p>
          <a:p>
            <a:pPr lvl="0" algn="just" rtl="0">
              <a:buFont typeface="Symbol"/>
              <a:buChar char=""/>
            </a:pPr>
            <a:r>
              <a:rPr lang="en-US" dirty="0" smtClean="0">
                <a:solidFill>
                  <a:srgbClr val="000000"/>
                </a:solidFill>
                <a:latin typeface="Times New Roman"/>
                <a:ea typeface="Times New Roman"/>
                <a:cs typeface="Times New Roman"/>
                <a:hlinkClick r:id="rId8" tooltip="Allergic"/>
              </a:rPr>
              <a:t>Allergic</a:t>
            </a:r>
            <a:r>
              <a:rPr lang="en-US" dirty="0" smtClean="0">
                <a:solidFill>
                  <a:srgbClr val="000000"/>
                </a:solidFill>
                <a:latin typeface="Times New Roman"/>
                <a:ea typeface="Times New Roman"/>
                <a:cs typeface="Times New Roman"/>
              </a:rPr>
              <a:t> </a:t>
            </a:r>
            <a:endParaRPr lang="en-US" dirty="0" smtClean="0">
              <a:solidFill>
                <a:prstClr val="black"/>
              </a:solidFill>
              <a:latin typeface="Times New Roman"/>
              <a:ea typeface="Times New Roman"/>
            </a:endParaRPr>
          </a:p>
          <a:p>
            <a:pPr lvl="0" algn="just" rtl="0">
              <a:buFont typeface="Symbol"/>
              <a:buChar char=""/>
            </a:pPr>
            <a:r>
              <a:rPr lang="en-US" dirty="0" smtClean="0">
                <a:solidFill>
                  <a:srgbClr val="000000"/>
                </a:solidFill>
                <a:latin typeface="Times New Roman"/>
                <a:ea typeface="Times New Roman"/>
                <a:cs typeface="Times New Roman"/>
                <a:hlinkClick r:id="rId9" tooltip="Genetics"/>
              </a:rPr>
              <a:t>Genetic</a:t>
            </a:r>
            <a:endParaRPr lang="en-US" dirty="0" smtClean="0">
              <a:solidFill>
                <a:prstClr val="black"/>
              </a:solidFill>
              <a:latin typeface="Times New Roman"/>
              <a:ea typeface="Times New Roman"/>
            </a:endParaRPr>
          </a:p>
          <a:p>
            <a:pPr lvl="0" algn="just" rtl="0">
              <a:buFont typeface="Symbol"/>
              <a:buChar char=""/>
            </a:pPr>
            <a:r>
              <a:rPr lang="en-US" dirty="0" smtClean="0">
                <a:solidFill>
                  <a:srgbClr val="000000"/>
                </a:solidFill>
                <a:latin typeface="Times New Roman"/>
                <a:ea typeface="Times New Roman"/>
                <a:cs typeface="Times New Roman"/>
                <a:hlinkClick r:id="rId10" tooltip="Stress (biology)"/>
              </a:rPr>
              <a:t>Stress</a:t>
            </a:r>
            <a:r>
              <a:rPr lang="en-US" dirty="0" smtClean="0">
                <a:solidFill>
                  <a:srgbClr val="000000"/>
                </a:solidFill>
                <a:latin typeface="Times New Roman"/>
                <a:ea typeface="Times New Roman"/>
                <a:cs typeface="Times New Roman"/>
              </a:rPr>
              <a:t>-psychological. </a:t>
            </a:r>
            <a:endParaRPr lang="en-US" dirty="0" smtClean="0">
              <a:solidFill>
                <a:prstClr val="black"/>
              </a:solidFill>
              <a:latin typeface="Times New Roman"/>
              <a:ea typeface="Times New Roman"/>
            </a:endParaRPr>
          </a:p>
          <a:p>
            <a:pPr lvl="0" algn="just" rtl="0">
              <a:buFont typeface="Symbol"/>
              <a:buChar char=""/>
            </a:pPr>
            <a:r>
              <a:rPr lang="en-US" dirty="0" smtClean="0">
                <a:solidFill>
                  <a:srgbClr val="000000"/>
                </a:solidFill>
                <a:latin typeface="Times New Roman"/>
                <a:ea typeface="Times New Roman"/>
                <a:cs typeface="Times New Roman"/>
              </a:rPr>
              <a:t> Infection </a:t>
            </a:r>
            <a:endParaRPr lang="en-US" dirty="0" smtClean="0">
              <a:solidFill>
                <a:prstClr val="black"/>
              </a:solidFill>
              <a:latin typeface="Times New Roman"/>
              <a:ea typeface="Times New Roman"/>
            </a:endParaRPr>
          </a:p>
          <a:p>
            <a:pPr marL="0" indent="0" algn="l" rtl="0">
              <a:buNone/>
            </a:pPr>
            <a:endParaRPr lang="ar-IQ" dirty="0"/>
          </a:p>
        </p:txBody>
      </p:sp>
    </p:spTree>
    <p:extLst>
      <p:ext uri="{BB962C8B-B14F-4D97-AF65-F5344CB8AC3E}">
        <p14:creationId xmlns:p14="http://schemas.microsoft.com/office/powerpoint/2010/main" val="4620356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252335"/>
            <a:ext cx="8280920" cy="440361"/>
          </a:xfrm>
        </p:spPr>
        <p:txBody>
          <a:bodyPr>
            <a:noAutofit/>
          </a:bodyPr>
          <a:lstStyle/>
          <a:p>
            <a:pPr marL="342900" lvl="0" indent="-342900">
              <a:spcBef>
                <a:spcPct val="20000"/>
              </a:spcBef>
            </a:pPr>
            <a:r>
              <a:rPr lang="en-US" sz="3400" b="1" i="1" dirty="0" smtClean="0">
                <a:solidFill>
                  <a:srgbClr val="FF0000"/>
                </a:solidFill>
                <a:latin typeface="Times New Roman"/>
                <a:ea typeface="Times New Roman"/>
                <a:cs typeface="Times New Roman"/>
              </a:rPr>
              <a:t>                    </a:t>
            </a:r>
            <a:br>
              <a:rPr lang="en-US" sz="3400" b="1" i="1" dirty="0" smtClean="0">
                <a:solidFill>
                  <a:srgbClr val="FF0000"/>
                </a:solidFill>
                <a:latin typeface="Times New Roman"/>
                <a:ea typeface="Times New Roman"/>
                <a:cs typeface="Times New Roman"/>
              </a:rPr>
            </a:br>
            <a:r>
              <a:rPr lang="en-US" sz="3400" b="1" i="1" dirty="0">
                <a:solidFill>
                  <a:srgbClr val="FF0000"/>
                </a:solidFill>
                <a:latin typeface="Times New Roman"/>
                <a:ea typeface="Times New Roman"/>
                <a:cs typeface="Times New Roman"/>
              </a:rPr>
              <a:t/>
            </a:r>
            <a:br>
              <a:rPr lang="en-US" sz="3400" b="1" i="1" dirty="0">
                <a:solidFill>
                  <a:srgbClr val="FF0000"/>
                </a:solidFill>
                <a:latin typeface="Times New Roman"/>
                <a:ea typeface="Times New Roman"/>
                <a:cs typeface="Times New Roman"/>
              </a:rPr>
            </a:br>
            <a:r>
              <a:rPr lang="en-US" sz="3400" b="1" i="1" dirty="0" smtClean="0">
                <a:solidFill>
                  <a:srgbClr val="FF0000"/>
                </a:solidFill>
                <a:latin typeface="Times New Roman"/>
                <a:ea typeface="Times New Roman"/>
                <a:cs typeface="Times New Roman"/>
              </a:rPr>
              <a:t>The </a:t>
            </a:r>
            <a:r>
              <a:rPr lang="en-US" sz="3400" b="1" i="1" dirty="0">
                <a:solidFill>
                  <a:srgbClr val="FF0000"/>
                </a:solidFill>
                <a:latin typeface="Times New Roman"/>
                <a:ea typeface="Times New Roman"/>
                <a:cs typeface="Times New Roman"/>
              </a:rPr>
              <a:t>main functions of the urinary </a:t>
            </a:r>
            <a:r>
              <a:rPr lang="en-US" sz="3400" b="1" i="1" dirty="0" smtClean="0">
                <a:solidFill>
                  <a:srgbClr val="FF0000"/>
                </a:solidFill>
                <a:latin typeface="Times New Roman"/>
                <a:ea typeface="Times New Roman"/>
                <a:cs typeface="Times New Roman"/>
              </a:rPr>
              <a:t>system</a:t>
            </a:r>
            <a:br>
              <a:rPr lang="en-US" sz="3400" b="1" i="1" dirty="0" smtClean="0">
                <a:solidFill>
                  <a:srgbClr val="FF0000"/>
                </a:solidFill>
                <a:latin typeface="Times New Roman"/>
                <a:ea typeface="Times New Roman"/>
                <a:cs typeface="Times New Roman"/>
              </a:rPr>
            </a:br>
            <a:r>
              <a:rPr lang="en-US" sz="3400" b="1" i="1" dirty="0">
                <a:solidFill>
                  <a:srgbClr val="FF0000"/>
                </a:solidFill>
                <a:latin typeface="Times New Roman"/>
                <a:ea typeface="Times New Roman"/>
                <a:cs typeface="Times New Roman"/>
              </a:rPr>
              <a:t> </a:t>
            </a:r>
            <a:r>
              <a:rPr lang="en-US" sz="3400" b="1" i="1" dirty="0">
                <a:solidFill>
                  <a:prstClr val="black"/>
                </a:solidFill>
                <a:latin typeface="Times New Roman"/>
                <a:ea typeface="Times New Roman"/>
                <a:cs typeface="+mn-cs"/>
              </a:rPr>
              <a:t/>
            </a:r>
            <a:br>
              <a:rPr lang="en-US" sz="3400" b="1" i="1" dirty="0">
                <a:solidFill>
                  <a:prstClr val="black"/>
                </a:solidFill>
                <a:latin typeface="Times New Roman"/>
                <a:ea typeface="Times New Roman"/>
                <a:cs typeface="+mn-cs"/>
              </a:rPr>
            </a:br>
            <a:endParaRPr lang="ar-IQ" sz="3400" b="1" i="1" dirty="0"/>
          </a:p>
        </p:txBody>
      </p:sp>
      <p:sp>
        <p:nvSpPr>
          <p:cNvPr id="3" name="عنصر نائب للمحتوى 2"/>
          <p:cNvSpPr>
            <a:spLocks noGrp="1"/>
          </p:cNvSpPr>
          <p:nvPr>
            <p:ph idx="1"/>
          </p:nvPr>
        </p:nvSpPr>
        <p:spPr>
          <a:xfrm>
            <a:off x="323528" y="908720"/>
            <a:ext cx="8280920" cy="5688632"/>
          </a:xfrm>
        </p:spPr>
        <p:txBody>
          <a:bodyPr>
            <a:noAutofit/>
          </a:bodyPr>
          <a:lstStyle/>
          <a:p>
            <a:pPr lvl="0" algn="just" rtl="0">
              <a:lnSpc>
                <a:spcPct val="115000"/>
              </a:lnSpc>
              <a:spcAft>
                <a:spcPts val="1000"/>
              </a:spcAft>
              <a:buSzPts val="1000"/>
              <a:buFont typeface="Symbol"/>
              <a:buChar char=""/>
              <a:tabLst>
                <a:tab pos="457200" algn="l"/>
              </a:tabLst>
            </a:pPr>
            <a:r>
              <a:rPr lang="en-US" dirty="0" smtClean="0">
                <a:solidFill>
                  <a:srgbClr val="000000"/>
                </a:solidFill>
                <a:latin typeface="Times New Roman"/>
                <a:ea typeface="Times New Roman"/>
              </a:rPr>
              <a:t>Regulate </a:t>
            </a:r>
            <a:r>
              <a:rPr lang="en-US" dirty="0">
                <a:solidFill>
                  <a:srgbClr val="000000"/>
                </a:solidFill>
                <a:latin typeface="Times New Roman"/>
                <a:ea typeface="Times New Roman"/>
                <a:hlinkClick r:id="rId2" tooltip="Blood volume"/>
              </a:rPr>
              <a:t>blood volume</a:t>
            </a:r>
            <a:r>
              <a:rPr lang="en-US" dirty="0">
                <a:solidFill>
                  <a:srgbClr val="000000"/>
                </a:solidFill>
                <a:latin typeface="Times New Roman"/>
                <a:ea typeface="Times New Roman"/>
              </a:rPr>
              <a:t> and composition (e.g. </a:t>
            </a:r>
            <a:r>
              <a:rPr lang="en-US" dirty="0">
                <a:solidFill>
                  <a:srgbClr val="000000"/>
                </a:solidFill>
                <a:latin typeface="Times New Roman"/>
                <a:ea typeface="Times New Roman"/>
                <a:hlinkClick r:id="rId3" tooltip="Sodium"/>
              </a:rPr>
              <a:t>sodium</a:t>
            </a:r>
            <a:r>
              <a:rPr lang="en-US" dirty="0">
                <a:solidFill>
                  <a:srgbClr val="000000"/>
                </a:solidFill>
                <a:latin typeface="Times New Roman"/>
                <a:ea typeface="Times New Roman"/>
              </a:rPr>
              <a:t>, </a:t>
            </a:r>
            <a:r>
              <a:rPr lang="en-US" dirty="0">
                <a:solidFill>
                  <a:srgbClr val="000000"/>
                </a:solidFill>
                <a:latin typeface="Times New Roman"/>
                <a:ea typeface="Times New Roman"/>
                <a:hlinkClick r:id="rId4" tooltip="Potassium"/>
              </a:rPr>
              <a:t>potassium</a:t>
            </a:r>
            <a:r>
              <a:rPr lang="en-US" dirty="0">
                <a:solidFill>
                  <a:srgbClr val="000000"/>
                </a:solidFill>
                <a:latin typeface="Times New Roman"/>
                <a:ea typeface="Times New Roman"/>
              </a:rPr>
              <a:t> and </a:t>
            </a:r>
            <a:r>
              <a:rPr lang="en-US" dirty="0">
                <a:solidFill>
                  <a:srgbClr val="000000"/>
                </a:solidFill>
                <a:latin typeface="Times New Roman"/>
                <a:ea typeface="Times New Roman"/>
                <a:hlinkClick r:id="rId5" tooltip="Calcium"/>
              </a:rPr>
              <a:t>calcium</a:t>
            </a:r>
            <a:r>
              <a:rPr lang="en-US" dirty="0">
                <a:solidFill>
                  <a:srgbClr val="000000"/>
                </a:solidFill>
                <a:latin typeface="Times New Roman"/>
                <a:ea typeface="Times New Roman"/>
              </a:rPr>
              <a:t>)</a:t>
            </a:r>
            <a:endParaRPr lang="en-US" sz="2800" dirty="0">
              <a:solidFill>
                <a:srgbClr val="000000"/>
              </a:solidFill>
              <a:ea typeface="Times New Roman"/>
            </a:endParaRPr>
          </a:p>
          <a:p>
            <a:pPr lvl="0" algn="just" rtl="0">
              <a:lnSpc>
                <a:spcPct val="115000"/>
              </a:lnSpc>
              <a:spcAft>
                <a:spcPts val="1000"/>
              </a:spcAft>
              <a:buSzPts val="1000"/>
              <a:buFont typeface="Symbol"/>
              <a:buChar char=""/>
              <a:tabLst>
                <a:tab pos="457200" algn="l"/>
              </a:tabLst>
            </a:pPr>
            <a:r>
              <a:rPr lang="en-US" dirty="0">
                <a:solidFill>
                  <a:srgbClr val="000000"/>
                </a:solidFill>
                <a:latin typeface="Times New Roman"/>
                <a:ea typeface="Times New Roman"/>
              </a:rPr>
              <a:t>Regulate </a:t>
            </a:r>
            <a:r>
              <a:rPr lang="en-US" dirty="0">
                <a:solidFill>
                  <a:srgbClr val="000000"/>
                </a:solidFill>
                <a:latin typeface="Times New Roman"/>
                <a:ea typeface="Times New Roman"/>
                <a:hlinkClick r:id="rId6" tooltip="Blood pressure"/>
              </a:rPr>
              <a:t>blood pressure</a:t>
            </a:r>
            <a:r>
              <a:rPr lang="en-US" dirty="0">
                <a:solidFill>
                  <a:srgbClr val="000000"/>
                </a:solidFill>
                <a:latin typeface="Times New Roman"/>
                <a:ea typeface="Times New Roman"/>
              </a:rPr>
              <a:t>.</a:t>
            </a:r>
            <a:endParaRPr lang="en-US" sz="2800" dirty="0">
              <a:solidFill>
                <a:srgbClr val="000000"/>
              </a:solidFill>
              <a:ea typeface="Times New Roman"/>
            </a:endParaRPr>
          </a:p>
          <a:p>
            <a:pPr lvl="0" algn="just" rtl="0">
              <a:lnSpc>
                <a:spcPct val="115000"/>
              </a:lnSpc>
              <a:spcAft>
                <a:spcPts val="1000"/>
              </a:spcAft>
              <a:buSzPts val="1000"/>
              <a:buFont typeface="Symbol"/>
              <a:buChar char=""/>
              <a:tabLst>
                <a:tab pos="457200" algn="l"/>
              </a:tabLst>
            </a:pPr>
            <a:r>
              <a:rPr lang="en-US" dirty="0">
                <a:solidFill>
                  <a:srgbClr val="000000"/>
                </a:solidFill>
                <a:latin typeface="Times New Roman"/>
                <a:ea typeface="Times New Roman"/>
              </a:rPr>
              <a:t>Regulate </a:t>
            </a:r>
            <a:r>
              <a:rPr lang="en-US" dirty="0">
                <a:solidFill>
                  <a:srgbClr val="000000"/>
                </a:solidFill>
                <a:latin typeface="Times New Roman"/>
                <a:ea typeface="Times New Roman"/>
                <a:hlinkClick r:id="rId7" tooltip="PH"/>
              </a:rPr>
              <a:t>pH</a:t>
            </a:r>
            <a:r>
              <a:rPr lang="en-US" dirty="0">
                <a:solidFill>
                  <a:srgbClr val="000000"/>
                </a:solidFill>
                <a:latin typeface="Times New Roman"/>
                <a:ea typeface="Times New Roman"/>
              </a:rPr>
              <a:t> </a:t>
            </a:r>
            <a:r>
              <a:rPr lang="en-US" dirty="0">
                <a:solidFill>
                  <a:srgbClr val="000000"/>
                </a:solidFill>
                <a:latin typeface="Times New Roman"/>
                <a:ea typeface="Times New Roman"/>
                <a:hlinkClick r:id="rId8" tooltip="Homeostasis"/>
              </a:rPr>
              <a:t>homeostasis</a:t>
            </a:r>
            <a:r>
              <a:rPr lang="en-US" dirty="0">
                <a:solidFill>
                  <a:srgbClr val="000000"/>
                </a:solidFill>
                <a:latin typeface="Times New Roman"/>
                <a:ea typeface="Times New Roman"/>
              </a:rPr>
              <a:t> of the blood.</a:t>
            </a:r>
            <a:endParaRPr lang="en-US" sz="2800" dirty="0">
              <a:solidFill>
                <a:srgbClr val="000000"/>
              </a:solidFill>
              <a:ea typeface="Times New Roman"/>
            </a:endParaRPr>
          </a:p>
          <a:p>
            <a:pPr lvl="0" algn="just" rtl="0">
              <a:lnSpc>
                <a:spcPct val="115000"/>
              </a:lnSpc>
              <a:spcAft>
                <a:spcPts val="1000"/>
              </a:spcAft>
              <a:buSzPts val="1000"/>
              <a:buFont typeface="Symbol"/>
              <a:buChar char=""/>
              <a:tabLst>
                <a:tab pos="457200" algn="l"/>
              </a:tabLst>
            </a:pPr>
            <a:r>
              <a:rPr lang="en-US" dirty="0">
                <a:solidFill>
                  <a:srgbClr val="000000"/>
                </a:solidFill>
                <a:latin typeface="Times New Roman"/>
                <a:ea typeface="Times New Roman"/>
              </a:rPr>
              <a:t>Contributes to the production of red blood cells by the </a:t>
            </a:r>
            <a:r>
              <a:rPr lang="en-US" dirty="0">
                <a:solidFill>
                  <a:srgbClr val="000000"/>
                </a:solidFill>
                <a:latin typeface="Times New Roman"/>
                <a:ea typeface="Times New Roman"/>
                <a:hlinkClick r:id="rId9" tooltip="Kidney"/>
              </a:rPr>
              <a:t>kidney</a:t>
            </a:r>
            <a:r>
              <a:rPr lang="en-US" dirty="0" smtClean="0">
                <a:solidFill>
                  <a:srgbClr val="000000"/>
                </a:solidFill>
                <a:latin typeface="Times New Roman"/>
                <a:ea typeface="Times New Roman"/>
              </a:rPr>
              <a:t>.</a:t>
            </a:r>
          </a:p>
          <a:p>
            <a:pPr algn="just" rtl="0">
              <a:lnSpc>
                <a:spcPct val="115000"/>
              </a:lnSpc>
              <a:spcAft>
                <a:spcPts val="1000"/>
              </a:spcAft>
              <a:buSzPts val="1000"/>
              <a:buFont typeface="Symbol"/>
              <a:buChar char=""/>
              <a:tabLst>
                <a:tab pos="457200" algn="l"/>
              </a:tabLst>
            </a:pPr>
            <a:r>
              <a:rPr lang="en-US" sz="2800" dirty="0" smtClean="0">
                <a:solidFill>
                  <a:srgbClr val="000000"/>
                </a:solidFill>
                <a:latin typeface="Times New Roman"/>
                <a:ea typeface="Times New Roman"/>
              </a:rPr>
              <a:t>Stores waste product (mainly </a:t>
            </a:r>
            <a:r>
              <a:rPr lang="en-US" sz="2800" dirty="0" smtClean="0">
                <a:solidFill>
                  <a:srgbClr val="000000"/>
                </a:solidFill>
                <a:latin typeface="Times New Roman"/>
                <a:ea typeface="Times New Roman"/>
                <a:hlinkClick r:id="rId10" tooltip="Urea"/>
              </a:rPr>
              <a:t>urea</a:t>
            </a:r>
            <a:r>
              <a:rPr lang="en-US" sz="2800" dirty="0" smtClean="0">
                <a:solidFill>
                  <a:srgbClr val="000000"/>
                </a:solidFill>
                <a:latin typeface="Times New Roman"/>
                <a:ea typeface="Times New Roman"/>
              </a:rPr>
              <a:t> and </a:t>
            </a:r>
            <a:r>
              <a:rPr lang="en-US" sz="2800" dirty="0" smtClean="0">
                <a:solidFill>
                  <a:srgbClr val="000000"/>
                </a:solidFill>
                <a:latin typeface="Times New Roman"/>
                <a:ea typeface="Times New Roman"/>
                <a:hlinkClick r:id="rId11" tooltip="Uric acid"/>
              </a:rPr>
              <a:t>uric acid</a:t>
            </a:r>
            <a:r>
              <a:rPr lang="en-US" sz="2800" dirty="0" smtClean="0">
                <a:solidFill>
                  <a:srgbClr val="000000"/>
                </a:solidFill>
                <a:latin typeface="Times New Roman"/>
                <a:ea typeface="Times New Roman"/>
              </a:rPr>
              <a:t>) before it and other products are removed from the body.</a:t>
            </a:r>
            <a:endParaRPr lang="en-US" sz="2400" dirty="0" smtClean="0">
              <a:solidFill>
                <a:srgbClr val="000000"/>
              </a:solidFill>
              <a:ea typeface="Times New Roman"/>
            </a:endParaRPr>
          </a:p>
          <a:p>
            <a:pPr lvl="0" algn="just" rtl="0">
              <a:lnSpc>
                <a:spcPct val="115000"/>
              </a:lnSpc>
              <a:spcAft>
                <a:spcPts val="1000"/>
              </a:spcAft>
              <a:buSzPts val="1000"/>
              <a:buFont typeface="Symbol"/>
              <a:buChar char=""/>
              <a:tabLst>
                <a:tab pos="457200" algn="l"/>
              </a:tabLst>
            </a:pPr>
            <a:endParaRPr lang="en-US" sz="2800" dirty="0">
              <a:solidFill>
                <a:srgbClr val="000000"/>
              </a:solidFill>
              <a:ea typeface="Times New Roman"/>
            </a:endParaRPr>
          </a:p>
        </p:txBody>
      </p:sp>
    </p:spTree>
    <p:extLst>
      <p:ext uri="{BB962C8B-B14F-4D97-AF65-F5344CB8AC3E}">
        <p14:creationId xmlns:p14="http://schemas.microsoft.com/office/powerpoint/2010/main" val="339119273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0648"/>
            <a:ext cx="8229600" cy="360040"/>
          </a:xfrm>
        </p:spPr>
        <p:txBody>
          <a:bodyPr>
            <a:normAutofit fontScale="90000"/>
          </a:bodyPr>
          <a:lstStyle/>
          <a:p>
            <a:r>
              <a:rPr lang="en-US" sz="3600" b="1" i="1" dirty="0">
                <a:solidFill>
                  <a:srgbClr val="FF0000"/>
                </a:solidFill>
                <a:latin typeface="Times New Roman"/>
                <a:ea typeface="Times New Roman"/>
                <a:cs typeface="Times New Roman"/>
              </a:rPr>
              <a:t>Treatment</a:t>
            </a:r>
            <a:endParaRPr lang="ar-IQ" sz="6600" i="1" dirty="0"/>
          </a:p>
        </p:txBody>
      </p:sp>
      <p:sp>
        <p:nvSpPr>
          <p:cNvPr id="3" name="عنصر نائب للمحتوى 2"/>
          <p:cNvSpPr>
            <a:spLocks noGrp="1"/>
          </p:cNvSpPr>
          <p:nvPr>
            <p:ph idx="1"/>
          </p:nvPr>
        </p:nvSpPr>
        <p:spPr>
          <a:xfrm>
            <a:off x="457200" y="620688"/>
            <a:ext cx="8435280" cy="5760640"/>
          </a:xfrm>
        </p:spPr>
        <p:txBody>
          <a:bodyPr>
            <a:noAutofit/>
          </a:bodyPr>
          <a:lstStyle/>
          <a:p>
            <a:pPr marL="0" lvl="0" indent="0" algn="just" rtl="0">
              <a:spcAft>
                <a:spcPts val="1000"/>
              </a:spcAft>
              <a:buNone/>
              <a:tabLst>
                <a:tab pos="457200" algn="l"/>
              </a:tabLst>
            </a:pPr>
            <a:r>
              <a:rPr lang="en-US" sz="2400" dirty="0" smtClean="0">
                <a:solidFill>
                  <a:srgbClr val="000000"/>
                </a:solidFill>
                <a:latin typeface="Times New Roman"/>
                <a:ea typeface="Times New Roman"/>
              </a:rPr>
              <a:t>1. </a:t>
            </a:r>
            <a:r>
              <a:rPr lang="en-US" sz="2400" b="1" dirty="0" smtClean="0">
                <a:solidFill>
                  <a:srgbClr val="000000"/>
                </a:solidFill>
                <a:latin typeface="Times New Roman"/>
                <a:ea typeface="Times New Roman"/>
              </a:rPr>
              <a:t>First-line treatments: </a:t>
            </a:r>
            <a:r>
              <a:rPr lang="en-US" sz="2400" dirty="0" smtClean="0">
                <a:solidFill>
                  <a:srgbClr val="000000"/>
                </a:solidFill>
                <a:latin typeface="Times New Roman"/>
                <a:ea typeface="Times New Roman"/>
              </a:rPr>
              <a:t>patient </a:t>
            </a:r>
            <a:r>
              <a:rPr lang="en-US" sz="2400" dirty="0">
                <a:solidFill>
                  <a:srgbClr val="000000"/>
                </a:solidFill>
                <a:latin typeface="Times New Roman"/>
                <a:ea typeface="Times New Roman"/>
              </a:rPr>
              <a:t>education, self care ,diet modification, stress management </a:t>
            </a:r>
            <a:endParaRPr lang="en-US" sz="2400" dirty="0">
              <a:ea typeface="Times New Roman"/>
            </a:endParaRPr>
          </a:p>
          <a:p>
            <a:pPr marL="0" lvl="0" indent="0" algn="just" rtl="0">
              <a:spcAft>
                <a:spcPts val="1000"/>
              </a:spcAft>
              <a:buNone/>
              <a:tabLst>
                <a:tab pos="457200" algn="l"/>
              </a:tabLst>
            </a:pPr>
            <a:r>
              <a:rPr lang="en-US" sz="2400" b="1" dirty="0" smtClean="0">
                <a:solidFill>
                  <a:srgbClr val="000000"/>
                </a:solidFill>
                <a:latin typeface="Times New Roman"/>
                <a:ea typeface="Times New Roman"/>
              </a:rPr>
              <a:t>2.Second-line treatments: </a:t>
            </a:r>
            <a:r>
              <a:rPr lang="en-US" sz="2400" dirty="0" smtClean="0">
                <a:solidFill>
                  <a:srgbClr val="000000"/>
                </a:solidFill>
                <a:latin typeface="Times New Roman"/>
                <a:ea typeface="Times New Roman"/>
                <a:hlinkClick r:id="rId2" tooltip="Physical therapy"/>
              </a:rPr>
              <a:t>physical </a:t>
            </a:r>
            <a:r>
              <a:rPr lang="en-US" sz="2400" dirty="0">
                <a:solidFill>
                  <a:srgbClr val="000000"/>
                </a:solidFill>
                <a:latin typeface="Times New Roman"/>
                <a:ea typeface="Times New Roman"/>
                <a:hlinkClick r:id="rId2" tooltip="Physical therapy"/>
              </a:rPr>
              <a:t>therapy</a:t>
            </a:r>
            <a:r>
              <a:rPr lang="en-US" sz="2400" dirty="0">
                <a:solidFill>
                  <a:srgbClr val="000000"/>
                </a:solidFill>
                <a:latin typeface="Times New Roman"/>
                <a:ea typeface="Times New Roman"/>
              </a:rPr>
              <a:t>, oral medications (amitriptyline, </a:t>
            </a:r>
            <a:r>
              <a:rPr lang="en-US" sz="2400" dirty="0">
                <a:solidFill>
                  <a:srgbClr val="000000"/>
                </a:solidFill>
                <a:latin typeface="Times New Roman"/>
                <a:ea typeface="Times New Roman"/>
                <a:hlinkClick r:id="rId3" tooltip="Cimetidine"/>
              </a:rPr>
              <a:t>cimetidine</a:t>
            </a:r>
            <a:r>
              <a:rPr lang="en-US" sz="2400" dirty="0">
                <a:solidFill>
                  <a:srgbClr val="000000"/>
                </a:solidFill>
                <a:latin typeface="Times New Roman"/>
                <a:ea typeface="Times New Roman"/>
              </a:rPr>
              <a:t> or </a:t>
            </a:r>
            <a:r>
              <a:rPr lang="en-US" sz="2400" dirty="0">
                <a:solidFill>
                  <a:srgbClr val="000000"/>
                </a:solidFill>
                <a:latin typeface="Times New Roman"/>
                <a:ea typeface="Times New Roman"/>
                <a:hlinkClick r:id="rId4" tooltip="Hydroxyzine"/>
              </a:rPr>
              <a:t>hydroxyzine</a:t>
            </a:r>
            <a:r>
              <a:rPr lang="en-US" sz="2400" dirty="0">
                <a:solidFill>
                  <a:srgbClr val="000000"/>
                </a:solidFill>
                <a:latin typeface="Times New Roman"/>
                <a:ea typeface="Times New Roman"/>
              </a:rPr>
              <a:t>), bladder instillations , </a:t>
            </a:r>
            <a:r>
              <a:rPr lang="en-US" sz="2400" dirty="0" err="1">
                <a:solidFill>
                  <a:srgbClr val="000000"/>
                </a:solidFill>
                <a:latin typeface="Times New Roman"/>
                <a:ea typeface="Times New Roman"/>
                <a:hlinkClick r:id="rId5" tooltip="Lidocaine"/>
              </a:rPr>
              <a:t>lidocaine</a:t>
            </a:r>
            <a:r>
              <a:rPr lang="en-US" sz="2400" dirty="0">
                <a:solidFill>
                  <a:srgbClr val="000000"/>
                </a:solidFill>
                <a:latin typeface="Times New Roman"/>
                <a:ea typeface="Times New Roman"/>
              </a:rPr>
              <a:t>.</a:t>
            </a:r>
            <a:endParaRPr lang="en-US" sz="2400" dirty="0">
              <a:ea typeface="Times New Roman"/>
            </a:endParaRPr>
          </a:p>
          <a:p>
            <a:pPr marL="0" lvl="0" indent="0" algn="just" rtl="0">
              <a:spcAft>
                <a:spcPts val="1000"/>
              </a:spcAft>
              <a:buNone/>
              <a:tabLst>
                <a:tab pos="457200" algn="l"/>
              </a:tabLst>
            </a:pPr>
            <a:r>
              <a:rPr lang="en-US" sz="2400" b="1" dirty="0" smtClean="0">
                <a:solidFill>
                  <a:srgbClr val="000000"/>
                </a:solidFill>
                <a:latin typeface="Times New Roman"/>
                <a:ea typeface="Times New Roman"/>
              </a:rPr>
              <a:t>3. Third-line treatments: </a:t>
            </a:r>
            <a:r>
              <a:rPr lang="en-US" sz="2400" dirty="0" smtClean="0">
                <a:solidFill>
                  <a:srgbClr val="000000"/>
                </a:solidFill>
                <a:latin typeface="Times New Roman"/>
                <a:ea typeface="Times New Roman"/>
              </a:rPr>
              <a:t>treatment of </a:t>
            </a:r>
            <a:r>
              <a:rPr lang="en-US" sz="2400" dirty="0" err="1" smtClean="0">
                <a:solidFill>
                  <a:srgbClr val="000000"/>
                </a:solidFill>
                <a:latin typeface="Times New Roman"/>
                <a:ea typeface="Times New Roman"/>
              </a:rPr>
              <a:t>Hunner's</a:t>
            </a:r>
            <a:r>
              <a:rPr lang="en-US" sz="2400" dirty="0" smtClean="0">
                <a:solidFill>
                  <a:srgbClr val="000000"/>
                </a:solidFill>
                <a:latin typeface="Times New Roman"/>
                <a:ea typeface="Times New Roman"/>
              </a:rPr>
              <a:t> ulcers (laser, </a:t>
            </a:r>
            <a:r>
              <a:rPr lang="en-US" sz="2400" dirty="0" smtClean="0">
                <a:solidFill>
                  <a:srgbClr val="000000"/>
                </a:solidFill>
                <a:latin typeface="Times New Roman"/>
                <a:ea typeface="Times New Roman"/>
                <a:hlinkClick r:id="rId6" tooltip="Fulguration"/>
              </a:rPr>
              <a:t>fulguration</a:t>
            </a:r>
            <a:r>
              <a:rPr lang="en-US" sz="2400" dirty="0" smtClean="0">
                <a:solidFill>
                  <a:srgbClr val="000000"/>
                </a:solidFill>
                <a:latin typeface="Times New Roman"/>
                <a:ea typeface="Times New Roman"/>
              </a:rPr>
              <a:t> or </a:t>
            </a:r>
            <a:r>
              <a:rPr lang="en-US" sz="2400" dirty="0" err="1" smtClean="0">
                <a:solidFill>
                  <a:srgbClr val="000000"/>
                </a:solidFill>
                <a:latin typeface="Times New Roman"/>
                <a:ea typeface="Times New Roman"/>
                <a:hlinkClick r:id="rId7" tooltip="Triamcinolone"/>
              </a:rPr>
              <a:t>triamcinolone</a:t>
            </a:r>
            <a:r>
              <a:rPr lang="en-US" sz="2400" dirty="0" smtClean="0">
                <a:solidFill>
                  <a:srgbClr val="000000"/>
                </a:solidFill>
                <a:latin typeface="Times New Roman"/>
                <a:ea typeface="Times New Roman"/>
              </a:rPr>
              <a:t> injection).</a:t>
            </a:r>
          </a:p>
          <a:p>
            <a:pPr marL="0" lvl="0" indent="0" algn="just" rtl="0">
              <a:spcAft>
                <a:spcPts val="1000"/>
              </a:spcAft>
              <a:buNone/>
              <a:tabLst>
                <a:tab pos="457200" algn="l"/>
              </a:tabLst>
            </a:pPr>
            <a:r>
              <a:rPr lang="en-US" sz="2400" dirty="0" smtClean="0">
                <a:solidFill>
                  <a:srgbClr val="000000"/>
                </a:solidFill>
                <a:latin typeface="Times New Roman"/>
                <a:ea typeface="Times New Roman"/>
              </a:rPr>
              <a:t> </a:t>
            </a:r>
            <a:r>
              <a:rPr lang="en-US" sz="2400" b="1" dirty="0" smtClean="0">
                <a:solidFill>
                  <a:srgbClr val="000000"/>
                </a:solidFill>
                <a:latin typeface="Times New Roman"/>
                <a:ea typeface="Times New Roman"/>
                <a:cs typeface="Arial"/>
              </a:rPr>
              <a:t>4.Fourth-line treatments: </a:t>
            </a:r>
            <a:r>
              <a:rPr lang="en-US" sz="2400" dirty="0" err="1" smtClean="0">
                <a:solidFill>
                  <a:srgbClr val="000000"/>
                </a:solidFill>
                <a:latin typeface="Times New Roman"/>
                <a:ea typeface="Times New Roman"/>
                <a:cs typeface="Arial"/>
                <a:hlinkClick r:id="rId8" tooltip="Neuromodulation (medicine)"/>
              </a:rPr>
              <a:t>neuromodulation</a:t>
            </a:r>
            <a:r>
              <a:rPr lang="en-US" sz="2400" dirty="0" smtClean="0">
                <a:solidFill>
                  <a:srgbClr val="000000"/>
                </a:solidFill>
                <a:latin typeface="Times New Roman"/>
                <a:ea typeface="Times New Roman"/>
                <a:cs typeface="Arial"/>
              </a:rPr>
              <a:t> (</a:t>
            </a:r>
            <a:r>
              <a:rPr lang="en-US" sz="2400" dirty="0" smtClean="0">
                <a:solidFill>
                  <a:srgbClr val="000000"/>
                </a:solidFill>
                <a:latin typeface="Times New Roman"/>
                <a:ea typeface="Times New Roman"/>
                <a:cs typeface="Arial"/>
                <a:hlinkClick r:id="rId9" tooltip="Sacral nerve stimulation"/>
              </a:rPr>
              <a:t>sacral</a:t>
            </a:r>
            <a:r>
              <a:rPr lang="en-US" sz="2400" dirty="0" smtClean="0">
                <a:solidFill>
                  <a:srgbClr val="000000"/>
                </a:solidFill>
                <a:latin typeface="Times New Roman"/>
                <a:ea typeface="Times New Roman"/>
                <a:cs typeface="Arial"/>
              </a:rPr>
              <a:t> or </a:t>
            </a:r>
            <a:r>
              <a:rPr lang="en-US" sz="2400" dirty="0" err="1" smtClean="0">
                <a:solidFill>
                  <a:srgbClr val="000000"/>
                </a:solidFill>
                <a:latin typeface="Times New Roman"/>
                <a:ea typeface="Times New Roman"/>
                <a:cs typeface="Arial"/>
                <a:hlinkClick r:id="rId10" tooltip="Pudendal nerve"/>
              </a:rPr>
              <a:t>pudendal</a:t>
            </a:r>
            <a:r>
              <a:rPr lang="en-US" sz="2400" dirty="0" smtClean="0">
                <a:solidFill>
                  <a:srgbClr val="000000"/>
                </a:solidFill>
                <a:latin typeface="Times New Roman"/>
                <a:ea typeface="Times New Roman"/>
                <a:cs typeface="Arial"/>
                <a:hlinkClick r:id="rId10" tooltip="Pudendal nerve"/>
              </a:rPr>
              <a:t> nerve</a:t>
            </a:r>
            <a:r>
              <a:rPr lang="en-US" sz="2400" dirty="0" smtClean="0">
                <a:solidFill>
                  <a:srgbClr val="000000"/>
                </a:solidFill>
                <a:latin typeface="Times New Roman"/>
                <a:ea typeface="Times New Roman"/>
                <a:cs typeface="Arial"/>
              </a:rPr>
              <a:t>) </a:t>
            </a:r>
            <a:endParaRPr lang="en-US" sz="2400" dirty="0" smtClean="0">
              <a:solidFill>
                <a:prstClr val="black"/>
              </a:solidFill>
              <a:ea typeface="Times New Roman"/>
              <a:cs typeface="Arial"/>
            </a:endParaRPr>
          </a:p>
          <a:p>
            <a:pPr marL="0" lvl="0" indent="0" algn="just" rtl="0">
              <a:spcAft>
                <a:spcPts val="1000"/>
              </a:spcAft>
              <a:buNone/>
              <a:tabLst>
                <a:tab pos="457200" algn="l"/>
              </a:tabLst>
            </a:pPr>
            <a:r>
              <a:rPr lang="en-US" sz="2400" b="1" dirty="0" smtClean="0">
                <a:solidFill>
                  <a:srgbClr val="000000"/>
                </a:solidFill>
                <a:latin typeface="Times New Roman"/>
                <a:ea typeface="Times New Roman"/>
                <a:cs typeface="Arial"/>
              </a:rPr>
              <a:t>5.Fifth-line treatments</a:t>
            </a:r>
            <a:r>
              <a:rPr lang="en-US" sz="2400" dirty="0" smtClean="0">
                <a:solidFill>
                  <a:srgbClr val="000000"/>
                </a:solidFill>
                <a:latin typeface="Times New Roman"/>
                <a:ea typeface="Times New Roman"/>
                <a:cs typeface="Arial"/>
              </a:rPr>
              <a:t>: </a:t>
            </a:r>
            <a:r>
              <a:rPr lang="en-US" sz="2400" dirty="0" smtClean="0">
                <a:solidFill>
                  <a:srgbClr val="000000"/>
                </a:solidFill>
                <a:latin typeface="Times New Roman"/>
                <a:ea typeface="Times New Roman"/>
                <a:cs typeface="Arial"/>
                <a:hlinkClick r:id="rId11" tooltip="Cyclosporine A"/>
              </a:rPr>
              <a:t>cyclosporine A</a:t>
            </a:r>
            <a:r>
              <a:rPr lang="en-US" sz="2400" dirty="0" smtClean="0">
                <a:solidFill>
                  <a:srgbClr val="000000"/>
                </a:solidFill>
                <a:latin typeface="Times New Roman"/>
                <a:ea typeface="Times New Roman"/>
                <a:cs typeface="Arial"/>
              </a:rPr>
              <a:t>, </a:t>
            </a:r>
            <a:r>
              <a:rPr lang="en-US" sz="2400" dirty="0" err="1" smtClean="0">
                <a:solidFill>
                  <a:srgbClr val="000000"/>
                </a:solidFill>
                <a:latin typeface="Times New Roman"/>
                <a:ea typeface="Times New Roman"/>
                <a:cs typeface="Arial"/>
                <a:hlinkClick r:id="rId12" tooltip="Botulinum toxin"/>
              </a:rPr>
              <a:t>botulinum</a:t>
            </a:r>
            <a:r>
              <a:rPr lang="en-US" sz="2400" dirty="0" smtClean="0">
                <a:solidFill>
                  <a:srgbClr val="000000"/>
                </a:solidFill>
                <a:latin typeface="Times New Roman"/>
                <a:ea typeface="Times New Roman"/>
                <a:cs typeface="Arial"/>
                <a:hlinkClick r:id="rId12" tooltip="Botulinum toxin"/>
              </a:rPr>
              <a:t> toxin</a:t>
            </a:r>
            <a:r>
              <a:rPr lang="en-US" sz="2400" dirty="0" smtClean="0">
                <a:solidFill>
                  <a:srgbClr val="000000"/>
                </a:solidFill>
                <a:latin typeface="Times New Roman"/>
                <a:ea typeface="Times New Roman"/>
                <a:cs typeface="Arial"/>
              </a:rPr>
              <a:t> (BTX-A) </a:t>
            </a:r>
            <a:endParaRPr lang="en-US" sz="2400" dirty="0" smtClean="0">
              <a:solidFill>
                <a:prstClr val="black"/>
              </a:solidFill>
              <a:ea typeface="Times New Roman"/>
              <a:cs typeface="Arial"/>
            </a:endParaRPr>
          </a:p>
          <a:p>
            <a:pPr marL="0" lvl="0" indent="0" algn="just" rtl="0">
              <a:spcAft>
                <a:spcPts val="1000"/>
              </a:spcAft>
              <a:buNone/>
              <a:tabLst>
                <a:tab pos="457200" algn="l"/>
              </a:tabLst>
            </a:pPr>
            <a:r>
              <a:rPr lang="en-US" sz="2400" b="1" dirty="0" smtClean="0">
                <a:solidFill>
                  <a:srgbClr val="000000"/>
                </a:solidFill>
                <a:latin typeface="Times New Roman"/>
                <a:ea typeface="Times New Roman"/>
                <a:cs typeface="Arial"/>
              </a:rPr>
              <a:t>6.Sixth-line treatments: </a:t>
            </a:r>
            <a:r>
              <a:rPr lang="en-US" sz="2400" dirty="0" smtClean="0">
                <a:solidFill>
                  <a:srgbClr val="000000"/>
                </a:solidFill>
                <a:latin typeface="Times New Roman"/>
                <a:ea typeface="Times New Roman"/>
                <a:cs typeface="Arial"/>
              </a:rPr>
              <a:t>surgical intervention (</a:t>
            </a:r>
            <a:r>
              <a:rPr lang="en-US" sz="2400" dirty="0" smtClean="0">
                <a:solidFill>
                  <a:srgbClr val="000000"/>
                </a:solidFill>
                <a:latin typeface="Times New Roman"/>
                <a:ea typeface="Times New Roman"/>
                <a:cs typeface="Arial"/>
                <a:hlinkClick r:id="rId13" tooltip="Urinary diversion"/>
              </a:rPr>
              <a:t>urinary diversion</a:t>
            </a:r>
            <a:r>
              <a:rPr lang="en-US" sz="2400" dirty="0" smtClean="0">
                <a:solidFill>
                  <a:srgbClr val="000000"/>
                </a:solidFill>
                <a:latin typeface="Times New Roman"/>
                <a:ea typeface="Times New Roman"/>
                <a:cs typeface="Arial"/>
              </a:rPr>
              <a:t>, augmentation, </a:t>
            </a:r>
            <a:r>
              <a:rPr lang="en-US" sz="2400" dirty="0" err="1" smtClean="0">
                <a:solidFill>
                  <a:srgbClr val="000000"/>
                </a:solidFill>
                <a:latin typeface="Times New Roman"/>
                <a:ea typeface="Times New Roman"/>
                <a:cs typeface="Arial"/>
                <a:hlinkClick r:id="rId14" tooltip="Cystectomy"/>
              </a:rPr>
              <a:t>cystectomy</a:t>
            </a:r>
            <a:r>
              <a:rPr lang="en-US" sz="2400" dirty="0" smtClean="0">
                <a:solidFill>
                  <a:srgbClr val="000000"/>
                </a:solidFill>
                <a:latin typeface="Times New Roman"/>
                <a:ea typeface="Times New Roman"/>
                <a:cs typeface="Arial"/>
              </a:rPr>
              <a:t>).</a:t>
            </a:r>
            <a:endParaRPr lang="ar-IQ" sz="2800" dirty="0"/>
          </a:p>
        </p:txBody>
      </p:sp>
    </p:spTree>
    <p:extLst>
      <p:ext uri="{BB962C8B-B14F-4D97-AF65-F5344CB8AC3E}">
        <p14:creationId xmlns:p14="http://schemas.microsoft.com/office/powerpoint/2010/main" val="160825628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lgn="ctr">
              <a:buNone/>
            </a:pPr>
            <a:endParaRPr lang="en-US" sz="4800" b="1" i="1" dirty="0" smtClean="0">
              <a:solidFill>
                <a:schemeClr val="tx2">
                  <a:lumMod val="75000"/>
                </a:schemeClr>
              </a:solidFill>
              <a:latin typeface="Algerian" pitchFamily="82" charset="0"/>
            </a:endParaRPr>
          </a:p>
          <a:p>
            <a:pPr marL="0" indent="0" algn="ctr">
              <a:buNone/>
            </a:pPr>
            <a:endParaRPr lang="en-US" sz="4800" b="1" i="1" dirty="0">
              <a:solidFill>
                <a:schemeClr val="tx2">
                  <a:lumMod val="75000"/>
                </a:schemeClr>
              </a:solidFill>
              <a:latin typeface="Algerian" pitchFamily="82" charset="0"/>
            </a:endParaRPr>
          </a:p>
          <a:p>
            <a:pPr marL="0" indent="0" algn="ctr">
              <a:buNone/>
            </a:pPr>
            <a:r>
              <a:rPr lang="en-US" sz="4800" b="1" i="1" dirty="0" smtClean="0">
                <a:solidFill>
                  <a:schemeClr val="tx2">
                    <a:lumMod val="75000"/>
                  </a:schemeClr>
                </a:solidFill>
                <a:latin typeface="Algerian" pitchFamily="82" charset="0"/>
              </a:rPr>
              <a:t>    Thank you       </a:t>
            </a:r>
          </a:p>
          <a:p>
            <a:pPr marL="0" indent="0" algn="ctr">
              <a:buNone/>
            </a:pPr>
            <a:endParaRPr lang="en-US" dirty="0"/>
          </a:p>
          <a:p>
            <a:pPr marL="0" indent="0" algn="ctr">
              <a:buNone/>
            </a:pPr>
            <a:endParaRPr lang="en-US" dirty="0" smtClean="0"/>
          </a:p>
          <a:p>
            <a:pPr marL="0" indent="0" algn="ctr">
              <a:buNone/>
            </a:pPr>
            <a:endParaRPr lang="ar-IQ" dirty="0"/>
          </a:p>
        </p:txBody>
      </p:sp>
    </p:spTree>
    <p:extLst>
      <p:ext uri="{BB962C8B-B14F-4D97-AF65-F5344CB8AC3E}">
        <p14:creationId xmlns:p14="http://schemas.microsoft.com/office/powerpoint/2010/main" val="643015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850106"/>
          </a:xfrm>
        </p:spPr>
        <p:txBody>
          <a:bodyPr>
            <a:normAutofit/>
          </a:bodyPr>
          <a:lstStyle/>
          <a:p>
            <a:pPr>
              <a:spcAft>
                <a:spcPts val="0"/>
              </a:spcAft>
            </a:pPr>
            <a:r>
              <a:rPr lang="en-US" sz="3600" b="1" i="1" dirty="0" smtClean="0">
                <a:solidFill>
                  <a:srgbClr val="FF0000"/>
                </a:solidFill>
                <a:latin typeface="Times New Roman"/>
                <a:ea typeface="Times New Roman"/>
                <a:cs typeface="+mn-cs"/>
              </a:rPr>
              <a:t>Promoting Urinary Tract Wellness</a:t>
            </a:r>
            <a:endParaRPr lang="en-US" sz="3600" b="1" i="1" dirty="0">
              <a:solidFill>
                <a:srgbClr val="000000"/>
              </a:solidFill>
              <a:effectLst/>
              <a:latin typeface="Verdana"/>
              <a:ea typeface="Times New Roman"/>
              <a:cs typeface="+mn-cs"/>
            </a:endParaRPr>
          </a:p>
        </p:txBody>
      </p:sp>
      <p:sp>
        <p:nvSpPr>
          <p:cNvPr id="3" name="عنصر نائب للمحتوى 2"/>
          <p:cNvSpPr>
            <a:spLocks noGrp="1"/>
          </p:cNvSpPr>
          <p:nvPr>
            <p:ph idx="1"/>
          </p:nvPr>
        </p:nvSpPr>
        <p:spPr>
          <a:xfrm>
            <a:off x="457200" y="1268760"/>
            <a:ext cx="8229600" cy="4857403"/>
          </a:xfrm>
        </p:spPr>
        <p:txBody>
          <a:bodyPr/>
          <a:lstStyle/>
          <a:p>
            <a:pPr lvl="0" algn="just" rtl="0">
              <a:buFont typeface="+mj-lt"/>
              <a:buAutoNum type="arabicPeriod"/>
            </a:pPr>
            <a:r>
              <a:rPr lang="en-US" dirty="0">
                <a:solidFill>
                  <a:srgbClr val="000000"/>
                </a:solidFill>
                <a:latin typeface="Times New Roman"/>
                <a:ea typeface="Times New Roman"/>
                <a:cs typeface="Times New Roman"/>
              </a:rPr>
              <a:t>Drink lots of water . according to institute of medicine,  men should drink (3  liters) of water a day and women should (2.1liters)</a:t>
            </a:r>
            <a:endParaRPr lang="en-US" sz="4000" b="1" dirty="0">
              <a:solidFill>
                <a:srgbClr val="000000"/>
              </a:solidFill>
              <a:latin typeface="Verdana"/>
              <a:ea typeface="Times New Roman"/>
              <a:cs typeface="Times New Roman"/>
            </a:endParaRPr>
          </a:p>
          <a:p>
            <a:pPr lvl="0" algn="just" rtl="0">
              <a:buFont typeface="+mj-lt"/>
              <a:buAutoNum type="arabicPeriod"/>
            </a:pPr>
            <a:r>
              <a:rPr lang="en-US" dirty="0">
                <a:solidFill>
                  <a:srgbClr val="000000"/>
                </a:solidFill>
                <a:latin typeface="Times New Roman"/>
                <a:ea typeface="Times New Roman"/>
                <a:cs typeface="Times New Roman"/>
              </a:rPr>
              <a:t>Avoid beverages that irritate the bladder .carbonated drinks and caffeinated beverages like coffee</a:t>
            </a:r>
            <a:endParaRPr lang="en-US" sz="4000" b="1" dirty="0">
              <a:solidFill>
                <a:srgbClr val="000000"/>
              </a:solidFill>
              <a:latin typeface="Verdana"/>
              <a:ea typeface="Times New Roman"/>
              <a:cs typeface="Times New Roman"/>
            </a:endParaRPr>
          </a:p>
          <a:p>
            <a:pPr lvl="0" algn="just" rtl="0">
              <a:buFont typeface="+mj-lt"/>
              <a:buAutoNum type="arabicPeriod"/>
            </a:pPr>
            <a:r>
              <a:rPr lang="en-US" dirty="0">
                <a:solidFill>
                  <a:srgbClr val="000000"/>
                </a:solidFill>
                <a:latin typeface="Times New Roman"/>
                <a:ea typeface="Times New Roman"/>
                <a:cs typeface="Times New Roman"/>
              </a:rPr>
              <a:t>Watch out for spicy foods</a:t>
            </a:r>
            <a:endParaRPr lang="en-US" sz="4000" b="1" dirty="0">
              <a:solidFill>
                <a:srgbClr val="000000"/>
              </a:solidFill>
              <a:latin typeface="Verdana"/>
              <a:ea typeface="Times New Roman"/>
              <a:cs typeface="Times New Roman"/>
            </a:endParaRPr>
          </a:p>
          <a:p>
            <a:pPr lvl="0" algn="just" rtl="0">
              <a:buFont typeface="+mj-lt"/>
              <a:buAutoNum type="arabicPeriod"/>
            </a:pPr>
            <a:r>
              <a:rPr lang="en-US" dirty="0">
                <a:solidFill>
                  <a:srgbClr val="000000"/>
                </a:solidFill>
                <a:latin typeface="Times New Roman"/>
                <a:ea typeface="Times New Roman"/>
                <a:cs typeface="Times New Roman"/>
              </a:rPr>
              <a:t>Eat fiber to avoid constipation</a:t>
            </a:r>
            <a:endParaRPr lang="en-US" sz="4000" b="1" dirty="0">
              <a:solidFill>
                <a:srgbClr val="000000"/>
              </a:solidFill>
              <a:latin typeface="Verdana"/>
              <a:ea typeface="Times New Roman"/>
              <a:cs typeface="Times New Roman"/>
            </a:endParaRPr>
          </a:p>
          <a:p>
            <a:pPr marL="0" indent="0" algn="l" rtl="0">
              <a:buNone/>
            </a:pPr>
            <a:endParaRPr lang="ar-IQ" dirty="0"/>
          </a:p>
        </p:txBody>
      </p:sp>
    </p:spTree>
    <p:extLst>
      <p:ext uri="{BB962C8B-B14F-4D97-AF65-F5344CB8AC3E}">
        <p14:creationId xmlns:p14="http://schemas.microsoft.com/office/powerpoint/2010/main" val="26947087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spcAft>
                <a:spcPts val="0"/>
              </a:spcAft>
            </a:pPr>
            <a:r>
              <a:rPr lang="en-US" sz="3600" b="1" i="1" dirty="0">
                <a:solidFill>
                  <a:srgbClr val="FF0000"/>
                </a:solidFill>
                <a:latin typeface="Times New Roman"/>
                <a:ea typeface="Times New Roman"/>
              </a:rPr>
              <a:t>promoting urinary tract wellness</a:t>
            </a:r>
            <a:endParaRPr lang="ar-IQ" sz="3600" i="1" dirty="0">
              <a:cs typeface="+mn-cs"/>
            </a:endParaRPr>
          </a:p>
        </p:txBody>
      </p:sp>
      <p:sp>
        <p:nvSpPr>
          <p:cNvPr id="3" name="عنصر نائب للمحتوى 2"/>
          <p:cNvSpPr>
            <a:spLocks noGrp="1"/>
          </p:cNvSpPr>
          <p:nvPr>
            <p:ph idx="1"/>
          </p:nvPr>
        </p:nvSpPr>
        <p:spPr/>
        <p:txBody>
          <a:bodyPr/>
          <a:lstStyle/>
          <a:p>
            <a:pPr marL="0" lvl="0" indent="0" algn="just" rtl="0">
              <a:buNone/>
            </a:pPr>
            <a:r>
              <a:rPr lang="en-US" dirty="0" smtClean="0">
                <a:solidFill>
                  <a:srgbClr val="000000"/>
                </a:solidFill>
                <a:latin typeface="Times New Roman"/>
                <a:ea typeface="Times New Roman"/>
                <a:cs typeface="Times New Roman"/>
              </a:rPr>
              <a:t>5.Reduce </a:t>
            </a:r>
            <a:r>
              <a:rPr lang="en-US" dirty="0">
                <a:solidFill>
                  <a:srgbClr val="000000"/>
                </a:solidFill>
                <a:latin typeface="Times New Roman"/>
                <a:ea typeface="Times New Roman"/>
                <a:cs typeface="Times New Roman"/>
              </a:rPr>
              <a:t>the amount of meat and gluten</a:t>
            </a:r>
            <a:endParaRPr lang="en-US" sz="4000" b="1" dirty="0">
              <a:solidFill>
                <a:srgbClr val="000000"/>
              </a:solidFill>
              <a:latin typeface="Verdana"/>
              <a:ea typeface="Times New Roman"/>
              <a:cs typeface="Times New Roman"/>
            </a:endParaRPr>
          </a:p>
          <a:p>
            <a:pPr marL="0" lvl="0" indent="0" algn="just" rtl="0">
              <a:buNone/>
            </a:pPr>
            <a:r>
              <a:rPr lang="en-US" dirty="0" smtClean="0">
                <a:solidFill>
                  <a:srgbClr val="000000"/>
                </a:solidFill>
                <a:latin typeface="Times New Roman"/>
                <a:ea typeface="Times New Roman"/>
                <a:cs typeface="Times New Roman"/>
              </a:rPr>
              <a:t>6.Loss  </a:t>
            </a:r>
            <a:r>
              <a:rPr lang="en-US" dirty="0">
                <a:solidFill>
                  <a:srgbClr val="000000"/>
                </a:solidFill>
                <a:latin typeface="Times New Roman"/>
                <a:ea typeface="Times New Roman"/>
                <a:cs typeface="Times New Roman"/>
              </a:rPr>
              <a:t>weight</a:t>
            </a:r>
            <a:endParaRPr lang="en-US" sz="4000" b="1" dirty="0">
              <a:solidFill>
                <a:srgbClr val="000000"/>
              </a:solidFill>
              <a:latin typeface="Verdana"/>
              <a:ea typeface="Times New Roman"/>
              <a:cs typeface="Times New Roman"/>
            </a:endParaRPr>
          </a:p>
          <a:p>
            <a:pPr marL="0" lvl="0" indent="0" algn="just" rtl="0">
              <a:buNone/>
            </a:pPr>
            <a:r>
              <a:rPr lang="en-US" dirty="0" smtClean="0">
                <a:solidFill>
                  <a:srgbClr val="000000"/>
                </a:solidFill>
                <a:latin typeface="Times New Roman"/>
                <a:ea typeface="Times New Roman"/>
                <a:cs typeface="Times New Roman"/>
              </a:rPr>
              <a:t>7. Doing </a:t>
            </a:r>
            <a:r>
              <a:rPr lang="en-US" dirty="0" err="1">
                <a:solidFill>
                  <a:srgbClr val="000000"/>
                </a:solidFill>
                <a:latin typeface="Times New Roman"/>
                <a:ea typeface="Times New Roman"/>
                <a:cs typeface="Times New Roman"/>
              </a:rPr>
              <a:t>kegal</a:t>
            </a:r>
            <a:r>
              <a:rPr lang="en-US" dirty="0">
                <a:solidFill>
                  <a:srgbClr val="000000"/>
                </a:solidFill>
                <a:latin typeface="Times New Roman"/>
                <a:ea typeface="Times New Roman"/>
                <a:cs typeface="Times New Roman"/>
              </a:rPr>
              <a:t> exercises and bladder training</a:t>
            </a:r>
            <a:endParaRPr lang="en-US" sz="4000" b="1" dirty="0">
              <a:solidFill>
                <a:srgbClr val="000000"/>
              </a:solidFill>
              <a:latin typeface="Verdana"/>
              <a:ea typeface="Times New Roman"/>
              <a:cs typeface="Times New Roman"/>
            </a:endParaRPr>
          </a:p>
          <a:p>
            <a:pPr marL="0" lvl="0" indent="0" algn="just" rtl="0">
              <a:buNone/>
            </a:pPr>
            <a:r>
              <a:rPr lang="en-US" dirty="0" smtClean="0">
                <a:solidFill>
                  <a:srgbClr val="000000"/>
                </a:solidFill>
                <a:latin typeface="Times New Roman"/>
                <a:ea typeface="Times New Roman"/>
                <a:cs typeface="Times New Roman"/>
              </a:rPr>
              <a:t>8. Completely </a:t>
            </a:r>
            <a:r>
              <a:rPr lang="en-US" dirty="0">
                <a:solidFill>
                  <a:srgbClr val="000000"/>
                </a:solidFill>
                <a:latin typeface="Times New Roman"/>
                <a:ea typeface="Times New Roman"/>
                <a:cs typeface="Times New Roman"/>
              </a:rPr>
              <a:t>empty the bladder when urinate </a:t>
            </a:r>
            <a:endParaRPr lang="en-US" sz="4000" b="1" dirty="0">
              <a:solidFill>
                <a:srgbClr val="000000"/>
              </a:solidFill>
              <a:latin typeface="Verdana"/>
              <a:ea typeface="Times New Roman"/>
              <a:cs typeface="Times New Roman"/>
            </a:endParaRPr>
          </a:p>
          <a:p>
            <a:pPr marL="0" lvl="0" indent="0" algn="just" rtl="0">
              <a:buNone/>
            </a:pPr>
            <a:r>
              <a:rPr lang="en-US" dirty="0" smtClean="0">
                <a:solidFill>
                  <a:srgbClr val="000000"/>
                </a:solidFill>
                <a:latin typeface="Times New Roman"/>
                <a:ea typeface="Times New Roman"/>
                <a:cs typeface="Times New Roman"/>
              </a:rPr>
              <a:t>9. Urinate </a:t>
            </a:r>
            <a:r>
              <a:rPr lang="en-US" dirty="0">
                <a:solidFill>
                  <a:srgbClr val="000000"/>
                </a:solidFill>
                <a:latin typeface="Times New Roman"/>
                <a:ea typeface="Times New Roman"/>
                <a:cs typeface="Times New Roman"/>
              </a:rPr>
              <a:t>frequently</a:t>
            </a:r>
            <a:endParaRPr lang="en-US" sz="4000" b="1" dirty="0">
              <a:solidFill>
                <a:srgbClr val="000000"/>
              </a:solidFill>
              <a:latin typeface="Verdana"/>
              <a:ea typeface="Times New Roman"/>
              <a:cs typeface="Times New Roman"/>
            </a:endParaRPr>
          </a:p>
          <a:p>
            <a:pPr marL="0" lvl="0" indent="0" algn="just" rtl="0">
              <a:buNone/>
              <a:tabLst>
                <a:tab pos="180340" algn="r"/>
              </a:tabLst>
            </a:pPr>
            <a:r>
              <a:rPr lang="en-US" dirty="0" smtClean="0">
                <a:solidFill>
                  <a:srgbClr val="000000"/>
                </a:solidFill>
                <a:latin typeface="Times New Roman"/>
                <a:ea typeface="Times New Roman"/>
                <a:cs typeface="Times New Roman"/>
              </a:rPr>
              <a:t>10. Urinate </a:t>
            </a:r>
            <a:r>
              <a:rPr lang="en-US" dirty="0">
                <a:solidFill>
                  <a:srgbClr val="000000"/>
                </a:solidFill>
                <a:latin typeface="Times New Roman"/>
                <a:ea typeface="Times New Roman"/>
                <a:cs typeface="Times New Roman"/>
              </a:rPr>
              <a:t>after sexual intercourse</a:t>
            </a:r>
            <a:endParaRPr lang="en-US" sz="4000" b="1" dirty="0">
              <a:solidFill>
                <a:srgbClr val="000000"/>
              </a:solidFill>
              <a:latin typeface="Verdana"/>
              <a:ea typeface="Times New Roman"/>
              <a:cs typeface="Times New Roman"/>
            </a:endParaRPr>
          </a:p>
          <a:p>
            <a:pPr marL="0" indent="0" algn="l" rtl="0">
              <a:buNone/>
            </a:pPr>
            <a:endParaRPr lang="ar-IQ" dirty="0"/>
          </a:p>
        </p:txBody>
      </p:sp>
    </p:spTree>
    <p:extLst>
      <p:ext uri="{BB962C8B-B14F-4D97-AF65-F5344CB8AC3E}">
        <p14:creationId xmlns:p14="http://schemas.microsoft.com/office/powerpoint/2010/main" val="24463359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Autofit/>
          </a:bodyPr>
          <a:lstStyle/>
          <a:p>
            <a:pPr marL="342900" lvl="0" indent="-342900" rtl="0">
              <a:lnSpc>
                <a:spcPct val="115000"/>
              </a:lnSpc>
              <a:spcBef>
                <a:spcPct val="20000"/>
              </a:spcBef>
              <a:spcAft>
                <a:spcPts val="1000"/>
              </a:spcAft>
            </a:pPr>
            <a:r>
              <a:rPr lang="en-US" sz="3200" b="1" kern="1800" dirty="0" smtClean="0">
                <a:solidFill>
                  <a:srgbClr val="FF0000"/>
                </a:solidFill>
                <a:latin typeface="Times New Roman"/>
                <a:ea typeface="Times New Roman"/>
                <a:cs typeface="+mn-cs"/>
              </a:rPr>
              <a:t/>
            </a:r>
            <a:br>
              <a:rPr lang="en-US" sz="3200" b="1" kern="1800" dirty="0" smtClean="0">
                <a:solidFill>
                  <a:srgbClr val="FF0000"/>
                </a:solidFill>
                <a:latin typeface="Times New Roman"/>
                <a:ea typeface="Times New Roman"/>
                <a:cs typeface="+mn-cs"/>
              </a:rPr>
            </a:br>
            <a:r>
              <a:rPr lang="en-US" sz="2800" b="1" kern="1800" dirty="0" smtClean="0">
                <a:solidFill>
                  <a:srgbClr val="FF0000"/>
                </a:solidFill>
                <a:latin typeface="Times New Roman"/>
                <a:ea typeface="Times New Roman"/>
                <a:cs typeface="+mn-cs"/>
              </a:rPr>
              <a:t>Foods </a:t>
            </a:r>
            <a:r>
              <a:rPr lang="en-US" sz="2800" b="1" kern="1800" dirty="0">
                <a:solidFill>
                  <a:srgbClr val="FF0000"/>
                </a:solidFill>
                <a:latin typeface="Times New Roman"/>
                <a:ea typeface="Times New Roman"/>
                <a:cs typeface="+mn-cs"/>
              </a:rPr>
              <a:t>Promote a Healthy Urinary Tract System</a:t>
            </a:r>
            <a:r>
              <a:rPr lang="en-US" sz="3200" b="1" kern="1800" dirty="0">
                <a:solidFill>
                  <a:srgbClr val="FF0000"/>
                </a:solidFill>
                <a:latin typeface="Times New Roman"/>
                <a:ea typeface="Times New Roman"/>
                <a:cs typeface="+mn-cs"/>
              </a:rPr>
              <a:t/>
            </a:r>
            <a:br>
              <a:rPr lang="en-US" sz="3200" b="1" kern="1800" dirty="0">
                <a:solidFill>
                  <a:srgbClr val="FF0000"/>
                </a:solidFill>
                <a:latin typeface="Times New Roman"/>
                <a:ea typeface="Times New Roman"/>
                <a:cs typeface="+mn-cs"/>
              </a:rPr>
            </a:br>
            <a:endParaRPr lang="ar-IQ" dirty="0">
              <a:cs typeface="+mn-cs"/>
            </a:endParaRPr>
          </a:p>
        </p:txBody>
      </p:sp>
      <p:sp>
        <p:nvSpPr>
          <p:cNvPr id="3" name="عنصر نائب للمحتوى 2"/>
          <p:cNvSpPr>
            <a:spLocks noGrp="1"/>
          </p:cNvSpPr>
          <p:nvPr>
            <p:ph idx="1"/>
          </p:nvPr>
        </p:nvSpPr>
        <p:spPr>
          <a:xfrm>
            <a:off x="457200" y="620688"/>
            <a:ext cx="8229600" cy="5760640"/>
          </a:xfrm>
        </p:spPr>
        <p:txBody>
          <a:bodyPr>
            <a:normAutofit/>
          </a:bodyPr>
          <a:lstStyle/>
          <a:p>
            <a:pPr algn="just" rtl="0" fontAlgn="base">
              <a:lnSpc>
                <a:spcPct val="115000"/>
              </a:lnSpc>
              <a:spcAft>
                <a:spcPts val="0"/>
              </a:spcAft>
            </a:pPr>
            <a:r>
              <a:rPr lang="en-US" sz="2800" b="1" dirty="0" smtClean="0">
                <a:solidFill>
                  <a:srgbClr val="000000"/>
                </a:solidFill>
                <a:latin typeface="Times New Roman"/>
                <a:ea typeface="Times New Roman"/>
              </a:rPr>
              <a:t>Berries</a:t>
            </a:r>
            <a:endParaRPr lang="en-US" sz="2800" dirty="0" smtClean="0">
              <a:solidFill>
                <a:srgbClr val="000000"/>
              </a:solidFill>
              <a:latin typeface="Times New Roman"/>
              <a:ea typeface="Times New Roman"/>
            </a:endParaRPr>
          </a:p>
          <a:p>
            <a:pPr marL="0" indent="0" algn="just" rtl="0" fontAlgn="base">
              <a:lnSpc>
                <a:spcPct val="115000"/>
              </a:lnSpc>
              <a:spcAft>
                <a:spcPts val="0"/>
              </a:spcAft>
              <a:buNone/>
            </a:pPr>
            <a:r>
              <a:rPr lang="en-US" sz="2800" dirty="0" smtClean="0">
                <a:solidFill>
                  <a:srgbClr val="000000"/>
                </a:solidFill>
                <a:latin typeface="Times New Roman"/>
                <a:ea typeface="Times New Roman"/>
              </a:rPr>
              <a:t>Berries </a:t>
            </a:r>
            <a:r>
              <a:rPr lang="en-US" sz="2800" dirty="0">
                <a:solidFill>
                  <a:srgbClr val="000000"/>
                </a:solidFill>
                <a:latin typeface="Times New Roman"/>
                <a:ea typeface="Times New Roman"/>
              </a:rPr>
              <a:t>promote urinary tract health and provide protection against infection, according to the Harvard Medical School Family Health Guide. </a:t>
            </a:r>
            <a:r>
              <a:rPr lang="en-US" sz="2800" dirty="0" err="1">
                <a:solidFill>
                  <a:srgbClr val="000000"/>
                </a:solidFill>
                <a:latin typeface="Times New Roman"/>
                <a:ea typeface="Times New Roman"/>
              </a:rPr>
              <a:t>Flavonols</a:t>
            </a:r>
            <a:r>
              <a:rPr lang="en-US" sz="2800" dirty="0">
                <a:solidFill>
                  <a:srgbClr val="000000"/>
                </a:solidFill>
                <a:latin typeface="Times New Roman"/>
                <a:ea typeface="Times New Roman"/>
              </a:rPr>
              <a:t> in berries, the compounds plants use to fight bacterial infections, may be responsible for the benefits seen in humans. </a:t>
            </a:r>
            <a:endParaRPr lang="en-US" sz="2800" dirty="0">
              <a:ea typeface="Times New Roman"/>
            </a:endParaRPr>
          </a:p>
          <a:p>
            <a:pPr algn="just" rtl="0">
              <a:lnSpc>
                <a:spcPct val="115000"/>
              </a:lnSpc>
              <a:spcAft>
                <a:spcPts val="1000"/>
              </a:spcAft>
            </a:pPr>
            <a:endParaRPr lang="en-US" dirty="0">
              <a:ea typeface="Times New Roman"/>
            </a:endParaRPr>
          </a:p>
          <a:p>
            <a:pPr marL="0" indent="0">
              <a:buNone/>
            </a:pPr>
            <a:endParaRPr lang="ar-IQ"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83768" y="3789040"/>
            <a:ext cx="3888432" cy="2880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516077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260648"/>
            <a:ext cx="8496944" cy="5865515"/>
          </a:xfrm>
        </p:spPr>
        <p:txBody>
          <a:bodyPr>
            <a:noAutofit/>
          </a:bodyPr>
          <a:lstStyle/>
          <a:p>
            <a:pPr algn="just" rtl="0" fontAlgn="base">
              <a:lnSpc>
                <a:spcPct val="115000"/>
              </a:lnSpc>
              <a:spcAft>
                <a:spcPts val="0"/>
              </a:spcAft>
            </a:pPr>
            <a:r>
              <a:rPr lang="en-US" sz="2800" b="1" dirty="0">
                <a:solidFill>
                  <a:srgbClr val="000000"/>
                </a:solidFill>
                <a:latin typeface="Times New Roman"/>
                <a:ea typeface="Times New Roman"/>
              </a:rPr>
              <a:t>Yogurt</a:t>
            </a:r>
            <a:endParaRPr lang="en-US" sz="2800" dirty="0">
              <a:ea typeface="Times New Roman"/>
            </a:endParaRPr>
          </a:p>
          <a:p>
            <a:pPr marL="0" indent="0" algn="just" rtl="0" fontAlgn="base">
              <a:spcAft>
                <a:spcPts val="0"/>
              </a:spcAft>
              <a:buNone/>
            </a:pPr>
            <a:r>
              <a:rPr lang="en-US" sz="2800" dirty="0">
                <a:solidFill>
                  <a:srgbClr val="000000"/>
                </a:solidFill>
                <a:latin typeface="Times New Roman"/>
                <a:ea typeface="Times New Roman"/>
              </a:rPr>
              <a:t>Eating yogurt and other fermented dairy products regularly decrease the risk of urinary tract infection by up to 80 percent, also helps prevent bladder cancer. </a:t>
            </a:r>
            <a:endParaRPr lang="en-US" sz="2800" dirty="0">
              <a:ea typeface="Times New Roman"/>
            </a:endParaRPr>
          </a:p>
          <a:p>
            <a:pPr lvl="0" algn="just" rtl="0" fontAlgn="base"/>
            <a:r>
              <a:rPr lang="en-US" sz="2800" b="1" dirty="0">
                <a:solidFill>
                  <a:srgbClr val="000000"/>
                </a:solidFill>
                <a:latin typeface="Times New Roman"/>
                <a:ea typeface="Times New Roman"/>
                <a:cs typeface="Arial"/>
              </a:rPr>
              <a:t> </a:t>
            </a:r>
            <a:r>
              <a:rPr lang="en-US" sz="2800" b="1" dirty="0" smtClean="0">
                <a:solidFill>
                  <a:srgbClr val="000000"/>
                </a:solidFill>
                <a:latin typeface="Times New Roman"/>
                <a:ea typeface="Times New Roman"/>
                <a:cs typeface="Arial"/>
              </a:rPr>
              <a:t> Garlic</a:t>
            </a:r>
            <a:endParaRPr lang="en-US" sz="2800" dirty="0" smtClean="0">
              <a:solidFill>
                <a:prstClr val="black"/>
              </a:solidFill>
              <a:ea typeface="Times New Roman"/>
              <a:cs typeface="Arial"/>
            </a:endParaRPr>
          </a:p>
          <a:p>
            <a:pPr marL="0" lvl="0" indent="0" algn="just" rtl="0" fontAlgn="base">
              <a:buNone/>
            </a:pPr>
            <a:r>
              <a:rPr lang="en-US" sz="2800" dirty="0" smtClean="0">
                <a:solidFill>
                  <a:srgbClr val="000000"/>
                </a:solidFill>
                <a:latin typeface="Times New Roman"/>
                <a:ea typeface="Times New Roman"/>
              </a:rPr>
              <a:t>Garlic exhibited potential benefits against bladder cancer ,study published in the January 2011 "Molecular Medicine Reports." Garlic extract induced cell death in bladder cancer cells and inhibited cancer cells from migrating and metastasizing</a:t>
            </a:r>
            <a:endParaRPr lang="en-US" sz="2800" dirty="0">
              <a:ea typeface="Times New Roman"/>
              <a:cs typeface="Arial"/>
            </a:endParaRPr>
          </a:p>
          <a:p>
            <a:pPr algn="l" rtl="0"/>
            <a:r>
              <a:rPr lang="en-US" sz="2800" b="1" dirty="0" smtClean="0"/>
              <a:t>Antioxidants</a:t>
            </a:r>
          </a:p>
          <a:p>
            <a:pPr marL="0" indent="0" algn="l" rtl="0">
              <a:buNone/>
            </a:pPr>
            <a:r>
              <a:rPr lang="en-US" sz="2800" dirty="0" err="1" smtClean="0"/>
              <a:t>Proanthocyanidin</a:t>
            </a:r>
            <a:r>
              <a:rPr lang="en-US" sz="2800" dirty="0" smtClean="0"/>
              <a:t> antioxidants in cocoa, apples, grapes, peanuts and cinnamon help maintain the health of urinary tract</a:t>
            </a:r>
            <a:endParaRPr lang="en-US" sz="2800" dirty="0">
              <a:ea typeface="Times New Roman"/>
              <a:cs typeface="Arial"/>
            </a:endParaRPr>
          </a:p>
          <a:p>
            <a:pPr marL="0" indent="0">
              <a:buNone/>
            </a:pPr>
            <a:endParaRPr lang="ar-IQ" dirty="0"/>
          </a:p>
        </p:txBody>
      </p:sp>
    </p:spTree>
    <p:extLst>
      <p:ext uri="{BB962C8B-B14F-4D97-AF65-F5344CB8AC3E}">
        <p14:creationId xmlns:p14="http://schemas.microsoft.com/office/powerpoint/2010/main" val="20881413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4082"/>
          </a:xfrm>
        </p:spPr>
        <p:txBody>
          <a:bodyPr>
            <a:noAutofit/>
          </a:bodyPr>
          <a:lstStyle/>
          <a:p>
            <a:pPr marL="342900" lvl="0" indent="-342900" rtl="0">
              <a:lnSpc>
                <a:spcPct val="115000"/>
              </a:lnSpc>
              <a:spcBef>
                <a:spcPct val="20000"/>
              </a:spcBef>
            </a:pPr>
            <a:r>
              <a:rPr lang="en-US" sz="3600" b="1" i="1" dirty="0" smtClean="0">
                <a:solidFill>
                  <a:srgbClr val="FF0000"/>
                </a:solidFill>
                <a:latin typeface="Times New Roman"/>
                <a:ea typeface="Times New Roman"/>
                <a:cs typeface="+mn-cs"/>
              </a:rPr>
              <a:t/>
            </a:r>
            <a:br>
              <a:rPr lang="en-US" sz="3600" b="1" i="1" dirty="0" smtClean="0">
                <a:solidFill>
                  <a:srgbClr val="FF0000"/>
                </a:solidFill>
                <a:latin typeface="Times New Roman"/>
                <a:ea typeface="Times New Roman"/>
                <a:cs typeface="+mn-cs"/>
              </a:rPr>
            </a:br>
            <a:r>
              <a:rPr lang="en-US" sz="3600" b="1" i="1" dirty="0" smtClean="0">
                <a:solidFill>
                  <a:srgbClr val="FF0000"/>
                </a:solidFill>
                <a:latin typeface="Times New Roman"/>
                <a:ea typeface="Times New Roman"/>
                <a:cs typeface="+mn-cs"/>
              </a:rPr>
              <a:t>Illness </a:t>
            </a:r>
            <a:r>
              <a:rPr lang="en-US" sz="3600" b="1" i="1" dirty="0">
                <a:solidFill>
                  <a:srgbClr val="FF0000"/>
                </a:solidFill>
                <a:latin typeface="Times New Roman"/>
                <a:ea typeface="Times New Roman"/>
                <a:cs typeface="+mn-cs"/>
              </a:rPr>
              <a:t>of urinary tract</a:t>
            </a:r>
            <a:r>
              <a:rPr lang="en-US" sz="3600" i="1" dirty="0">
                <a:solidFill>
                  <a:prstClr val="black"/>
                </a:solidFill>
                <a:ea typeface="Times New Roman"/>
                <a:cs typeface="+mn-cs"/>
              </a:rPr>
              <a:t/>
            </a:r>
            <a:br>
              <a:rPr lang="en-US" sz="3600" i="1" dirty="0">
                <a:solidFill>
                  <a:prstClr val="black"/>
                </a:solidFill>
                <a:ea typeface="Times New Roman"/>
                <a:cs typeface="+mn-cs"/>
              </a:rPr>
            </a:br>
            <a:endParaRPr lang="ar-IQ" sz="3600" i="1" dirty="0">
              <a:cs typeface="+mn-cs"/>
            </a:endParaRPr>
          </a:p>
        </p:txBody>
      </p:sp>
      <p:sp>
        <p:nvSpPr>
          <p:cNvPr id="3" name="عنصر نائب للمحتوى 2"/>
          <p:cNvSpPr>
            <a:spLocks noGrp="1"/>
          </p:cNvSpPr>
          <p:nvPr>
            <p:ph idx="1"/>
          </p:nvPr>
        </p:nvSpPr>
        <p:spPr>
          <a:xfrm>
            <a:off x="457200" y="692696"/>
            <a:ext cx="8229600" cy="5760640"/>
          </a:xfrm>
        </p:spPr>
        <p:txBody>
          <a:bodyPr>
            <a:normAutofit/>
          </a:bodyPr>
          <a:lstStyle/>
          <a:p>
            <a:pPr marL="0" lvl="0" indent="0" algn="just" rtl="0">
              <a:lnSpc>
                <a:spcPct val="115000"/>
              </a:lnSpc>
              <a:buNone/>
            </a:pPr>
            <a:r>
              <a:rPr lang="en-US" sz="1000" dirty="0">
                <a:solidFill>
                  <a:srgbClr val="000000"/>
                </a:solidFill>
                <a:latin typeface="Times New Roman"/>
                <a:ea typeface="Times New Roman"/>
                <a:cs typeface="Arial"/>
              </a:rPr>
              <a:t> </a:t>
            </a:r>
            <a:endParaRPr lang="en-US" sz="700" dirty="0">
              <a:solidFill>
                <a:prstClr val="black"/>
              </a:solidFill>
              <a:ea typeface="Times New Roman"/>
              <a:cs typeface="Arial"/>
            </a:endParaRPr>
          </a:p>
          <a:p>
            <a:pPr lvl="0" algn="just" rtl="0">
              <a:lnSpc>
                <a:spcPct val="115000"/>
              </a:lnSpc>
            </a:pPr>
            <a:r>
              <a:rPr lang="en-US" b="1" u="sng" dirty="0">
                <a:solidFill>
                  <a:srgbClr val="000000"/>
                </a:solidFill>
                <a:latin typeface="Times New Roman"/>
                <a:ea typeface="Times New Roman"/>
              </a:rPr>
              <a:t>Urinary tract infections</a:t>
            </a:r>
            <a:r>
              <a:rPr lang="en-US" u="sng" dirty="0">
                <a:solidFill>
                  <a:srgbClr val="000000"/>
                </a:solidFill>
                <a:latin typeface="Times New Roman"/>
                <a:ea typeface="Times New Roman"/>
              </a:rPr>
              <a:t> UTI</a:t>
            </a:r>
            <a:endParaRPr lang="en-US" dirty="0">
              <a:solidFill>
                <a:prstClr val="black"/>
              </a:solidFill>
              <a:ea typeface="Times New Roman"/>
            </a:endParaRPr>
          </a:p>
          <a:p>
            <a:pPr marL="0" lvl="0" indent="0" algn="just" rtl="0">
              <a:lnSpc>
                <a:spcPct val="115000"/>
              </a:lnSpc>
              <a:buNone/>
            </a:pPr>
            <a:r>
              <a:rPr lang="en-US" dirty="0">
                <a:solidFill>
                  <a:srgbClr val="000000"/>
                </a:solidFill>
                <a:latin typeface="Times New Roman"/>
                <a:ea typeface="Times New Roman"/>
              </a:rPr>
              <a:t>are caused by microbes such as bacteria overcoming the body's defenses in the urinary tract. The vast majority of urinary tract infections (UTIs) are caused by the bacterium </a:t>
            </a:r>
            <a:r>
              <a:rPr lang="en-US" i="1" dirty="0">
                <a:solidFill>
                  <a:srgbClr val="000000"/>
                </a:solidFill>
                <a:latin typeface="Times New Roman"/>
                <a:ea typeface="Times New Roman"/>
              </a:rPr>
              <a:t>Escherichia coli</a:t>
            </a:r>
            <a:r>
              <a:rPr lang="en-US" dirty="0">
                <a:solidFill>
                  <a:srgbClr val="000000"/>
                </a:solidFill>
                <a:latin typeface="Times New Roman"/>
                <a:ea typeface="Times New Roman"/>
              </a:rPr>
              <a:t> (</a:t>
            </a:r>
            <a:r>
              <a:rPr lang="en-US" i="1" dirty="0">
                <a:solidFill>
                  <a:srgbClr val="000000"/>
                </a:solidFill>
                <a:latin typeface="Times New Roman"/>
                <a:ea typeface="Times New Roman"/>
              </a:rPr>
              <a:t>E. coli</a:t>
            </a:r>
            <a:r>
              <a:rPr lang="en-US" dirty="0">
                <a:solidFill>
                  <a:srgbClr val="000000"/>
                </a:solidFill>
                <a:latin typeface="Times New Roman"/>
                <a:ea typeface="Times New Roman"/>
              </a:rPr>
              <a:t>), usually found in the digestive system. </a:t>
            </a:r>
            <a:r>
              <a:rPr lang="en-US" dirty="0">
                <a:solidFill>
                  <a:srgbClr val="000000"/>
                </a:solidFill>
                <a:latin typeface="Times New Roman"/>
                <a:ea typeface="Times New Roman"/>
                <a:hlinkClick r:id="rId2" tooltip="Everything you need to know about chlamydia"/>
              </a:rPr>
              <a:t>Chlamydia</a:t>
            </a:r>
            <a:r>
              <a:rPr lang="en-US" dirty="0">
                <a:solidFill>
                  <a:srgbClr val="000000"/>
                </a:solidFill>
                <a:latin typeface="Times New Roman"/>
                <a:ea typeface="Times New Roman"/>
              </a:rPr>
              <a:t> and mycoplasma bacteria can infect the urethra.</a:t>
            </a:r>
            <a:endParaRPr lang="en-US" dirty="0">
              <a:solidFill>
                <a:prstClr val="black"/>
              </a:solidFill>
              <a:ea typeface="Times New Roman"/>
            </a:endParaRPr>
          </a:p>
          <a:p>
            <a:pPr marL="0" indent="0">
              <a:buNone/>
            </a:pPr>
            <a:endParaRPr lang="ar-IQ" dirty="0"/>
          </a:p>
        </p:txBody>
      </p:sp>
    </p:spTree>
    <p:extLst>
      <p:ext uri="{BB962C8B-B14F-4D97-AF65-F5344CB8AC3E}">
        <p14:creationId xmlns:p14="http://schemas.microsoft.com/office/powerpoint/2010/main" val="2081605021"/>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915</TotalTime>
  <Words>2342</Words>
  <Application>Microsoft Office PowerPoint</Application>
  <PresentationFormat>On-screen Show (4:3)</PresentationFormat>
  <Paragraphs>245</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سمة Office</vt:lpstr>
      <vt:lpstr>Urinary tract wellness and  illness  Prof. Dr. Rabea M. Ali  </vt:lpstr>
      <vt:lpstr> Urinary system </vt:lpstr>
      <vt:lpstr>Urinary system </vt:lpstr>
      <vt:lpstr>                      The main functions of the urinary system   </vt:lpstr>
      <vt:lpstr>Promoting Urinary Tract Wellness</vt:lpstr>
      <vt:lpstr>promoting urinary tract wellness</vt:lpstr>
      <vt:lpstr> Foods Promote a Healthy Urinary Tract System </vt:lpstr>
      <vt:lpstr>PowerPoint Presentation</vt:lpstr>
      <vt:lpstr> Illness of urinary tract </vt:lpstr>
      <vt:lpstr>PowerPoint Presentation</vt:lpstr>
      <vt:lpstr>Causes and Risk factors  </vt:lpstr>
      <vt:lpstr>Causes and Risk factors </vt:lpstr>
      <vt:lpstr>Causes and Risk factors </vt:lpstr>
      <vt:lpstr> Effect of UTI in Pregnancy  </vt:lpstr>
      <vt:lpstr>PowerPoint Presentation</vt:lpstr>
      <vt:lpstr>PowerPoint Presentation</vt:lpstr>
      <vt:lpstr>Common symptoms of a UTI include:  </vt:lpstr>
      <vt:lpstr> Complications </vt:lpstr>
      <vt:lpstr>Diagnosis </vt:lpstr>
      <vt:lpstr>PowerPoint Presentation</vt:lpstr>
      <vt:lpstr> Diagnosis </vt:lpstr>
      <vt:lpstr>Non-pharmacological measures and antimicrobial prophylaxis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Urinary incontinence (UI)  </vt:lpstr>
      <vt:lpstr> There are four main types of incontinence  </vt:lpstr>
      <vt:lpstr>  Causes </vt:lpstr>
      <vt:lpstr>  Diagnosis </vt:lpstr>
      <vt:lpstr> Treatment </vt:lpstr>
      <vt:lpstr>PowerPoint Presentation</vt:lpstr>
      <vt:lpstr>PowerPoint Presentation</vt:lpstr>
      <vt:lpstr>PowerPoint Presentation</vt:lpstr>
      <vt:lpstr> Interstitial cystitis (IC) </vt:lpstr>
      <vt:lpstr> Diagnosis  </vt:lpstr>
      <vt:lpstr>Treatment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Urinary tract wellness and illness</dc:title>
  <dc:creator>acer</dc:creator>
  <cp:lastModifiedBy>Maher</cp:lastModifiedBy>
  <cp:revision>42</cp:revision>
  <dcterms:created xsi:type="dcterms:W3CDTF">2018-10-12T21:25:46Z</dcterms:created>
  <dcterms:modified xsi:type="dcterms:W3CDTF">2021-01-18T12:13:38Z</dcterms:modified>
</cp:coreProperties>
</file>