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78" r:id="rId5"/>
    <p:sldId id="259" r:id="rId6"/>
    <p:sldId id="281" r:id="rId7"/>
    <p:sldId id="264" r:id="rId8"/>
    <p:sldId id="265" r:id="rId9"/>
    <p:sldId id="277" r:id="rId10"/>
    <p:sldId id="266" r:id="rId11"/>
    <p:sldId id="260" r:id="rId12"/>
    <p:sldId id="261" r:id="rId13"/>
    <p:sldId id="262" r:id="rId14"/>
    <p:sldId id="276" r:id="rId15"/>
    <p:sldId id="263" r:id="rId16"/>
    <p:sldId id="267" r:id="rId17"/>
    <p:sldId id="279" r:id="rId18"/>
    <p:sldId id="268" r:id="rId19"/>
    <p:sldId id="269" r:id="rId20"/>
    <p:sldId id="270" r:id="rId21"/>
    <p:sldId id="284" r:id="rId22"/>
    <p:sldId id="286" r:id="rId23"/>
    <p:sldId id="271" r:id="rId24"/>
    <p:sldId id="280" r:id="rId25"/>
    <p:sldId id="273" r:id="rId26"/>
    <p:sldId id="274" r:id="rId27"/>
    <p:sldId id="282" r:id="rId28"/>
    <p:sldId id="275"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A106A89-6992-4714-8B6E-1D7A148143D2}" type="slidenum">
              <a:rPr lang="ar-IQ" smtClean="0"/>
              <a:pPr/>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8" name="Slide Number Placeholder 7"/>
          <p:cNvSpPr>
            <a:spLocks noGrp="1"/>
          </p:cNvSpPr>
          <p:nvPr>
            <p:ph type="sldNum" sz="quarter" idx="11"/>
          </p:nvPr>
        </p:nvSpPr>
        <p:spPr/>
        <p:txBody>
          <a:bodyPr/>
          <a:lstStyle/>
          <a:p>
            <a:fld id="{3A106A89-6992-4714-8B6E-1D7A148143D2}" type="slidenum">
              <a:rPr lang="ar-IQ" smtClean="0"/>
              <a:pPr/>
              <a:t>‹#›</a:t>
            </a:fld>
            <a:endParaRPr lang="ar-IQ" dirty="0"/>
          </a:p>
        </p:txBody>
      </p:sp>
      <p:sp>
        <p:nvSpPr>
          <p:cNvPr id="9" name="Footer Placeholder 8"/>
          <p:cNvSpPr>
            <a:spLocks noGrp="1"/>
          </p:cNvSpPr>
          <p:nvPr>
            <p:ph type="ftr" sz="quarter" idx="12"/>
          </p:nvPr>
        </p:nvSpPr>
        <p:spPr/>
        <p:txBody>
          <a:bodyPr/>
          <a:lstStyle/>
          <a:p>
            <a:endParaRPr lang="ar-IQ"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8" name="Footer Placeholder 7"/>
          <p:cNvSpPr>
            <a:spLocks noGrp="1"/>
          </p:cNvSpPr>
          <p:nvPr>
            <p:ph type="ftr" sz="quarter" idx="11"/>
          </p:nvPr>
        </p:nvSpPr>
        <p:spPr/>
        <p:txBody>
          <a:bodyPr/>
          <a:lstStyle/>
          <a:p>
            <a:endParaRPr lang="ar-IQ" dirty="0"/>
          </a:p>
        </p:txBody>
      </p:sp>
      <p:sp>
        <p:nvSpPr>
          <p:cNvPr id="9" name="Slide Number Placeholder 8"/>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4" name="Footer Placeholder 3"/>
          <p:cNvSpPr>
            <a:spLocks noGrp="1"/>
          </p:cNvSpPr>
          <p:nvPr>
            <p:ph type="ftr" sz="quarter" idx="11"/>
          </p:nvPr>
        </p:nvSpPr>
        <p:spPr/>
        <p:txBody>
          <a:bodyPr/>
          <a:lstStyle/>
          <a:p>
            <a:endParaRPr lang="ar-IQ" dirty="0"/>
          </a:p>
        </p:txBody>
      </p:sp>
      <p:sp>
        <p:nvSpPr>
          <p:cNvPr id="5" name="Slide Number Placeholder 4"/>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3" name="Footer Placeholder 2"/>
          <p:cNvSpPr>
            <a:spLocks noGrp="1"/>
          </p:cNvSpPr>
          <p:nvPr>
            <p:ph type="ftr" sz="quarter" idx="11"/>
          </p:nvPr>
        </p:nvSpPr>
        <p:spPr/>
        <p:txBody>
          <a:bodyPr/>
          <a:lstStyle/>
          <a:p>
            <a:endParaRPr lang="ar-IQ" dirty="0"/>
          </a:p>
        </p:txBody>
      </p:sp>
      <p:sp>
        <p:nvSpPr>
          <p:cNvPr id="4" name="Slide Number Placeholder 3"/>
          <p:cNvSpPr>
            <a:spLocks noGrp="1"/>
          </p:cNvSpPr>
          <p:nvPr>
            <p:ph type="sldNum" sz="quarter" idx="12"/>
          </p:nvPr>
        </p:nvSpPr>
        <p:spPr/>
        <p:txBody>
          <a:bodyPr/>
          <a:lstStyle/>
          <a:p>
            <a:fld id="{3A106A89-6992-4714-8B6E-1D7A148143D2}" type="slidenum">
              <a:rPr lang="ar-IQ" smtClean="0"/>
              <a:pPr/>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3A106A89-6992-4714-8B6E-1D7A148143D2}" type="slidenum">
              <a:rPr lang="ar-IQ" smtClean="0"/>
              <a:pPr/>
              <a:t>‹#›</a:t>
            </a:fld>
            <a:endParaRPr lang="ar-IQ"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4D37819-E7EE-4008-BAAD-1266A13DDBF3}" type="datetimeFigureOut">
              <a:rPr lang="ar-IQ" smtClean="0"/>
              <a:pPr/>
              <a:t>05/06/1442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A106A89-6992-4714-8B6E-1D7A148143D2}" type="slidenum">
              <a:rPr lang="ar-IQ" smtClean="0"/>
              <a:pPr/>
              <a:t>‹#›</a:t>
            </a:fld>
            <a:endParaRPr lang="ar-IQ"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D37819-E7EE-4008-BAAD-1266A13DDBF3}" type="datetimeFigureOut">
              <a:rPr lang="ar-IQ" smtClean="0"/>
              <a:pPr/>
              <a:t>05/06/1442</a:t>
            </a:fld>
            <a:endParaRPr lang="ar-IQ"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IQ"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A106A89-6992-4714-8B6E-1D7A148143D2}" type="slidenum">
              <a:rPr lang="ar-IQ" smtClean="0"/>
              <a:pPr/>
              <a:t>‹#›</a:t>
            </a:fld>
            <a:endParaRPr lang="ar-IQ"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my.clevelandclinic.org/health/diseases/4342-irritable-bowel-syndrome-ib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y.clevelandclinic.org/health/articles/16037-mediterranean-diet" TargetMode="External"/><Relationship Id="rId2" Type="http://schemas.openxmlformats.org/officeDocument/2006/relationships/hyperlink" Target="https://my.clevelandclinic.org/health/articles/exercise-basic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hoenixaustralia.org/recovery/what-are-traumatic-event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y.clevelandclinic.org/health/articles/depression" TargetMode="External"/><Relationship Id="rId2" Type="http://schemas.openxmlformats.org/officeDocument/2006/relationships/hyperlink" Target="https://my.clevelandclinic.org/health/articles/overview-of-headaches-in-adul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228600"/>
            <a:ext cx="3538736" cy="4571999"/>
          </a:xfrm>
        </p:spPr>
        <p:txBody>
          <a:bodyPr/>
          <a:lstStyle/>
          <a:p>
            <a:pPr algn="ctr"/>
            <a:r>
              <a:rPr lang="en-US" sz="2800" dirty="0"/>
              <a:t>Woman </a:t>
            </a:r>
            <a:r>
              <a:rPr lang="en-US" sz="2800" dirty="0" smtClean="0"/>
              <a:t>stress &amp; PTDS</a:t>
            </a:r>
            <a:endParaRPr lang="ar-IQ" sz="2800" dirty="0"/>
          </a:p>
        </p:txBody>
      </p:sp>
      <p:sp>
        <p:nvSpPr>
          <p:cNvPr id="3" name="عنوان فرعي 2"/>
          <p:cNvSpPr>
            <a:spLocks noGrp="1"/>
          </p:cNvSpPr>
          <p:nvPr>
            <p:ph type="subTitle" idx="1"/>
          </p:nvPr>
        </p:nvSpPr>
        <p:spPr/>
        <p:txBody>
          <a:bodyPr/>
          <a:lstStyle/>
          <a:p>
            <a:r>
              <a:rPr lang="en-US" dirty="0" err="1" smtClean="0"/>
              <a:t>prof</a:t>
            </a:r>
            <a:r>
              <a:rPr lang="en-US" dirty="0" smtClean="0"/>
              <a:t>. dr. </a:t>
            </a:r>
            <a:r>
              <a:rPr lang="en-US" dirty="0" err="1" smtClean="0"/>
              <a:t>rabea</a:t>
            </a:r>
            <a:r>
              <a:rPr lang="en-US" dirty="0" smtClean="0"/>
              <a:t> m. </a:t>
            </a:r>
            <a:r>
              <a:rPr lang="en-US" dirty="0" err="1" smtClean="0"/>
              <a:t>ali</a:t>
            </a:r>
            <a:r>
              <a:rPr lang="en-US" dirty="0" smtClean="0"/>
              <a:t> </a:t>
            </a:r>
            <a:endParaRPr lang="ar-IQ" dirty="0"/>
          </a:p>
        </p:txBody>
      </p:sp>
      <p:pic>
        <p:nvPicPr>
          <p:cNvPr id="1026" name="Picture 2" descr="How women can reduce stress in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04664"/>
            <a:ext cx="460370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4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 ways to reduce stress right now | Queensland 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46111"/>
            <a:ext cx="7776864"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7848872" cy="3970318"/>
          </a:xfrm>
          <a:prstGeom prst="rect">
            <a:avLst/>
          </a:prstGeom>
        </p:spPr>
        <p:txBody>
          <a:bodyPr wrap="square">
            <a:spAutoFit/>
          </a:bodyPr>
          <a:lstStyle/>
          <a:p>
            <a:pPr algn="just" rtl="0">
              <a:lnSpc>
                <a:spcPct val="150000"/>
              </a:lnSpc>
            </a:pPr>
            <a:r>
              <a:rPr lang="en-US" sz="2400" b="1" u="sng" dirty="0">
                <a:solidFill>
                  <a:srgbClr val="FF0000"/>
                </a:solidFill>
              </a:rPr>
              <a:t>How does stress affect a woman’s health?</a:t>
            </a:r>
          </a:p>
          <a:p>
            <a:pPr algn="just" rtl="0">
              <a:lnSpc>
                <a:spcPct val="150000"/>
              </a:lnSpc>
            </a:pPr>
            <a:endParaRPr lang="en-US" sz="2400" b="1" dirty="0" smtClean="0"/>
          </a:p>
          <a:p>
            <a:pPr marL="342900" indent="-342900" algn="just" rtl="0">
              <a:lnSpc>
                <a:spcPct val="150000"/>
              </a:lnSpc>
              <a:buFont typeface="Wingdings" pitchFamily="2" charset="2"/>
              <a:buChar char="q"/>
            </a:pPr>
            <a:r>
              <a:rPr lang="en-US" sz="2400" b="1" dirty="0" smtClean="0"/>
              <a:t>Depression </a:t>
            </a:r>
            <a:r>
              <a:rPr lang="en-US" sz="2400" b="1" dirty="0"/>
              <a:t>and </a:t>
            </a:r>
            <a:r>
              <a:rPr lang="en-US" sz="2400" b="1" dirty="0" smtClean="0"/>
              <a:t>anxiety: </a:t>
            </a:r>
          </a:p>
          <a:p>
            <a:pPr marL="342900" indent="-342900" algn="just" rtl="0">
              <a:lnSpc>
                <a:spcPct val="150000"/>
              </a:lnSpc>
              <a:buFont typeface="Wingdings" pitchFamily="2" charset="2"/>
              <a:buChar char="q"/>
            </a:pPr>
            <a:r>
              <a:rPr lang="en-US" sz="2400" b="1" dirty="0" smtClean="0"/>
              <a:t>Heart </a:t>
            </a:r>
            <a:r>
              <a:rPr lang="en-US" sz="2400" b="1" dirty="0"/>
              <a:t>problems.</a:t>
            </a:r>
            <a:r>
              <a:rPr lang="en-US" sz="2400" dirty="0"/>
              <a:t> Stress increases blood pressure and heart rate.</a:t>
            </a:r>
          </a:p>
          <a:p>
            <a:pPr marL="342900" indent="-342900" algn="just" rtl="0">
              <a:lnSpc>
                <a:spcPct val="150000"/>
              </a:lnSpc>
              <a:buFont typeface="Wingdings" pitchFamily="2" charset="2"/>
              <a:buChar char="q"/>
            </a:pPr>
            <a:r>
              <a:rPr lang="en-US" sz="2400" b="1" dirty="0"/>
              <a:t>Headaches and migraines.</a:t>
            </a:r>
            <a:r>
              <a:rPr lang="en-US" sz="2400" dirty="0"/>
              <a:t> Tension headaches are more common in women than men.</a:t>
            </a:r>
          </a:p>
        </p:txBody>
      </p:sp>
    </p:spTree>
    <p:extLst>
      <p:ext uri="{BB962C8B-B14F-4D97-AF65-F5344CB8AC3E}">
        <p14:creationId xmlns:p14="http://schemas.microsoft.com/office/powerpoint/2010/main" val="427442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7776864" cy="5009833"/>
          </a:xfrm>
          <a:prstGeom prst="rect">
            <a:avLst/>
          </a:prstGeom>
        </p:spPr>
        <p:txBody>
          <a:bodyPr wrap="square">
            <a:spAutoFit/>
          </a:bodyPr>
          <a:lstStyle/>
          <a:p>
            <a:pPr marL="342900" indent="-342900" algn="just" rtl="0">
              <a:lnSpc>
                <a:spcPct val="150000"/>
              </a:lnSpc>
              <a:buFont typeface="Wingdings" pitchFamily="2" charset="2"/>
              <a:buChar char="q"/>
            </a:pPr>
            <a:r>
              <a:rPr lang="en-US" sz="2400" b="1" dirty="0"/>
              <a:t>Obesity.</a:t>
            </a:r>
            <a:r>
              <a:rPr lang="en-US" sz="2400" dirty="0"/>
              <a:t> Women are more prone to stress-related weight gain than men.</a:t>
            </a:r>
          </a:p>
          <a:p>
            <a:pPr marL="342900" indent="-342900" algn="just" rtl="0">
              <a:lnSpc>
                <a:spcPct val="150000"/>
              </a:lnSpc>
              <a:buFont typeface="Wingdings" pitchFamily="2" charset="2"/>
              <a:buChar char="q"/>
            </a:pPr>
            <a:r>
              <a:rPr lang="en-US" sz="2400" b="1" dirty="0"/>
              <a:t>Bowel problems.</a:t>
            </a:r>
            <a:r>
              <a:rPr lang="en-US" sz="2400" dirty="0"/>
              <a:t> Stress can lead to such bowel problems as </a:t>
            </a:r>
            <a:r>
              <a:rPr lang="en-US" sz="2400" dirty="0">
                <a:hlinkClick r:id="rId2"/>
              </a:rPr>
              <a:t>irritable bowel syndrome</a:t>
            </a:r>
            <a:r>
              <a:rPr lang="en-US" sz="2400" dirty="0"/>
              <a:t>.</a:t>
            </a:r>
          </a:p>
          <a:p>
            <a:pPr marL="342900" indent="-342900" algn="just" rtl="0">
              <a:lnSpc>
                <a:spcPct val="150000"/>
              </a:lnSpc>
              <a:buFont typeface="Wingdings" pitchFamily="2" charset="2"/>
              <a:buChar char="q"/>
            </a:pPr>
            <a:r>
              <a:rPr lang="en-US" sz="2400" b="1" dirty="0"/>
              <a:t>Pregnancy issues.</a:t>
            </a:r>
            <a:r>
              <a:rPr lang="en-US" sz="2400" dirty="0"/>
              <a:t> Women with higher stress levels have a more difficult time becoming pregnant than women with lower stress levels.</a:t>
            </a:r>
          </a:p>
          <a:p>
            <a:pPr marL="342900" indent="-342900" algn="just" rtl="0">
              <a:lnSpc>
                <a:spcPct val="150000"/>
              </a:lnSpc>
              <a:buFont typeface="Wingdings" pitchFamily="2" charset="2"/>
              <a:buChar char="q"/>
            </a:pPr>
            <a:r>
              <a:rPr lang="en-US" sz="2400" b="1" dirty="0"/>
              <a:t>Menstrual problems.</a:t>
            </a:r>
            <a:r>
              <a:rPr lang="en-US" sz="2400" dirty="0"/>
              <a:t> Premenstrual syndrome is more severe with increasing stress levels.</a:t>
            </a:r>
          </a:p>
        </p:txBody>
      </p:sp>
    </p:spTree>
    <p:extLst>
      <p:ext uri="{BB962C8B-B14F-4D97-AF65-F5344CB8AC3E}">
        <p14:creationId xmlns:p14="http://schemas.microsoft.com/office/powerpoint/2010/main" val="197558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7128792" cy="1015663"/>
          </a:xfrm>
          <a:prstGeom prst="rect">
            <a:avLst/>
          </a:prstGeom>
        </p:spPr>
        <p:txBody>
          <a:bodyPr wrap="square">
            <a:spAutoFit/>
          </a:bodyPr>
          <a:lstStyle/>
          <a:p>
            <a:pPr algn="l" rtl="0"/>
            <a:r>
              <a:rPr lang="en-US" sz="2400" b="1" u="sng" dirty="0">
                <a:solidFill>
                  <a:srgbClr val="FF0000"/>
                </a:solidFill>
              </a:rPr>
              <a:t>How can women better manage stress?</a:t>
            </a:r>
          </a:p>
          <a:p>
            <a:r>
              <a:rPr lang="en-US" dirty="0" smtClean="0"/>
              <a:t/>
            </a:r>
            <a:br>
              <a:rPr lang="en-US" dirty="0" smtClean="0"/>
            </a:br>
            <a:endParaRPr lang="ar-IQ" dirty="0"/>
          </a:p>
        </p:txBody>
      </p:sp>
      <p:sp>
        <p:nvSpPr>
          <p:cNvPr id="3" name="مستطيل 2"/>
          <p:cNvSpPr/>
          <p:nvPr/>
        </p:nvSpPr>
        <p:spPr>
          <a:xfrm>
            <a:off x="755576" y="751344"/>
            <a:ext cx="7848872" cy="5632311"/>
          </a:xfrm>
          <a:prstGeom prst="rect">
            <a:avLst/>
          </a:prstGeom>
        </p:spPr>
        <p:txBody>
          <a:bodyPr wrap="square">
            <a:spAutoFit/>
          </a:bodyPr>
          <a:lstStyle/>
          <a:p>
            <a:pPr marL="342900" indent="-342900" algn="just" rtl="0">
              <a:lnSpc>
                <a:spcPct val="150000"/>
              </a:lnSpc>
              <a:buFont typeface="Wingdings" pitchFamily="2" charset="2"/>
              <a:buChar char="q"/>
            </a:pPr>
            <a:r>
              <a:rPr lang="en-US" sz="2400" b="1" dirty="0"/>
              <a:t>Physical</a:t>
            </a:r>
            <a:r>
              <a:rPr lang="en-US" sz="2400" dirty="0"/>
              <a:t>. </a:t>
            </a:r>
            <a:r>
              <a:rPr lang="en-US" sz="2400" dirty="0">
                <a:hlinkClick r:id="rId2"/>
              </a:rPr>
              <a:t>Exercise</a:t>
            </a:r>
            <a:r>
              <a:rPr lang="en-US" sz="2400" dirty="0"/>
              <a:t>, practice relaxation techniques (yoga, meditation, listen to relaxing music), eat healthy (for example, follow the </a:t>
            </a:r>
            <a:r>
              <a:rPr lang="en-US" sz="2400" dirty="0">
                <a:hlinkClick r:id="rId3"/>
              </a:rPr>
              <a:t>Mediterranean diet</a:t>
            </a:r>
            <a:r>
              <a:rPr lang="en-US" sz="2400" dirty="0"/>
              <a:t>), schedule leisure time, get enough sleep (7 to 9 hours/night).</a:t>
            </a:r>
          </a:p>
          <a:p>
            <a:pPr marL="342900" indent="-342900" algn="just" rtl="0">
              <a:lnSpc>
                <a:spcPct val="150000"/>
              </a:lnSpc>
              <a:buFont typeface="Wingdings" pitchFamily="2" charset="2"/>
              <a:buChar char="q"/>
            </a:pPr>
            <a:r>
              <a:rPr lang="en-US" sz="2400" b="1" dirty="0"/>
              <a:t>Emotional.</a:t>
            </a:r>
            <a:r>
              <a:rPr lang="en-US" sz="2400" dirty="0"/>
              <a:t> Express </a:t>
            </a:r>
            <a:r>
              <a:rPr lang="en-US" sz="2400" dirty="0" smtClean="0"/>
              <a:t>emotions</a:t>
            </a:r>
            <a:r>
              <a:rPr lang="en-US" sz="2400" dirty="0"/>
              <a:t>, repeat positive emotions, work toward a healthy self-esteem.</a:t>
            </a:r>
          </a:p>
          <a:p>
            <a:pPr marL="342900" indent="-342900" algn="just" rtl="0">
              <a:lnSpc>
                <a:spcPct val="150000"/>
              </a:lnSpc>
              <a:buFont typeface="Wingdings" pitchFamily="2" charset="2"/>
              <a:buChar char="q"/>
            </a:pPr>
            <a:r>
              <a:rPr lang="en-US" sz="2400" b="1" dirty="0"/>
              <a:t>Mental</a:t>
            </a:r>
            <a:r>
              <a:rPr lang="en-US" sz="2400" dirty="0"/>
              <a:t>. Have a positive outlook, realistic </a:t>
            </a:r>
            <a:r>
              <a:rPr lang="en-US" sz="2400" dirty="0" smtClean="0"/>
              <a:t>thinking, </a:t>
            </a:r>
            <a:r>
              <a:rPr lang="en-US" sz="2400" dirty="0"/>
              <a:t>be creative.</a:t>
            </a:r>
          </a:p>
          <a:p>
            <a:pPr algn="just" rtl="0">
              <a:lnSpc>
                <a:spcPct val="150000"/>
              </a:lnSpc>
            </a:pPr>
            <a:endParaRPr lang="en-US" sz="2400" dirty="0"/>
          </a:p>
        </p:txBody>
      </p:sp>
    </p:spTree>
    <p:extLst>
      <p:ext uri="{BB962C8B-B14F-4D97-AF65-F5344CB8AC3E}">
        <p14:creationId xmlns:p14="http://schemas.microsoft.com/office/powerpoint/2010/main" val="389155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064896" cy="4616648"/>
          </a:xfrm>
          <a:prstGeom prst="rect">
            <a:avLst/>
          </a:prstGeom>
        </p:spPr>
        <p:txBody>
          <a:bodyPr wrap="square">
            <a:spAutoFit/>
          </a:bodyPr>
          <a:lstStyle/>
          <a:p>
            <a:pPr marL="342900" indent="-342900" algn="just" rtl="0">
              <a:lnSpc>
                <a:spcPct val="150000"/>
              </a:lnSpc>
              <a:buFont typeface="Wingdings" pitchFamily="2" charset="2"/>
              <a:buChar char="q"/>
            </a:pPr>
            <a:r>
              <a:rPr lang="en-US" sz="2800" b="1" dirty="0"/>
              <a:t>Occupational</a:t>
            </a:r>
            <a:r>
              <a:rPr lang="en-US" sz="2800" dirty="0"/>
              <a:t>. Establish doable goals, identify home-work balance, set limits.</a:t>
            </a:r>
          </a:p>
          <a:p>
            <a:pPr marL="342900" indent="-342900" algn="just" rtl="0">
              <a:lnSpc>
                <a:spcPct val="150000"/>
              </a:lnSpc>
              <a:buFont typeface="Wingdings" pitchFamily="2" charset="2"/>
              <a:buChar char="q"/>
            </a:pPr>
            <a:r>
              <a:rPr lang="en-US" sz="2800" b="1" dirty="0"/>
              <a:t>Social</a:t>
            </a:r>
            <a:r>
              <a:rPr lang="en-US" sz="2800" dirty="0"/>
              <a:t>. Strive to maintain loving relationships, establish healthy boundaries, stay connected with friends.</a:t>
            </a:r>
          </a:p>
          <a:p>
            <a:pPr marL="342900" indent="-342900" algn="just" rtl="0">
              <a:lnSpc>
                <a:spcPct val="150000"/>
              </a:lnSpc>
              <a:buFont typeface="Wingdings" pitchFamily="2" charset="2"/>
              <a:buChar char="q"/>
            </a:pPr>
            <a:r>
              <a:rPr lang="en-US" sz="2800" b="1" dirty="0"/>
              <a:t>Spiritual</a:t>
            </a:r>
            <a:r>
              <a:rPr lang="en-US" sz="2800" dirty="0"/>
              <a:t>. Find </a:t>
            </a:r>
            <a:r>
              <a:rPr lang="en-US" sz="2800" dirty="0" smtClean="0"/>
              <a:t>the meaning/purpose</a:t>
            </a:r>
            <a:r>
              <a:rPr lang="en-US" sz="2800" dirty="0"/>
              <a:t>, focus on gratitude, stay in the present moment</a:t>
            </a:r>
            <a:endParaRPr lang="ar-IQ" sz="2800" dirty="0"/>
          </a:p>
        </p:txBody>
      </p:sp>
    </p:spTree>
    <p:extLst>
      <p:ext uri="{BB962C8B-B14F-4D97-AF65-F5344CB8AC3E}">
        <p14:creationId xmlns:p14="http://schemas.microsoft.com/office/powerpoint/2010/main" val="19187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7920880" cy="4062651"/>
          </a:xfrm>
          <a:prstGeom prst="rect">
            <a:avLst/>
          </a:prstGeom>
        </p:spPr>
        <p:txBody>
          <a:bodyPr wrap="square">
            <a:spAutoFit/>
          </a:bodyPr>
          <a:lstStyle/>
          <a:p>
            <a:pPr algn="just" rtl="0" fontAlgn="base">
              <a:lnSpc>
                <a:spcPct val="150000"/>
              </a:lnSpc>
            </a:pPr>
            <a:r>
              <a:rPr lang="en-US" sz="2800" b="1" u="sng" dirty="0">
                <a:solidFill>
                  <a:srgbClr val="FF0000"/>
                </a:solidFill>
              </a:rPr>
              <a:t>PTSD</a:t>
            </a:r>
            <a:r>
              <a:rPr lang="en-US" sz="2800" dirty="0"/>
              <a:t>, </a:t>
            </a:r>
            <a:r>
              <a:rPr lang="en-US" sz="2800" b="1" u="sng" dirty="0">
                <a:solidFill>
                  <a:srgbClr val="FF0000"/>
                </a:solidFill>
              </a:rPr>
              <a:t>or posttraumatic stress </a:t>
            </a:r>
            <a:r>
              <a:rPr lang="en-US" sz="2800" b="1" u="sng" dirty="0" smtClean="0">
                <a:solidFill>
                  <a:srgbClr val="FF0000"/>
                </a:solidFill>
              </a:rPr>
              <a:t>disorder</a:t>
            </a:r>
            <a:r>
              <a:rPr lang="en-US" sz="2400" dirty="0" smtClean="0"/>
              <a:t>: is </a:t>
            </a:r>
            <a:r>
              <a:rPr lang="en-US" sz="2400" dirty="0"/>
              <a:t>a set of reactions that can occur after someone has been through a </a:t>
            </a:r>
            <a:r>
              <a:rPr lang="en-US" sz="2400" b="1" dirty="0">
                <a:hlinkClick r:id="rId2"/>
              </a:rPr>
              <a:t>traumatic event</a:t>
            </a:r>
            <a:r>
              <a:rPr lang="en-US" sz="2400" dirty="0"/>
              <a:t>. The chance of developing PTSD depends on the type of event experienced, but about 5 to 10% of Australians will suffer from PTSD at some point in their lives.</a:t>
            </a:r>
          </a:p>
          <a:p>
            <a:r>
              <a:rPr lang="en-US" dirty="0"/>
              <a:t/>
            </a:r>
            <a:br>
              <a:rPr lang="en-US" dirty="0"/>
            </a:br>
            <a:endParaRPr lang="ar-IQ" dirty="0"/>
          </a:p>
        </p:txBody>
      </p:sp>
      <p:pic>
        <p:nvPicPr>
          <p:cNvPr id="1026" name="Picture 2" descr="How to recover from post-traumatic stress disorder - Harvard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645024"/>
            <a:ext cx="309634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3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32656"/>
            <a:ext cx="7920880" cy="4524315"/>
          </a:xfrm>
          <a:prstGeom prst="rect">
            <a:avLst/>
          </a:prstGeom>
        </p:spPr>
        <p:txBody>
          <a:bodyPr wrap="square">
            <a:spAutoFit/>
          </a:bodyPr>
          <a:lstStyle/>
          <a:p>
            <a:pPr algn="just" rtl="0" fontAlgn="base">
              <a:lnSpc>
                <a:spcPct val="150000"/>
              </a:lnSpc>
            </a:pPr>
            <a:r>
              <a:rPr lang="en-US" sz="2400" b="1" u="sng" dirty="0">
                <a:solidFill>
                  <a:srgbClr val="FF0000"/>
                </a:solidFill>
              </a:rPr>
              <a:t>The main symptoms of PTSD are:</a:t>
            </a:r>
          </a:p>
          <a:p>
            <a:pPr marL="342900" indent="-342900" algn="just" rtl="0" fontAlgn="base">
              <a:lnSpc>
                <a:spcPct val="150000"/>
              </a:lnSpc>
              <a:buFont typeface="Wingdings" pitchFamily="2" charset="2"/>
              <a:buChar char="q"/>
            </a:pPr>
            <a:r>
              <a:rPr lang="en-US" sz="2400" b="1" dirty="0"/>
              <a:t>Re-living the traumatic event</a:t>
            </a:r>
            <a:r>
              <a:rPr lang="en-US" sz="2400" dirty="0"/>
              <a:t> through distressing, unwanted memories, vivid nightmares and/or flashbacks. This can also include feeling very upset or having intense physical reactions such as heart palpitations or being unable to breathe when reminded of the traumatic event.</a:t>
            </a:r>
          </a:p>
          <a:p>
            <a:pPr marL="342900" indent="-342900" algn="just" rtl="0" fontAlgn="base">
              <a:lnSpc>
                <a:spcPct val="150000"/>
              </a:lnSpc>
              <a:buFont typeface="Wingdings" pitchFamily="2" charset="2"/>
              <a:buChar char="q"/>
            </a:pPr>
            <a:endParaRPr lang="en-US" sz="2400" dirty="0"/>
          </a:p>
        </p:txBody>
      </p:sp>
    </p:spTree>
    <p:extLst>
      <p:ext uri="{BB962C8B-B14F-4D97-AF65-F5344CB8AC3E}">
        <p14:creationId xmlns:p14="http://schemas.microsoft.com/office/powerpoint/2010/main" val="100322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280920" cy="6475812"/>
          </a:xfrm>
          <a:prstGeom prst="rect">
            <a:avLst/>
          </a:prstGeom>
        </p:spPr>
        <p:txBody>
          <a:bodyPr wrap="square">
            <a:spAutoFit/>
          </a:bodyPr>
          <a:lstStyle/>
          <a:p>
            <a:pPr marL="342900" indent="-342900" algn="just" rtl="0" fontAlgn="base">
              <a:lnSpc>
                <a:spcPct val="150000"/>
              </a:lnSpc>
              <a:buFont typeface="Wingdings" pitchFamily="2" charset="2"/>
              <a:buChar char="q"/>
            </a:pPr>
            <a:r>
              <a:rPr lang="en-US" sz="2800" b="1" dirty="0"/>
              <a:t>Avoiding reminders of the traumatic event,</a:t>
            </a:r>
            <a:r>
              <a:rPr lang="en-US" sz="2800" dirty="0"/>
              <a:t> including activities, places, people, thoughts or feelings that bring back memories of the trauma.</a:t>
            </a:r>
          </a:p>
          <a:p>
            <a:pPr marL="342900" indent="-342900" algn="just" rtl="0" fontAlgn="base">
              <a:lnSpc>
                <a:spcPct val="150000"/>
              </a:lnSpc>
              <a:buFont typeface="Wingdings" pitchFamily="2" charset="2"/>
              <a:buChar char="q"/>
            </a:pPr>
            <a:r>
              <a:rPr lang="en-US" sz="2800" b="1" dirty="0"/>
              <a:t>Negative thoughts and feelings</a:t>
            </a:r>
            <a:r>
              <a:rPr lang="en-US" sz="2800" dirty="0"/>
              <a:t> such as fear, anger, guilt, or feeling flat or numb a lot of the time. A person might blame themselves or others for what happened during or after the traumatic event, feel cut-off from friends and family, or lose interest in day-to-day activities.</a:t>
            </a:r>
          </a:p>
        </p:txBody>
      </p:sp>
    </p:spTree>
    <p:extLst>
      <p:ext uri="{BB962C8B-B14F-4D97-AF65-F5344CB8AC3E}">
        <p14:creationId xmlns:p14="http://schemas.microsoft.com/office/powerpoint/2010/main" val="379860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82013"/>
            <a:ext cx="8280920" cy="2672526"/>
          </a:xfrm>
          <a:prstGeom prst="rect">
            <a:avLst/>
          </a:prstGeom>
        </p:spPr>
        <p:txBody>
          <a:bodyPr wrap="square">
            <a:spAutoFit/>
          </a:bodyPr>
          <a:lstStyle/>
          <a:p>
            <a:pPr marL="285750" indent="-285750" algn="just" rtl="0" fontAlgn="base">
              <a:lnSpc>
                <a:spcPct val="150000"/>
              </a:lnSpc>
              <a:buFont typeface="Wingdings" pitchFamily="2" charset="2"/>
              <a:buChar char="q"/>
            </a:pPr>
            <a:r>
              <a:rPr lang="en-US" sz="2400" b="1" dirty="0"/>
              <a:t>Feeling wound-up</a:t>
            </a:r>
            <a:r>
              <a:rPr lang="en-US" sz="2400" dirty="0"/>
              <a:t>. This might mean having trouble sleeping or concentrating, feeling angry or irritable, taking risks, being easily startled, and/or being constantly on the lookout for danger.</a:t>
            </a:r>
          </a:p>
          <a:p>
            <a:pPr algn="just" rtl="0">
              <a:lnSpc>
                <a:spcPct val="150000"/>
              </a:lnSpc>
            </a:pPr>
            <a:endParaRPr lang="ar-IQ" dirty="0"/>
          </a:p>
        </p:txBody>
      </p:sp>
      <p:pic>
        <p:nvPicPr>
          <p:cNvPr id="2050" name="Picture 2" descr="Ptsd post traumatic stress disorder Royalty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152007"/>
            <a:ext cx="4119200"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3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7920880" cy="5078313"/>
          </a:xfrm>
          <a:prstGeom prst="rect">
            <a:avLst/>
          </a:prstGeom>
        </p:spPr>
        <p:txBody>
          <a:bodyPr wrap="square">
            <a:spAutoFit/>
          </a:bodyPr>
          <a:lstStyle/>
          <a:p>
            <a:pPr algn="l" rtl="0">
              <a:lnSpc>
                <a:spcPct val="150000"/>
              </a:lnSpc>
            </a:pPr>
            <a:r>
              <a:rPr lang="en-US" sz="2400" b="1" dirty="0">
                <a:solidFill>
                  <a:srgbClr val="FF0000"/>
                </a:solidFill>
              </a:rPr>
              <a:t>Changes in physical and emotional reactions</a:t>
            </a:r>
            <a:endParaRPr lang="en-US" sz="2400" dirty="0">
              <a:solidFill>
                <a:srgbClr val="FF0000"/>
              </a:solidFill>
            </a:endParaRPr>
          </a:p>
          <a:p>
            <a:pPr marL="285750" indent="-285750" algn="l" rtl="0">
              <a:lnSpc>
                <a:spcPct val="150000"/>
              </a:lnSpc>
              <a:buFont typeface="Wingdings" pitchFamily="2" charset="2"/>
              <a:buChar char="q"/>
            </a:pPr>
            <a:r>
              <a:rPr lang="en-US" sz="2400" dirty="0" smtClean="0"/>
              <a:t>Being </a:t>
            </a:r>
            <a:r>
              <a:rPr lang="en-US" sz="2400" dirty="0"/>
              <a:t>easily startled or frightened</a:t>
            </a:r>
          </a:p>
          <a:p>
            <a:pPr marL="285750" indent="-285750" algn="l" rtl="0">
              <a:lnSpc>
                <a:spcPct val="150000"/>
              </a:lnSpc>
              <a:buFont typeface="Wingdings" pitchFamily="2" charset="2"/>
              <a:buChar char="q"/>
            </a:pPr>
            <a:r>
              <a:rPr lang="en-US" sz="2400" dirty="0"/>
              <a:t>Always being on guard for danger</a:t>
            </a:r>
          </a:p>
          <a:p>
            <a:pPr marL="285750" indent="-285750" algn="l" rtl="0">
              <a:lnSpc>
                <a:spcPct val="150000"/>
              </a:lnSpc>
              <a:buFont typeface="Wingdings" pitchFamily="2" charset="2"/>
              <a:buChar char="q"/>
            </a:pPr>
            <a:r>
              <a:rPr lang="en-US" sz="2400" dirty="0"/>
              <a:t>Self-destructive behavior, such as drinking too much or driving too fast</a:t>
            </a:r>
          </a:p>
          <a:p>
            <a:pPr marL="285750" indent="-285750" algn="l" rtl="0">
              <a:lnSpc>
                <a:spcPct val="150000"/>
              </a:lnSpc>
              <a:buFont typeface="Wingdings" pitchFamily="2" charset="2"/>
              <a:buChar char="q"/>
            </a:pPr>
            <a:r>
              <a:rPr lang="en-US" sz="2400" dirty="0"/>
              <a:t>Trouble sleeping</a:t>
            </a:r>
          </a:p>
          <a:p>
            <a:pPr marL="285750" indent="-285750" algn="l" rtl="0">
              <a:lnSpc>
                <a:spcPct val="150000"/>
              </a:lnSpc>
              <a:buFont typeface="Wingdings" pitchFamily="2" charset="2"/>
              <a:buChar char="q"/>
            </a:pPr>
            <a:r>
              <a:rPr lang="en-US" sz="2400" dirty="0"/>
              <a:t>Trouble concentrating</a:t>
            </a:r>
          </a:p>
          <a:p>
            <a:pPr marL="285750" indent="-285750" algn="l" rtl="0">
              <a:lnSpc>
                <a:spcPct val="150000"/>
              </a:lnSpc>
              <a:buFont typeface="Wingdings" pitchFamily="2" charset="2"/>
              <a:buChar char="q"/>
            </a:pPr>
            <a:r>
              <a:rPr lang="en-US" sz="2400" dirty="0"/>
              <a:t>Irritability, angry outbursts or aggressive behavior</a:t>
            </a:r>
          </a:p>
          <a:p>
            <a:pPr marL="285750" indent="-285750" algn="l" rtl="0">
              <a:lnSpc>
                <a:spcPct val="150000"/>
              </a:lnSpc>
              <a:buFont typeface="Wingdings" pitchFamily="2" charset="2"/>
              <a:buChar char="q"/>
            </a:pPr>
            <a:r>
              <a:rPr lang="en-US" sz="2400" dirty="0"/>
              <a:t>Overwhelming guilt or </a:t>
            </a:r>
            <a:r>
              <a:rPr lang="en-US" sz="2400" dirty="0" smtClean="0"/>
              <a:t>shame`</a:t>
            </a:r>
            <a:endParaRPr lang="en-US" sz="2400" dirty="0"/>
          </a:p>
        </p:txBody>
      </p:sp>
    </p:spTree>
    <p:extLst>
      <p:ext uri="{BB962C8B-B14F-4D97-AF65-F5344CB8AC3E}">
        <p14:creationId xmlns:p14="http://schemas.microsoft.com/office/powerpoint/2010/main" val="103371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7920880" cy="3108543"/>
          </a:xfrm>
          <a:prstGeom prst="rect">
            <a:avLst/>
          </a:prstGeom>
        </p:spPr>
        <p:txBody>
          <a:bodyPr wrap="square">
            <a:spAutoFit/>
          </a:bodyPr>
          <a:lstStyle/>
          <a:p>
            <a:pPr algn="just" rtl="0"/>
            <a:r>
              <a:rPr lang="en-US" sz="2800" b="1" dirty="0">
                <a:solidFill>
                  <a:srgbClr val="FF0000"/>
                </a:solidFill>
              </a:rPr>
              <a:t>What is stress?</a:t>
            </a:r>
          </a:p>
          <a:p>
            <a:pPr algn="just" rtl="0"/>
            <a:r>
              <a:rPr lang="en-US" sz="2800" dirty="0"/>
              <a:t>Stress is </a:t>
            </a:r>
            <a:r>
              <a:rPr lang="en-US" sz="2800" dirty="0" smtClean="0"/>
              <a:t>the body’s </a:t>
            </a:r>
            <a:r>
              <a:rPr lang="en-US" sz="2800" dirty="0"/>
              <a:t>response to the daily events that occur in </a:t>
            </a:r>
            <a:r>
              <a:rPr lang="en-US" sz="2800" dirty="0" smtClean="0"/>
              <a:t>the life</a:t>
            </a:r>
            <a:r>
              <a:rPr lang="en-US" sz="2800" dirty="0"/>
              <a:t>. Everyone experiences stress. Stress can be positive and motivate women to achieve notable goals. But stress can also be negative and destructive, taking its toll in many life areas. </a:t>
            </a:r>
          </a:p>
        </p:txBody>
      </p:sp>
      <p:pic>
        <p:nvPicPr>
          <p:cNvPr id="3074" name="Picture 2" descr="Causes of Teenage Stress | LoveTo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657223"/>
            <a:ext cx="41529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136904" cy="5262979"/>
          </a:xfrm>
          <a:prstGeom prst="rect">
            <a:avLst/>
          </a:prstGeom>
        </p:spPr>
        <p:txBody>
          <a:bodyPr wrap="square">
            <a:spAutoFit/>
          </a:bodyPr>
          <a:lstStyle/>
          <a:p>
            <a:pPr algn="just" rtl="0">
              <a:lnSpc>
                <a:spcPct val="150000"/>
              </a:lnSpc>
            </a:pPr>
            <a:r>
              <a:rPr lang="en-US" sz="3200" b="1" u="sng" dirty="0">
                <a:solidFill>
                  <a:srgbClr val="FF0000"/>
                </a:solidFill>
              </a:rPr>
              <a:t>Causes</a:t>
            </a:r>
            <a:endParaRPr lang="en-US" sz="2400" b="1" u="sng" dirty="0">
              <a:solidFill>
                <a:srgbClr val="FF0000"/>
              </a:solidFill>
            </a:endParaRPr>
          </a:p>
          <a:p>
            <a:pPr marL="342900" indent="-342900" algn="just" rtl="0">
              <a:lnSpc>
                <a:spcPct val="150000"/>
              </a:lnSpc>
              <a:buFont typeface="Wingdings" pitchFamily="2" charset="2"/>
              <a:buChar char="q"/>
            </a:pPr>
            <a:r>
              <a:rPr lang="en-US" sz="2400" b="1" dirty="0" smtClean="0"/>
              <a:t>Stressful </a:t>
            </a:r>
            <a:r>
              <a:rPr lang="en-US" sz="2400" b="1" dirty="0"/>
              <a:t>experiences</a:t>
            </a:r>
            <a:r>
              <a:rPr lang="en-US" sz="2400" dirty="0"/>
              <a:t>, including the amount and severity of trauma </a:t>
            </a:r>
            <a:r>
              <a:rPr lang="en-US" sz="2400" dirty="0" smtClean="0"/>
              <a:t>have </a:t>
            </a:r>
            <a:r>
              <a:rPr lang="en-US" sz="2400" dirty="0"/>
              <a:t>gone through </a:t>
            </a:r>
            <a:r>
              <a:rPr lang="en-US" sz="2400" dirty="0" smtClean="0"/>
              <a:t>life</a:t>
            </a:r>
            <a:endParaRPr lang="en-US" sz="2400" dirty="0"/>
          </a:p>
          <a:p>
            <a:pPr marL="342900" indent="-342900" algn="just" rtl="0">
              <a:lnSpc>
                <a:spcPct val="150000"/>
              </a:lnSpc>
              <a:buFont typeface="Wingdings" pitchFamily="2" charset="2"/>
              <a:buChar char="q"/>
            </a:pPr>
            <a:r>
              <a:rPr lang="en-US" sz="2400" b="1" dirty="0"/>
              <a:t>Inherited mental health risks</a:t>
            </a:r>
            <a:r>
              <a:rPr lang="en-US" sz="2400" dirty="0"/>
              <a:t>, such as a family history of anxiety and depression</a:t>
            </a:r>
          </a:p>
          <a:p>
            <a:pPr marL="342900" indent="-342900" algn="just" rtl="0">
              <a:lnSpc>
                <a:spcPct val="150000"/>
              </a:lnSpc>
              <a:buFont typeface="Wingdings" pitchFamily="2" charset="2"/>
              <a:buChar char="q"/>
            </a:pPr>
            <a:r>
              <a:rPr lang="en-US" sz="2400" b="1" dirty="0"/>
              <a:t>Inherited features of </a:t>
            </a:r>
            <a:r>
              <a:rPr lang="en-US" sz="2400" b="1" dirty="0" smtClean="0"/>
              <a:t>the personality </a:t>
            </a:r>
            <a:r>
              <a:rPr lang="en-US" sz="2400" dirty="0"/>
              <a:t>— often called </a:t>
            </a:r>
            <a:r>
              <a:rPr lang="en-US" sz="2400" dirty="0" smtClean="0"/>
              <a:t>the temperament</a:t>
            </a:r>
            <a:endParaRPr lang="en-US" sz="2400" dirty="0"/>
          </a:p>
          <a:p>
            <a:pPr marL="342900" indent="-342900" algn="just" rtl="0">
              <a:lnSpc>
                <a:spcPct val="150000"/>
              </a:lnSpc>
              <a:buFont typeface="Wingdings" pitchFamily="2" charset="2"/>
              <a:buChar char="q"/>
            </a:pPr>
            <a:r>
              <a:rPr lang="en-US" sz="2400" dirty="0"/>
              <a:t>The way </a:t>
            </a:r>
            <a:r>
              <a:rPr lang="en-US" sz="2400" dirty="0" smtClean="0"/>
              <a:t>the brain </a:t>
            </a:r>
            <a:r>
              <a:rPr lang="en-US" sz="2400" dirty="0"/>
              <a:t>regulates the chemicals and hormones </a:t>
            </a:r>
            <a:r>
              <a:rPr lang="en-US" sz="2400" dirty="0" smtClean="0"/>
              <a:t>that body </a:t>
            </a:r>
            <a:r>
              <a:rPr lang="en-US" sz="2400" dirty="0"/>
              <a:t>releases in response to stress</a:t>
            </a:r>
          </a:p>
        </p:txBody>
      </p:sp>
    </p:spTree>
    <p:extLst>
      <p:ext uri="{BB962C8B-B14F-4D97-AF65-F5344CB8AC3E}">
        <p14:creationId xmlns:p14="http://schemas.microsoft.com/office/powerpoint/2010/main" val="176965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HA Kootenays on Twitter: &quot;PTSD isn't a personal failing - here is how the  brain processes trauma: https://t.co/narALrrtjp #PTSD #fight #flight  #freeze #TheMoreYouKnow #sciencebehindPTSD #symptomsofPTSD #hormones  #depression #anxiety #triggers #Traum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813690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6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st-Traumatic Stress Disorder (PTSD) - Recovery College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54868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0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5914" y="260648"/>
            <a:ext cx="8064896" cy="5262979"/>
          </a:xfrm>
          <a:prstGeom prst="rect">
            <a:avLst/>
          </a:prstGeom>
        </p:spPr>
        <p:txBody>
          <a:bodyPr wrap="square">
            <a:spAutoFit/>
          </a:bodyPr>
          <a:lstStyle/>
          <a:p>
            <a:pPr algn="just" rtl="0">
              <a:lnSpc>
                <a:spcPct val="150000"/>
              </a:lnSpc>
            </a:pPr>
            <a:r>
              <a:rPr lang="en-US" sz="2800" b="1" u="sng" dirty="0">
                <a:solidFill>
                  <a:srgbClr val="FF0000"/>
                </a:solidFill>
              </a:rPr>
              <a:t>Risk </a:t>
            </a:r>
            <a:r>
              <a:rPr lang="en-US" sz="2800" b="1" u="sng" dirty="0" smtClean="0">
                <a:solidFill>
                  <a:srgbClr val="FF0000"/>
                </a:solidFill>
              </a:rPr>
              <a:t>factors:</a:t>
            </a:r>
          </a:p>
          <a:p>
            <a:pPr algn="just" rtl="0">
              <a:lnSpc>
                <a:spcPct val="150000"/>
              </a:lnSpc>
            </a:pPr>
            <a:endParaRPr lang="en-US" sz="2800" dirty="0"/>
          </a:p>
          <a:p>
            <a:pPr marL="342900" indent="-342900" algn="just" rtl="0">
              <a:lnSpc>
                <a:spcPct val="150000"/>
              </a:lnSpc>
              <a:buFont typeface="Wingdings" pitchFamily="2" charset="2"/>
              <a:buChar char="§"/>
            </a:pPr>
            <a:r>
              <a:rPr lang="en-US" sz="2800" dirty="0" smtClean="0"/>
              <a:t>Experiencing </a:t>
            </a:r>
            <a:r>
              <a:rPr lang="en-US" sz="2800" dirty="0"/>
              <a:t>intense or long-lasting trauma</a:t>
            </a:r>
          </a:p>
          <a:p>
            <a:pPr marL="342900" indent="-342900" algn="just" rtl="0">
              <a:lnSpc>
                <a:spcPct val="150000"/>
              </a:lnSpc>
              <a:buFont typeface="Wingdings" pitchFamily="2" charset="2"/>
              <a:buChar char="§"/>
            </a:pPr>
            <a:r>
              <a:rPr lang="en-US" sz="2800" dirty="0"/>
              <a:t>Having experienced other trauma earlier in life, such as childhood abuse</a:t>
            </a:r>
          </a:p>
          <a:p>
            <a:pPr marL="342900" indent="-342900" algn="just" rtl="0">
              <a:lnSpc>
                <a:spcPct val="150000"/>
              </a:lnSpc>
              <a:buFont typeface="Wingdings" pitchFamily="2" charset="2"/>
              <a:buChar char="§"/>
            </a:pPr>
            <a:r>
              <a:rPr lang="en-US" sz="2800" dirty="0"/>
              <a:t>Having a job that increases </a:t>
            </a:r>
            <a:r>
              <a:rPr lang="en-US" sz="2800" dirty="0" smtClean="0"/>
              <a:t>the risk </a:t>
            </a:r>
            <a:r>
              <a:rPr lang="en-US" sz="2800" dirty="0"/>
              <a:t>of being exposed to traumatic events, such as military personnel and first </a:t>
            </a:r>
            <a:r>
              <a:rPr lang="en-US" sz="2800" dirty="0" smtClean="0"/>
              <a:t>responders</a:t>
            </a:r>
            <a:endParaRPr lang="en-US" sz="2800" dirty="0"/>
          </a:p>
        </p:txBody>
      </p:sp>
    </p:spTree>
    <p:extLst>
      <p:ext uri="{BB962C8B-B14F-4D97-AF65-F5344CB8AC3E}">
        <p14:creationId xmlns:p14="http://schemas.microsoft.com/office/powerpoint/2010/main" val="428857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280920" cy="3539430"/>
          </a:xfrm>
          <a:prstGeom prst="rect">
            <a:avLst/>
          </a:prstGeom>
        </p:spPr>
        <p:txBody>
          <a:bodyPr wrap="square">
            <a:spAutoFit/>
          </a:bodyPr>
          <a:lstStyle/>
          <a:p>
            <a:pPr marL="342900" indent="-342900" algn="just" rtl="0">
              <a:buFont typeface="Wingdings" pitchFamily="2" charset="2"/>
              <a:buChar char="§"/>
            </a:pPr>
            <a:r>
              <a:rPr lang="en-US" sz="2800" dirty="0"/>
              <a:t>Having other mental health problems, such as anxiety or depression</a:t>
            </a:r>
          </a:p>
          <a:p>
            <a:pPr marL="342900" indent="-342900" algn="just" rtl="0">
              <a:buFont typeface="Wingdings" pitchFamily="2" charset="2"/>
              <a:buChar char="§"/>
            </a:pPr>
            <a:r>
              <a:rPr lang="en-US" sz="2800" dirty="0"/>
              <a:t>Having problems with substance misuse, such as excess drinking or drug use</a:t>
            </a:r>
          </a:p>
          <a:p>
            <a:pPr marL="342900" indent="-342900" algn="just" rtl="0">
              <a:buFont typeface="Wingdings" pitchFamily="2" charset="2"/>
              <a:buChar char="§"/>
            </a:pPr>
            <a:r>
              <a:rPr lang="en-US" sz="2800" dirty="0"/>
              <a:t>Lacking a good support system of family and friends</a:t>
            </a:r>
          </a:p>
          <a:p>
            <a:pPr marL="342900" indent="-342900" algn="just" rtl="0">
              <a:buFont typeface="Wingdings" pitchFamily="2" charset="2"/>
              <a:buChar char="§"/>
            </a:pPr>
            <a:r>
              <a:rPr lang="en-US" sz="2800" dirty="0"/>
              <a:t>Having blood relatives with mental health problems, including anxiety or depression</a:t>
            </a:r>
          </a:p>
        </p:txBody>
      </p:sp>
    </p:spTree>
    <p:extLst>
      <p:ext uri="{BB962C8B-B14F-4D97-AF65-F5344CB8AC3E}">
        <p14:creationId xmlns:p14="http://schemas.microsoft.com/office/powerpoint/2010/main" val="854399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8064896" cy="5563831"/>
          </a:xfrm>
          <a:prstGeom prst="rect">
            <a:avLst/>
          </a:prstGeom>
        </p:spPr>
        <p:txBody>
          <a:bodyPr wrap="square">
            <a:spAutoFit/>
          </a:bodyPr>
          <a:lstStyle/>
          <a:p>
            <a:pPr algn="just" rtl="0">
              <a:lnSpc>
                <a:spcPct val="150000"/>
              </a:lnSpc>
            </a:pPr>
            <a:r>
              <a:rPr lang="en-US" sz="2400" b="1" u="sng" dirty="0">
                <a:solidFill>
                  <a:srgbClr val="FF0000"/>
                </a:solidFill>
              </a:rPr>
              <a:t>To diagnose post-traumatic stress disorder, </a:t>
            </a:r>
            <a:r>
              <a:rPr lang="en-US" sz="2400" b="1" u="sng" dirty="0" smtClean="0">
                <a:solidFill>
                  <a:srgbClr val="FF0000"/>
                </a:solidFill>
              </a:rPr>
              <a:t>the doctor </a:t>
            </a:r>
            <a:r>
              <a:rPr lang="en-US" sz="2400" b="1" u="sng" dirty="0">
                <a:solidFill>
                  <a:srgbClr val="FF0000"/>
                </a:solidFill>
              </a:rPr>
              <a:t>will likely:</a:t>
            </a:r>
          </a:p>
          <a:p>
            <a:pPr marL="342900" indent="-342900" algn="just" rtl="0">
              <a:lnSpc>
                <a:spcPct val="150000"/>
              </a:lnSpc>
              <a:buFont typeface="Wingdings" pitchFamily="2" charset="2"/>
              <a:buChar char="q"/>
            </a:pPr>
            <a:r>
              <a:rPr lang="en-US" sz="2400" b="1" dirty="0"/>
              <a:t>Perform a physical exam</a:t>
            </a:r>
            <a:r>
              <a:rPr lang="en-US" sz="2400" dirty="0"/>
              <a:t> to check for medical problems that may be causing </a:t>
            </a:r>
            <a:r>
              <a:rPr lang="en-US" sz="2400" dirty="0" smtClean="0"/>
              <a:t>the symptoms</a:t>
            </a:r>
            <a:endParaRPr lang="en-US" sz="2400" dirty="0"/>
          </a:p>
          <a:p>
            <a:pPr marL="342900" indent="-342900" algn="just" rtl="0">
              <a:lnSpc>
                <a:spcPct val="150000"/>
              </a:lnSpc>
              <a:buFont typeface="Wingdings" pitchFamily="2" charset="2"/>
              <a:buChar char="q"/>
            </a:pPr>
            <a:r>
              <a:rPr lang="en-US" sz="2400" b="1" dirty="0"/>
              <a:t>Do a psychological evaluation</a:t>
            </a:r>
            <a:r>
              <a:rPr lang="en-US" sz="2400" dirty="0"/>
              <a:t> that includes a discussion of </a:t>
            </a:r>
            <a:r>
              <a:rPr lang="en-US" sz="2400" dirty="0" smtClean="0"/>
              <a:t>the signs </a:t>
            </a:r>
            <a:r>
              <a:rPr lang="en-US" sz="2400" dirty="0"/>
              <a:t>and symptoms and the event or events that led up to them</a:t>
            </a:r>
          </a:p>
          <a:p>
            <a:pPr marL="342900" indent="-342900" algn="just" rtl="0">
              <a:lnSpc>
                <a:spcPct val="150000"/>
              </a:lnSpc>
              <a:buFont typeface="Wingdings" pitchFamily="2" charset="2"/>
              <a:buChar char="q"/>
            </a:pPr>
            <a:r>
              <a:rPr lang="en-US" sz="2400" b="1" dirty="0"/>
              <a:t>Use the criteria in the Diagnostic and Statistical Manual of Mental Disorders (DSM-5)</a:t>
            </a:r>
            <a:r>
              <a:rPr lang="en-US" sz="2400" dirty="0"/>
              <a:t>, published by the American Psychiatric Association</a:t>
            </a:r>
          </a:p>
        </p:txBody>
      </p:sp>
    </p:spTree>
    <p:extLst>
      <p:ext uri="{BB962C8B-B14F-4D97-AF65-F5344CB8AC3E}">
        <p14:creationId xmlns:p14="http://schemas.microsoft.com/office/powerpoint/2010/main" val="39162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208912" cy="4075155"/>
          </a:xfrm>
          <a:prstGeom prst="rect">
            <a:avLst/>
          </a:prstGeom>
        </p:spPr>
        <p:txBody>
          <a:bodyPr wrap="square">
            <a:spAutoFit/>
          </a:bodyPr>
          <a:lstStyle/>
          <a:p>
            <a:pPr algn="l" rtl="0">
              <a:lnSpc>
                <a:spcPct val="150000"/>
              </a:lnSpc>
            </a:pPr>
            <a:r>
              <a:rPr lang="en-US" sz="3600" b="1" u="sng" dirty="0" smtClean="0">
                <a:solidFill>
                  <a:srgbClr val="FF0000"/>
                </a:solidFill>
              </a:rPr>
              <a:t>Treatment</a:t>
            </a:r>
            <a:endParaRPr lang="en-US" sz="2800" b="1" u="sng" dirty="0" smtClean="0">
              <a:solidFill>
                <a:srgbClr val="FF0000"/>
              </a:solidFill>
            </a:endParaRPr>
          </a:p>
          <a:p>
            <a:pPr marL="457200" indent="-457200" algn="l" rtl="0">
              <a:lnSpc>
                <a:spcPct val="150000"/>
              </a:lnSpc>
              <a:buFont typeface="Wingdings" pitchFamily="2" charset="2"/>
              <a:buChar char="§"/>
            </a:pPr>
            <a:r>
              <a:rPr lang="en-US" sz="2800" dirty="0" smtClean="0"/>
              <a:t>Psychotherapy(</a:t>
            </a:r>
            <a:r>
              <a:rPr lang="en-US" sz="2800" dirty="0"/>
              <a:t>Cognitive </a:t>
            </a:r>
            <a:r>
              <a:rPr lang="en-US" sz="2800" dirty="0" smtClean="0"/>
              <a:t>therapy, behavioral therapy ,  </a:t>
            </a:r>
            <a:endParaRPr lang="en-US" sz="2800" dirty="0"/>
          </a:p>
          <a:p>
            <a:pPr marL="457200" indent="-457200" algn="l" rtl="0">
              <a:lnSpc>
                <a:spcPct val="150000"/>
              </a:lnSpc>
              <a:buFont typeface="Wingdings" pitchFamily="2" charset="2"/>
              <a:buChar char="§"/>
            </a:pPr>
            <a:r>
              <a:rPr lang="en-US" sz="2800" dirty="0" smtClean="0"/>
              <a:t>Medications( antidepressant, antianxiety) </a:t>
            </a:r>
            <a:endParaRPr lang="en-US" sz="2800" dirty="0"/>
          </a:p>
          <a:p>
            <a:pPr algn="l" rtl="0">
              <a:lnSpc>
                <a:spcPct val="150000"/>
              </a:lnSpc>
            </a:pPr>
            <a:r>
              <a:rPr lang="en-US" sz="2800" dirty="0"/>
              <a:t/>
            </a:r>
            <a:br>
              <a:rPr lang="en-US" sz="2800" dirty="0"/>
            </a:br>
            <a:endParaRPr lang="ar-IQ" sz="2800" dirty="0"/>
          </a:p>
        </p:txBody>
      </p:sp>
    </p:spTree>
    <p:extLst>
      <p:ext uri="{BB962C8B-B14F-4D97-AF65-F5344CB8AC3E}">
        <p14:creationId xmlns:p14="http://schemas.microsoft.com/office/powerpoint/2010/main" val="209065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TSD: Coping, Support, and Living W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20688"/>
            <a:ext cx="691104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6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Write A Thank You Note In Five Easy St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6632"/>
            <a:ext cx="7776864"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208912" cy="4524315"/>
          </a:xfrm>
          <a:prstGeom prst="rect">
            <a:avLst/>
          </a:prstGeom>
        </p:spPr>
        <p:txBody>
          <a:bodyPr wrap="square">
            <a:spAutoFit/>
          </a:bodyPr>
          <a:lstStyle/>
          <a:p>
            <a:pPr algn="just" rtl="0">
              <a:lnSpc>
                <a:spcPct val="150000"/>
              </a:lnSpc>
            </a:pPr>
            <a:r>
              <a:rPr lang="en-US" sz="2400" b="1" u="sng" dirty="0">
                <a:solidFill>
                  <a:srgbClr val="FF0000"/>
                </a:solidFill>
              </a:rPr>
              <a:t>What are the symptoms of stress</a:t>
            </a:r>
            <a:r>
              <a:rPr lang="en-US" sz="2400" b="1" u="sng" dirty="0" smtClean="0">
                <a:solidFill>
                  <a:srgbClr val="FF0000"/>
                </a:solidFill>
              </a:rPr>
              <a:t>?</a:t>
            </a:r>
          </a:p>
          <a:p>
            <a:pPr algn="just" rtl="0">
              <a:lnSpc>
                <a:spcPct val="150000"/>
              </a:lnSpc>
            </a:pPr>
            <a:endParaRPr lang="en-US" sz="2400" b="1" u="sng" dirty="0">
              <a:solidFill>
                <a:srgbClr val="FF0000"/>
              </a:solidFill>
            </a:endParaRPr>
          </a:p>
          <a:p>
            <a:pPr marL="457200" indent="-457200" algn="just" rtl="0">
              <a:lnSpc>
                <a:spcPct val="150000"/>
              </a:lnSpc>
              <a:buFont typeface="+mj-lt"/>
              <a:buAutoNum type="arabicPeriod"/>
            </a:pPr>
            <a:r>
              <a:rPr lang="en-US" sz="2400" b="1" dirty="0" smtClean="0"/>
              <a:t>Physical</a:t>
            </a:r>
            <a:r>
              <a:rPr lang="en-US" sz="2400" dirty="0"/>
              <a:t>: </a:t>
            </a:r>
            <a:r>
              <a:rPr lang="en-US" sz="2400" dirty="0">
                <a:hlinkClick r:id="rId2"/>
              </a:rPr>
              <a:t>Headaches</a:t>
            </a:r>
            <a:r>
              <a:rPr lang="en-US" sz="2400" dirty="0"/>
              <a:t>, difficulty sleeping, tiredness, pain (most commonly in the back and neck), </a:t>
            </a:r>
            <a:r>
              <a:rPr lang="en-US" sz="2400" dirty="0" smtClean="0"/>
              <a:t>less </a:t>
            </a:r>
            <a:r>
              <a:rPr lang="en-US" sz="2400" dirty="0"/>
              <a:t>interest in sex/other things </a:t>
            </a:r>
            <a:r>
              <a:rPr lang="en-US" sz="2400" dirty="0" smtClean="0"/>
              <a:t>used </a:t>
            </a:r>
            <a:r>
              <a:rPr lang="en-US" sz="2400" dirty="0"/>
              <a:t>to enjoy.</a:t>
            </a:r>
          </a:p>
          <a:p>
            <a:pPr marL="457200" indent="-457200" algn="just" rtl="0">
              <a:lnSpc>
                <a:spcPct val="150000"/>
              </a:lnSpc>
              <a:buFont typeface="+mj-lt"/>
              <a:buAutoNum type="arabicPeriod"/>
            </a:pPr>
            <a:r>
              <a:rPr lang="en-US" sz="2400" b="1" dirty="0"/>
              <a:t>Emotional</a:t>
            </a:r>
            <a:r>
              <a:rPr lang="en-US" sz="2400" dirty="0"/>
              <a:t>. Anxiety, </a:t>
            </a:r>
            <a:r>
              <a:rPr lang="en-US" sz="2400" dirty="0">
                <a:hlinkClick r:id="rId3"/>
              </a:rPr>
              <a:t>depression</a:t>
            </a:r>
            <a:r>
              <a:rPr lang="en-US" sz="2400" dirty="0"/>
              <a:t>, anger, </a:t>
            </a:r>
            <a:r>
              <a:rPr lang="en-US" sz="2400" dirty="0" smtClean="0"/>
              <a:t>unhappiness</a:t>
            </a:r>
          </a:p>
          <a:p>
            <a:pPr marL="457200" indent="-457200" algn="just" rtl="0">
              <a:lnSpc>
                <a:spcPct val="150000"/>
              </a:lnSpc>
              <a:buFont typeface="+mj-lt"/>
              <a:buAutoNum type="arabicPeriod"/>
            </a:pPr>
            <a:r>
              <a:rPr lang="en-US" sz="2400" b="1" dirty="0" smtClean="0"/>
              <a:t>Mental</a:t>
            </a:r>
            <a:r>
              <a:rPr lang="en-US" sz="2400" dirty="0"/>
              <a:t>:</a:t>
            </a:r>
            <a:r>
              <a:rPr lang="en-US" sz="2400" dirty="0" smtClean="0"/>
              <a:t> </a:t>
            </a:r>
            <a:r>
              <a:rPr lang="en-US" sz="2400" dirty="0"/>
              <a:t>worry, can’t make decisions, negative thinking, lack of </a:t>
            </a:r>
            <a:r>
              <a:rPr lang="en-US" sz="2400" dirty="0" smtClean="0"/>
              <a:t>focus.</a:t>
            </a:r>
            <a:endParaRPr lang="en-US" sz="2400" dirty="0"/>
          </a:p>
        </p:txBody>
      </p:sp>
    </p:spTree>
    <p:extLst>
      <p:ext uri="{BB962C8B-B14F-4D97-AF65-F5344CB8AC3E}">
        <p14:creationId xmlns:p14="http://schemas.microsoft.com/office/powerpoint/2010/main" val="420091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280920" cy="2597827"/>
          </a:xfrm>
          <a:prstGeom prst="rect">
            <a:avLst/>
          </a:prstGeom>
        </p:spPr>
        <p:txBody>
          <a:bodyPr wrap="square">
            <a:spAutoFit/>
          </a:bodyPr>
          <a:lstStyle/>
          <a:p>
            <a:pPr marL="457200" indent="-457200" algn="just" rtl="0">
              <a:lnSpc>
                <a:spcPct val="150000"/>
              </a:lnSpc>
              <a:buFont typeface="Wingdings" pitchFamily="2" charset="2"/>
              <a:buChar char="q"/>
            </a:pPr>
            <a:r>
              <a:rPr lang="en-US" sz="2800" b="1" dirty="0"/>
              <a:t>Occupational</a:t>
            </a:r>
            <a:r>
              <a:rPr lang="en-US" sz="2800" dirty="0"/>
              <a:t>. </a:t>
            </a:r>
            <a:r>
              <a:rPr lang="en-US" sz="2800" dirty="0" smtClean="0"/>
              <a:t>poor </a:t>
            </a:r>
            <a:r>
              <a:rPr lang="en-US" sz="2800" dirty="0"/>
              <a:t>concentration, unfulfilling job.</a:t>
            </a:r>
          </a:p>
          <a:p>
            <a:pPr marL="457200" indent="-457200" algn="just" rtl="0">
              <a:lnSpc>
                <a:spcPct val="150000"/>
              </a:lnSpc>
              <a:buFont typeface="Wingdings" pitchFamily="2" charset="2"/>
              <a:buChar char="q"/>
            </a:pPr>
            <a:r>
              <a:rPr lang="en-US" sz="2800" b="1" dirty="0"/>
              <a:t>Social</a:t>
            </a:r>
            <a:r>
              <a:rPr lang="en-US" sz="2800" dirty="0"/>
              <a:t>. Less intimacy, isolation, family </a:t>
            </a:r>
            <a:r>
              <a:rPr lang="en-US" sz="2800" dirty="0" smtClean="0"/>
              <a:t>problems.</a:t>
            </a:r>
            <a:endParaRPr lang="en-US" sz="2800" dirty="0"/>
          </a:p>
        </p:txBody>
      </p:sp>
    </p:spTree>
    <p:extLst>
      <p:ext uri="{BB962C8B-B14F-4D97-AF65-F5344CB8AC3E}">
        <p14:creationId xmlns:p14="http://schemas.microsoft.com/office/powerpoint/2010/main" val="71978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97346"/>
            <a:ext cx="8424936" cy="2862322"/>
          </a:xfrm>
          <a:prstGeom prst="rect">
            <a:avLst/>
          </a:prstGeom>
        </p:spPr>
        <p:txBody>
          <a:bodyPr wrap="square">
            <a:spAutoFit/>
          </a:bodyPr>
          <a:lstStyle/>
          <a:p>
            <a:pPr algn="just" rtl="0">
              <a:lnSpc>
                <a:spcPct val="150000"/>
              </a:lnSpc>
            </a:pPr>
            <a:r>
              <a:rPr lang="en-US" sz="2400" b="1" u="sng" dirty="0">
                <a:solidFill>
                  <a:srgbClr val="FF0000"/>
                </a:solidFill>
              </a:rPr>
              <a:t>What causes some of the stress seen in women</a:t>
            </a:r>
            <a:r>
              <a:rPr lang="en-US" sz="2400" b="1" u="sng" dirty="0" smtClean="0">
                <a:solidFill>
                  <a:srgbClr val="FF0000"/>
                </a:solidFill>
              </a:rPr>
              <a:t>?</a:t>
            </a:r>
          </a:p>
          <a:p>
            <a:pPr algn="just" rtl="0">
              <a:lnSpc>
                <a:spcPct val="150000"/>
              </a:lnSpc>
            </a:pPr>
            <a:r>
              <a:rPr lang="en-US" sz="2400" b="1" dirty="0" smtClean="0"/>
              <a:t> </a:t>
            </a:r>
            <a:r>
              <a:rPr lang="en-US" sz="2400" dirty="0" smtClean="0"/>
              <a:t>In </a:t>
            </a:r>
            <a:r>
              <a:rPr lang="en-US" sz="2400" dirty="0"/>
              <a:t>today’s society, women’s roles often include family obligations, caregiving for children and/or elderly parent (statistically more likely to be a woman) and work responsibilities as well as other roles. </a:t>
            </a:r>
          </a:p>
        </p:txBody>
      </p:sp>
    </p:spTree>
    <p:extLst>
      <p:ext uri="{BB962C8B-B14F-4D97-AF65-F5344CB8AC3E}">
        <p14:creationId xmlns:p14="http://schemas.microsoft.com/office/powerpoint/2010/main" val="338789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88640"/>
            <a:ext cx="8208912" cy="5829481"/>
          </a:xfrm>
          <a:prstGeom prst="rect">
            <a:avLst/>
          </a:prstGeom>
        </p:spPr>
        <p:txBody>
          <a:bodyPr wrap="square">
            <a:spAutoFit/>
          </a:bodyPr>
          <a:lstStyle/>
          <a:p>
            <a:pPr algn="just" rtl="0">
              <a:lnSpc>
                <a:spcPct val="150000"/>
              </a:lnSpc>
            </a:pPr>
            <a:r>
              <a:rPr lang="en-US" sz="2800" dirty="0"/>
              <a:t>As demands increase to fulfill these roles, women can feel overwhelmed with time pressures and unmet obligations. They may feel a sense of failure in not being able to meet expectations for themselves and others. Oftentimes women spend more time meeting the needs of others rather than nurturing their own needs. If functioning at high stress levels, women may not even recognize what their needs are.</a:t>
            </a:r>
          </a:p>
        </p:txBody>
      </p:sp>
    </p:spTree>
    <p:extLst>
      <p:ext uri="{BB962C8B-B14F-4D97-AF65-F5344CB8AC3E}">
        <p14:creationId xmlns:p14="http://schemas.microsoft.com/office/powerpoint/2010/main" val="174359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cking Statistics of Workplace Stress You Never Knew - Harish Sa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36712"/>
            <a:ext cx="7553325"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8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136904" cy="6370975"/>
          </a:xfrm>
          <a:prstGeom prst="rect">
            <a:avLst/>
          </a:prstGeom>
        </p:spPr>
        <p:txBody>
          <a:bodyPr wrap="square">
            <a:spAutoFit/>
          </a:bodyPr>
          <a:lstStyle/>
          <a:p>
            <a:pPr algn="just" rtl="0">
              <a:lnSpc>
                <a:spcPct val="150000"/>
              </a:lnSpc>
            </a:pPr>
            <a:r>
              <a:rPr lang="en-US" sz="3200" b="1" u="sng" dirty="0" smtClean="0">
                <a:solidFill>
                  <a:srgbClr val="FF0000"/>
                </a:solidFill>
              </a:rPr>
              <a:t>Type of stress </a:t>
            </a:r>
          </a:p>
          <a:p>
            <a:pPr marL="285750" indent="-285750" algn="just" rtl="0">
              <a:lnSpc>
                <a:spcPct val="150000"/>
              </a:lnSpc>
              <a:buFont typeface="Wingdings" pitchFamily="2" charset="2"/>
              <a:buChar char="q"/>
            </a:pPr>
            <a:r>
              <a:rPr lang="en-US" sz="2400" b="1" dirty="0" smtClean="0"/>
              <a:t>Physical </a:t>
            </a:r>
            <a:r>
              <a:rPr lang="en-US" sz="2400" b="1" dirty="0"/>
              <a:t>stress:</a:t>
            </a:r>
            <a:r>
              <a:rPr lang="en-US" sz="2400" dirty="0"/>
              <a:t> trauma (injury, infection, surgery), intense physical labor/over-exertion, environmental pollution </a:t>
            </a:r>
            <a:r>
              <a:rPr lang="en-US" sz="2400" dirty="0" smtClean="0"/>
              <a:t>, illness </a:t>
            </a:r>
            <a:r>
              <a:rPr lang="en-US" sz="2400" dirty="0"/>
              <a:t>(viral, bacterial, or fungal agents), fatigue, inadequate oxygen supply, hypoglycemia I(low blood sugar), hormonal and/or biochemical imbalances, dietary </a:t>
            </a:r>
            <a:r>
              <a:rPr lang="en-US" sz="2400" dirty="0" smtClean="0"/>
              <a:t>stress etc.. </a:t>
            </a:r>
          </a:p>
          <a:p>
            <a:pPr marL="285750" indent="-285750" algn="just" rtl="0">
              <a:lnSpc>
                <a:spcPct val="150000"/>
              </a:lnSpc>
              <a:buFont typeface="Wingdings" pitchFamily="2" charset="2"/>
              <a:buChar char="q"/>
            </a:pPr>
            <a:r>
              <a:rPr lang="en-US" sz="2400" b="1" dirty="0"/>
              <a:t>Psychological stress:</a:t>
            </a:r>
            <a:r>
              <a:rPr lang="en-US" sz="2400" dirty="0"/>
              <a:t> emotional </a:t>
            </a:r>
            <a:r>
              <a:rPr lang="en-US" sz="2400" dirty="0" smtClean="0"/>
              <a:t>stress,</a:t>
            </a:r>
            <a:r>
              <a:rPr lang="en-US" sz="2400" dirty="0"/>
              <a:t> cognitive </a:t>
            </a:r>
            <a:r>
              <a:rPr lang="en-US" sz="2400" dirty="0" smtClean="0"/>
              <a:t>stress relationship/marriage difficulties ,lack </a:t>
            </a:r>
            <a:r>
              <a:rPr lang="en-US" sz="2400" dirty="0"/>
              <a:t>of social </a:t>
            </a:r>
            <a:r>
              <a:rPr lang="en-US" sz="2400" dirty="0" smtClean="0"/>
              <a:t>support.</a:t>
            </a:r>
          </a:p>
          <a:p>
            <a:pPr marL="285750" indent="-285750" algn="just" rtl="0">
              <a:lnSpc>
                <a:spcPct val="150000"/>
              </a:lnSpc>
              <a:buFont typeface="Wingdings" pitchFamily="2" charset="2"/>
              <a:buChar char="q"/>
            </a:pPr>
            <a:endParaRPr lang="en-US" sz="2400" dirty="0" smtClean="0"/>
          </a:p>
        </p:txBody>
      </p:sp>
    </p:spTree>
    <p:extLst>
      <p:ext uri="{BB962C8B-B14F-4D97-AF65-F5344CB8AC3E}">
        <p14:creationId xmlns:p14="http://schemas.microsoft.com/office/powerpoint/2010/main" val="260427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280920" cy="4524315"/>
          </a:xfrm>
          <a:prstGeom prst="rect">
            <a:avLst/>
          </a:prstGeom>
        </p:spPr>
        <p:txBody>
          <a:bodyPr wrap="square">
            <a:spAutoFit/>
          </a:bodyPr>
          <a:lstStyle/>
          <a:p>
            <a:pPr marL="285750" indent="-285750" algn="just" rtl="0">
              <a:lnSpc>
                <a:spcPct val="150000"/>
              </a:lnSpc>
              <a:buFont typeface="Wingdings" pitchFamily="2" charset="2"/>
              <a:buChar char="q"/>
            </a:pPr>
            <a:r>
              <a:rPr lang="en-US" sz="2400" b="1" dirty="0"/>
              <a:t>Behavioral:</a:t>
            </a:r>
            <a:r>
              <a:rPr lang="en-US" sz="2400" dirty="0"/>
              <a:t> Avoidance of tasks; sleep problems; difficulty in completing work </a:t>
            </a:r>
            <a:r>
              <a:rPr lang="en-US" sz="2400" dirty="0" smtClean="0"/>
              <a:t>assignments; </a:t>
            </a:r>
            <a:r>
              <a:rPr lang="en-US" sz="2400" dirty="0"/>
              <a:t>tremors; strained face; clenching fists; crying; changes in drinking, eating, or smoking behaviors.</a:t>
            </a:r>
          </a:p>
          <a:p>
            <a:pPr marL="285750" indent="-285750" algn="just" rtl="0">
              <a:lnSpc>
                <a:spcPct val="150000"/>
              </a:lnSpc>
              <a:buFont typeface="Wingdings" pitchFamily="2" charset="2"/>
              <a:buChar char="q"/>
            </a:pPr>
            <a:r>
              <a:rPr lang="en-US" sz="2400" b="1" dirty="0"/>
              <a:t>Social:</a:t>
            </a:r>
            <a:r>
              <a:rPr lang="en-US" sz="2400" dirty="0"/>
              <a:t> Some people in stressful times tend to seek out others to be with. Other people withdraw under stress. Also, the quality of relationships can change when a person is under stress</a:t>
            </a:r>
          </a:p>
        </p:txBody>
      </p:sp>
    </p:spTree>
    <p:extLst>
      <p:ext uri="{BB962C8B-B14F-4D97-AF65-F5344CB8AC3E}">
        <p14:creationId xmlns:p14="http://schemas.microsoft.com/office/powerpoint/2010/main" val="868522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248</TotalTime>
  <Words>574</Words>
  <Application>Microsoft Office PowerPoint</Application>
  <PresentationFormat>On-screen Show (4:3)</PresentationFormat>
  <Paragraphs>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أساسية</vt:lpstr>
      <vt:lpstr>Woman stress &amp; PTDS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Maher</cp:lastModifiedBy>
  <cp:revision>55</cp:revision>
  <dcterms:created xsi:type="dcterms:W3CDTF">2020-12-29T12:40:38Z</dcterms:created>
  <dcterms:modified xsi:type="dcterms:W3CDTF">2021-01-18T12:08:45Z</dcterms:modified>
</cp:coreProperties>
</file>