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7" r:id="rId21"/>
    <p:sldId id="290" r:id="rId22"/>
    <p:sldId id="291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2" r:id="rId32"/>
    <p:sldId id="293" r:id="rId33"/>
    <p:sldId id="294" r:id="rId34"/>
    <p:sldId id="295" r:id="rId35"/>
    <p:sldId id="296" r:id="rId36"/>
    <p:sldId id="297" r:id="rId37"/>
    <p:sldId id="321" r:id="rId38"/>
    <p:sldId id="347" r:id="rId39"/>
    <p:sldId id="299" r:id="rId40"/>
    <p:sldId id="300" r:id="rId41"/>
    <p:sldId id="301" r:id="rId42"/>
    <p:sldId id="313" r:id="rId43"/>
    <p:sldId id="302" r:id="rId44"/>
    <p:sldId id="348" r:id="rId45"/>
    <p:sldId id="303" r:id="rId46"/>
    <p:sldId id="312" r:id="rId47"/>
    <p:sldId id="304" r:id="rId48"/>
    <p:sldId id="311" r:id="rId49"/>
    <p:sldId id="349" r:id="rId50"/>
    <p:sldId id="305" r:id="rId51"/>
    <p:sldId id="310" r:id="rId52"/>
    <p:sldId id="306" r:id="rId53"/>
    <p:sldId id="350" r:id="rId54"/>
    <p:sldId id="307" r:id="rId55"/>
    <p:sldId id="308" r:id="rId56"/>
    <p:sldId id="314" r:id="rId57"/>
    <p:sldId id="309" r:id="rId58"/>
    <p:sldId id="298" r:id="rId59"/>
    <p:sldId id="326" r:id="rId60"/>
    <p:sldId id="327" r:id="rId61"/>
    <p:sldId id="328" r:id="rId62"/>
    <p:sldId id="329" r:id="rId63"/>
    <p:sldId id="330" r:id="rId64"/>
    <p:sldId id="335" r:id="rId65"/>
    <p:sldId id="336" r:id="rId66"/>
    <p:sldId id="337" r:id="rId67"/>
    <p:sldId id="338" r:id="rId68"/>
    <p:sldId id="339" r:id="rId69"/>
    <p:sldId id="340" r:id="rId70"/>
    <p:sldId id="341" r:id="rId71"/>
    <p:sldId id="342" r:id="rId72"/>
    <p:sldId id="286" r:id="rId73"/>
    <p:sldId id="323" r:id="rId74"/>
    <p:sldId id="315" r:id="rId75"/>
    <p:sldId id="316" r:id="rId76"/>
    <p:sldId id="317" r:id="rId77"/>
    <p:sldId id="320" r:id="rId78"/>
    <p:sldId id="325" r:id="rId79"/>
    <p:sldId id="324" r:id="rId80"/>
    <p:sldId id="318" r:id="rId81"/>
    <p:sldId id="287" r:id="rId82"/>
    <p:sldId id="331" r:id="rId83"/>
    <p:sldId id="343" r:id="rId84"/>
    <p:sldId id="344" r:id="rId85"/>
    <p:sldId id="345" r:id="rId86"/>
    <p:sldId id="346" r:id="rId87"/>
    <p:sldId id="289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79258832_family_planing/link/5591420408ae15962d8d4f2f/download" TargetMode="External"/><Relationship Id="rId2" Type="http://schemas.openxmlformats.org/officeDocument/2006/relationships/hyperlink" Target="https://www.fphandbook.org/factsforfamilyplanni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4343400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724400"/>
            <a:ext cx="77724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Reproductive Health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By: Asst. Prof. </a:t>
            </a:r>
            <a:r>
              <a:rPr lang="en-US" b="1" dirty="0" err="1" smtClean="0">
                <a:solidFill>
                  <a:schemeClr val="tx1"/>
                </a:solidFill>
              </a:rPr>
              <a:t>Dr.Hawraa</a:t>
            </a:r>
            <a:r>
              <a:rPr lang="en-US" b="1" dirty="0" smtClean="0">
                <a:solidFill>
                  <a:schemeClr val="tx1"/>
                </a:solidFill>
              </a:rPr>
              <a:t> Hussein </a:t>
            </a:r>
            <a:r>
              <a:rPr lang="en-US" b="1" dirty="0" err="1" smtClean="0">
                <a:solidFill>
                  <a:schemeClr val="tx1"/>
                </a:solidFill>
              </a:rPr>
              <a:t>Ghafel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MCH </a:t>
            </a:r>
            <a:r>
              <a:rPr lang="en-US" b="1" dirty="0" err="1" smtClean="0">
                <a:solidFill>
                  <a:schemeClr val="tx1"/>
                </a:solidFill>
              </a:rPr>
              <a:t>Departement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ar-IQ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7772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50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400" dirty="0"/>
              <a:t>Reproductive Health indicators </a:t>
            </a:r>
          </a:p>
          <a:p>
            <a:pPr marL="0" indent="0">
              <a:buNone/>
            </a:pPr>
            <a:r>
              <a:rPr lang="en-US" dirty="0" smtClean="0"/>
              <a:t>7</a:t>
            </a:r>
            <a:r>
              <a:rPr lang="en-US" dirty="0"/>
              <a:t>. </a:t>
            </a:r>
            <a:r>
              <a:rPr lang="en-US" sz="3600" b="1" dirty="0"/>
              <a:t>Availability of </a:t>
            </a:r>
            <a:r>
              <a:rPr lang="en-US" sz="3600" b="1" dirty="0" smtClean="0"/>
              <a:t>Comprehensive Essential</a:t>
            </a:r>
            <a:endParaRPr lang="en-US" sz="3600" b="1" dirty="0"/>
          </a:p>
          <a:p>
            <a:pPr marL="0" indent="0">
              <a:buNone/>
            </a:pPr>
            <a:r>
              <a:rPr lang="en-US" dirty="0"/>
              <a:t>obstetric care: Number of facilities with</a:t>
            </a:r>
          </a:p>
          <a:p>
            <a:pPr marL="0" indent="0">
              <a:buNone/>
            </a:pPr>
            <a:r>
              <a:rPr lang="en-US" dirty="0"/>
              <a:t>functioning comprehensive essential obstetric</a:t>
            </a:r>
          </a:p>
          <a:p>
            <a:pPr marL="0" indent="0">
              <a:buNone/>
            </a:pPr>
            <a:r>
              <a:rPr lang="en-US" dirty="0"/>
              <a:t>care per 500 000 population. It incorporates</a:t>
            </a:r>
          </a:p>
          <a:p>
            <a:pPr marL="0" indent="0">
              <a:buNone/>
            </a:pPr>
            <a:r>
              <a:rPr lang="en-US" dirty="0"/>
              <a:t>obstetric surgery, anesthesia and blood</a:t>
            </a:r>
          </a:p>
          <a:p>
            <a:pPr marL="0" indent="0">
              <a:buNone/>
            </a:pPr>
            <a:r>
              <a:rPr lang="en-US" dirty="0"/>
              <a:t>transfusion facilities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8</a:t>
            </a:r>
            <a:r>
              <a:rPr lang="en-US" sz="3600" b="1" dirty="0"/>
              <a:t>. Perinatal </a:t>
            </a:r>
            <a:r>
              <a:rPr lang="en-US" sz="3600" b="1" dirty="0" smtClean="0"/>
              <a:t>Mortality Rate</a:t>
            </a:r>
            <a:r>
              <a:rPr lang="en-US" sz="3600" b="1" dirty="0"/>
              <a:t>: Number of </a:t>
            </a:r>
            <a:r>
              <a:rPr lang="en-US" sz="3600" b="1" dirty="0" smtClean="0"/>
              <a:t>Perinatal</a:t>
            </a:r>
            <a:endParaRPr lang="en-US" sz="3600" b="1" dirty="0"/>
          </a:p>
          <a:p>
            <a:pPr marL="0" indent="0">
              <a:buNone/>
            </a:pPr>
            <a:r>
              <a:rPr lang="en-US" sz="3600" b="1" dirty="0" smtClean="0"/>
              <a:t>Deaths</a:t>
            </a:r>
            <a:r>
              <a:rPr lang="en-US" dirty="0" smtClean="0"/>
              <a:t> </a:t>
            </a:r>
            <a:r>
              <a:rPr lang="en-US" dirty="0"/>
              <a:t>(deaths occurring during late pregnancy,</a:t>
            </a:r>
          </a:p>
          <a:p>
            <a:pPr marL="0" indent="0">
              <a:buNone/>
            </a:pPr>
            <a:r>
              <a:rPr lang="en-US" dirty="0"/>
              <a:t>during childbirth and up to seven completed days</a:t>
            </a:r>
          </a:p>
          <a:p>
            <a:pPr marL="0" indent="0">
              <a:buNone/>
            </a:pPr>
            <a:r>
              <a:rPr lang="en-US" dirty="0"/>
              <a:t>of life) per 1000 total births. Deaths which occur</a:t>
            </a:r>
          </a:p>
          <a:p>
            <a:pPr marL="0" indent="0">
              <a:buNone/>
            </a:pPr>
            <a:r>
              <a:rPr lang="en-US" dirty="0"/>
              <a:t>starting from the stage of viability till completion</a:t>
            </a:r>
          </a:p>
          <a:p>
            <a:pPr marL="0" indent="0">
              <a:buNone/>
            </a:pPr>
            <a:r>
              <a:rPr lang="en-US" dirty="0"/>
              <a:t>of the first week after birth (22 weeks of gestation</a:t>
            </a:r>
          </a:p>
          <a:p>
            <a:pPr marL="0" indent="0">
              <a:buNone/>
            </a:pPr>
            <a:r>
              <a:rPr lang="en-US" dirty="0"/>
              <a:t>up to end of first week after birth, WHO). Total birth means live birth plus IUFD born after fetus</a:t>
            </a:r>
          </a:p>
          <a:p>
            <a:pPr marL="0" indent="0">
              <a:buNone/>
            </a:pPr>
            <a:r>
              <a:rPr lang="en-US" dirty="0"/>
              <a:t>reached stage of viability.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41656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Reproductive Health indicators </a:t>
            </a:r>
          </a:p>
          <a:p>
            <a:pPr marL="0" indent="0">
              <a:buNone/>
            </a:pPr>
            <a:r>
              <a:rPr lang="en-US" b="1" dirty="0" smtClean="0"/>
              <a:t>9</a:t>
            </a:r>
            <a:r>
              <a:rPr lang="en-US" b="1" dirty="0"/>
              <a:t>. Low birth </a:t>
            </a:r>
            <a:r>
              <a:rPr lang="en-US" b="1" dirty="0" smtClean="0"/>
              <a:t>Weight Prevalence</a:t>
            </a:r>
            <a:r>
              <a:rPr lang="en-US" b="1" dirty="0"/>
              <a:t>: </a:t>
            </a:r>
            <a:r>
              <a:rPr lang="en-US" dirty="0"/>
              <a:t>Percentage of</a:t>
            </a:r>
          </a:p>
          <a:p>
            <a:pPr marL="0" indent="0">
              <a:buNone/>
            </a:pPr>
            <a:r>
              <a:rPr lang="en-US" dirty="0"/>
              <a:t>live births that weigh less than 2500 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10</a:t>
            </a:r>
            <a:r>
              <a:rPr lang="en-US" b="1" dirty="0"/>
              <a:t>. Positive </a:t>
            </a:r>
            <a:r>
              <a:rPr lang="en-US" b="1" dirty="0" smtClean="0"/>
              <a:t>Syphilis Serology Prevalence </a:t>
            </a:r>
            <a:r>
              <a:rPr lang="en-US" b="1" dirty="0"/>
              <a:t>in</a:t>
            </a:r>
          </a:p>
          <a:p>
            <a:pPr marL="0" indent="0">
              <a:buNone/>
            </a:pPr>
            <a:r>
              <a:rPr lang="en-US" b="1" dirty="0" smtClean="0"/>
              <a:t>Pregnant Women</a:t>
            </a:r>
            <a:r>
              <a:rPr lang="en-US" b="1" dirty="0"/>
              <a:t>: </a:t>
            </a:r>
            <a:r>
              <a:rPr lang="en-US" dirty="0"/>
              <a:t>Percentage of pregnant</a:t>
            </a:r>
          </a:p>
          <a:p>
            <a:pPr marL="0" indent="0">
              <a:buNone/>
            </a:pPr>
            <a:r>
              <a:rPr lang="en-US" dirty="0"/>
              <a:t>women (15–24) attending antenatal clinics,</a:t>
            </a:r>
          </a:p>
          <a:p>
            <a:pPr marL="0" indent="0">
              <a:buNone/>
            </a:pPr>
            <a:r>
              <a:rPr lang="en-US" dirty="0"/>
              <a:t>whose blood has been screened for syphilis, </a:t>
            </a:r>
            <a:r>
              <a:rPr lang="en-US" dirty="0" smtClean="0"/>
              <a:t>with positive </a:t>
            </a:r>
            <a:r>
              <a:rPr lang="en-US" dirty="0"/>
              <a:t>serology for syphilis.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32919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Reproductive Health indicators </a:t>
            </a:r>
          </a:p>
          <a:p>
            <a:pPr marL="0" indent="0">
              <a:buNone/>
            </a:pPr>
            <a:r>
              <a:rPr lang="en-US" dirty="0" smtClean="0"/>
              <a:t>11</a:t>
            </a:r>
            <a:r>
              <a:rPr lang="en-US" dirty="0"/>
              <a:t>. </a:t>
            </a:r>
            <a:r>
              <a:rPr lang="en-US" b="1" dirty="0"/>
              <a:t>Prevalence of </a:t>
            </a:r>
            <a:r>
              <a:rPr lang="en-US" b="1" dirty="0" smtClean="0"/>
              <a:t>Anemia </a:t>
            </a:r>
            <a:r>
              <a:rPr lang="en-US" b="1" dirty="0"/>
              <a:t>in </a:t>
            </a:r>
            <a:r>
              <a:rPr lang="en-US" b="1" dirty="0" smtClean="0"/>
              <a:t>Women</a:t>
            </a:r>
            <a:r>
              <a:rPr lang="en-US" b="1" dirty="0"/>
              <a:t>: </a:t>
            </a:r>
            <a:r>
              <a:rPr lang="en-US" dirty="0"/>
              <a:t>Percentage</a:t>
            </a:r>
          </a:p>
          <a:p>
            <a:pPr marL="0" indent="0">
              <a:buNone/>
            </a:pPr>
            <a:r>
              <a:rPr lang="en-US" dirty="0"/>
              <a:t>of women of reproductive age (15–49) screened</a:t>
            </a:r>
          </a:p>
          <a:p>
            <a:pPr marL="0" indent="0">
              <a:buNone/>
            </a:pPr>
            <a:r>
              <a:rPr lang="en-US" dirty="0"/>
              <a:t>for </a:t>
            </a:r>
            <a:r>
              <a:rPr lang="en-US" dirty="0" err="1"/>
              <a:t>haemoglobin</a:t>
            </a:r>
            <a:r>
              <a:rPr lang="en-US" dirty="0"/>
              <a:t> levels with levels below 110 g/l</a:t>
            </a:r>
          </a:p>
          <a:p>
            <a:pPr marL="0" indent="0">
              <a:buNone/>
            </a:pPr>
            <a:r>
              <a:rPr lang="en-US" dirty="0"/>
              <a:t>for pregnant women and below 120 g/l for </a:t>
            </a:r>
            <a:r>
              <a:rPr lang="en-US" dirty="0" err="1"/>
              <a:t>nonpregnant</a:t>
            </a:r>
            <a:r>
              <a:rPr lang="en-US" dirty="0"/>
              <a:t> women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12. Percentage of </a:t>
            </a:r>
            <a:r>
              <a:rPr lang="en-US" b="1" dirty="0" smtClean="0"/>
              <a:t>Obstetric </a:t>
            </a:r>
            <a:r>
              <a:rPr lang="en-US" b="1" dirty="0"/>
              <a:t>and </a:t>
            </a:r>
            <a:r>
              <a:rPr lang="en-US" b="1" dirty="0" err="1" smtClean="0"/>
              <a:t>Gynaecological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Admissions Owing </a:t>
            </a:r>
            <a:r>
              <a:rPr lang="en-US" b="1" dirty="0"/>
              <a:t>to </a:t>
            </a:r>
            <a:r>
              <a:rPr lang="en-US" b="1" dirty="0" smtClean="0"/>
              <a:t>Abortion</a:t>
            </a:r>
            <a:r>
              <a:rPr lang="en-US" b="1" dirty="0"/>
              <a:t>: </a:t>
            </a:r>
            <a:r>
              <a:rPr lang="en-US" dirty="0"/>
              <a:t>Percentage of</a:t>
            </a:r>
          </a:p>
          <a:p>
            <a:pPr marL="0" indent="0">
              <a:buNone/>
            </a:pPr>
            <a:r>
              <a:rPr lang="en-US" dirty="0"/>
              <a:t>all cases admitted to service delivery points</a:t>
            </a:r>
          </a:p>
          <a:p>
            <a:pPr marL="0" indent="0">
              <a:buNone/>
            </a:pPr>
            <a:r>
              <a:rPr lang="en-US" dirty="0"/>
              <a:t>providing in-patient obstetric and </a:t>
            </a:r>
            <a:r>
              <a:rPr lang="en-US" dirty="0" err="1"/>
              <a:t>gynaecological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services, which are due to abortion (spontaneous</a:t>
            </a:r>
          </a:p>
          <a:p>
            <a:pPr marL="0" indent="0">
              <a:buNone/>
            </a:pPr>
            <a:r>
              <a:rPr lang="en-US" dirty="0"/>
              <a:t>and induced, but excluding planned termination</a:t>
            </a:r>
          </a:p>
          <a:p>
            <a:pPr marL="0" indent="0">
              <a:buNone/>
            </a:pPr>
            <a:r>
              <a:rPr lang="en-US" dirty="0"/>
              <a:t>of pregnancy)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096574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Reproductive Health indicators </a:t>
            </a:r>
          </a:p>
          <a:p>
            <a:pPr marL="0" indent="0">
              <a:buNone/>
            </a:pPr>
            <a:r>
              <a:rPr lang="en-US" b="1" dirty="0" smtClean="0"/>
              <a:t>13.Reported Prevalence </a:t>
            </a:r>
            <a:r>
              <a:rPr lang="en-US" b="1" dirty="0"/>
              <a:t>of </a:t>
            </a:r>
            <a:r>
              <a:rPr lang="en-US" b="1" dirty="0" smtClean="0"/>
              <a:t>Women </a:t>
            </a:r>
            <a:r>
              <a:rPr lang="en-US" b="1" dirty="0"/>
              <a:t>with FGM:</a:t>
            </a:r>
          </a:p>
          <a:p>
            <a:pPr marL="0" indent="0">
              <a:buNone/>
            </a:pPr>
            <a:r>
              <a:rPr lang="en-US" dirty="0"/>
              <a:t>Percentage of women interviewed in </a:t>
            </a:r>
            <a:r>
              <a:rPr lang="en-US" dirty="0" err="1" smtClean="0"/>
              <a:t>acommunity</a:t>
            </a:r>
            <a:r>
              <a:rPr lang="en-US" dirty="0" smtClean="0"/>
              <a:t> </a:t>
            </a:r>
            <a:r>
              <a:rPr lang="en-US" dirty="0"/>
              <a:t>survey, reporting to have undergone</a:t>
            </a:r>
          </a:p>
          <a:p>
            <a:pPr marL="0" indent="0">
              <a:buNone/>
            </a:pPr>
            <a:r>
              <a:rPr lang="en-US" dirty="0"/>
              <a:t>FGM.</a:t>
            </a:r>
          </a:p>
          <a:p>
            <a:pPr marL="0" indent="0">
              <a:buNone/>
            </a:pPr>
            <a:r>
              <a:rPr lang="en-US" dirty="0"/>
              <a:t>1</a:t>
            </a:r>
            <a:r>
              <a:rPr lang="en-US" b="1" dirty="0"/>
              <a:t>4. Prevalence of </a:t>
            </a:r>
            <a:r>
              <a:rPr lang="en-US" b="1" dirty="0" smtClean="0"/>
              <a:t>Infertility </a:t>
            </a:r>
            <a:r>
              <a:rPr lang="en-US" b="1" dirty="0"/>
              <a:t>in </a:t>
            </a:r>
            <a:r>
              <a:rPr lang="en-US" b="1" dirty="0" smtClean="0"/>
              <a:t>Women</a:t>
            </a:r>
            <a:r>
              <a:rPr lang="en-US" b="1" dirty="0"/>
              <a:t>: </a:t>
            </a:r>
            <a:r>
              <a:rPr lang="en-US" dirty="0" smtClean="0"/>
              <a:t>Percentage of </a:t>
            </a:r>
            <a:r>
              <a:rPr lang="en-US" dirty="0"/>
              <a:t>women of reproductive age (15–49) at risk </a:t>
            </a:r>
            <a:r>
              <a:rPr lang="en-US" dirty="0" smtClean="0"/>
              <a:t>of pregnancy </a:t>
            </a:r>
            <a:r>
              <a:rPr lang="en-US" dirty="0"/>
              <a:t>(not pregnant, sexually active, </a:t>
            </a:r>
            <a:r>
              <a:rPr lang="en-US" dirty="0" err="1"/>
              <a:t>noncontraception</a:t>
            </a:r>
            <a:r>
              <a:rPr lang="en-US" dirty="0"/>
              <a:t> and non-lactating) who </a:t>
            </a:r>
            <a:r>
              <a:rPr lang="en-US" dirty="0" smtClean="0"/>
              <a:t>report trying </a:t>
            </a:r>
            <a:r>
              <a:rPr lang="en-US" dirty="0"/>
              <a:t>for a pregnancy for two years or more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77329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Reproductive Health indicators </a:t>
            </a:r>
          </a:p>
          <a:p>
            <a:pPr marL="0" indent="0">
              <a:buNone/>
            </a:pPr>
            <a:r>
              <a:rPr lang="en-US" b="1" dirty="0" smtClean="0"/>
              <a:t>15</a:t>
            </a:r>
            <a:r>
              <a:rPr lang="en-US" b="1" dirty="0"/>
              <a:t>. Reported I</a:t>
            </a:r>
            <a:r>
              <a:rPr lang="en-US" b="1" dirty="0" smtClean="0"/>
              <a:t>ncidence </a:t>
            </a:r>
            <a:r>
              <a:rPr lang="en-US" b="1" dirty="0"/>
              <a:t>of </a:t>
            </a:r>
            <a:r>
              <a:rPr lang="en-US" b="1" dirty="0" smtClean="0"/>
              <a:t>Urethritis </a:t>
            </a:r>
            <a:r>
              <a:rPr lang="en-US" b="1" dirty="0"/>
              <a:t>in </a:t>
            </a:r>
            <a:r>
              <a:rPr lang="en-US" b="1" dirty="0" smtClean="0"/>
              <a:t>Men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Percentage of men (15–49) interviewed in a</a:t>
            </a:r>
          </a:p>
          <a:p>
            <a:pPr marL="0" indent="0">
              <a:buNone/>
            </a:pPr>
            <a:r>
              <a:rPr lang="en-US" dirty="0"/>
              <a:t>community survey, reporting at least one </a:t>
            </a:r>
            <a:r>
              <a:rPr lang="en-US" dirty="0" smtClean="0"/>
              <a:t>episode of </a:t>
            </a:r>
            <a:r>
              <a:rPr lang="en-US" dirty="0"/>
              <a:t>urethritis in the last 12 months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16. HIV </a:t>
            </a:r>
            <a:r>
              <a:rPr lang="en-US" b="1" dirty="0" smtClean="0"/>
              <a:t>Prevalence </a:t>
            </a:r>
            <a:r>
              <a:rPr lang="en-US" b="1" dirty="0"/>
              <a:t>in </a:t>
            </a:r>
            <a:r>
              <a:rPr lang="en-US" b="1" dirty="0" smtClean="0"/>
              <a:t>Pregnant Women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Percentage of pregnant women (15–24)</a:t>
            </a:r>
          </a:p>
          <a:p>
            <a:pPr marL="0" indent="0">
              <a:buNone/>
            </a:pPr>
            <a:r>
              <a:rPr lang="en-US" dirty="0"/>
              <a:t>attending antenatal clinics, whose blood has</a:t>
            </a:r>
          </a:p>
          <a:p>
            <a:pPr marL="0" indent="0">
              <a:buNone/>
            </a:pPr>
            <a:r>
              <a:rPr lang="en-US" dirty="0"/>
              <a:t>been screened for HIV, who are </a:t>
            </a:r>
            <a:r>
              <a:rPr lang="en-US" dirty="0" err="1"/>
              <a:t>sero</a:t>
            </a:r>
            <a:r>
              <a:rPr lang="en-US" dirty="0"/>
              <a:t>-positive for</a:t>
            </a:r>
          </a:p>
          <a:p>
            <a:pPr marL="0" indent="0">
              <a:buNone/>
            </a:pPr>
            <a:r>
              <a:rPr lang="en-US" dirty="0"/>
              <a:t>HIV.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854753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Reproductive Health indicators </a:t>
            </a:r>
          </a:p>
          <a:p>
            <a:pPr marL="0" indent="0">
              <a:buNone/>
            </a:pPr>
            <a:r>
              <a:rPr lang="en-US" dirty="0" smtClean="0"/>
              <a:t>17.</a:t>
            </a:r>
            <a:r>
              <a:rPr lang="en-US" b="1" dirty="0" smtClean="0"/>
              <a:t>Knowledge </a:t>
            </a:r>
            <a:r>
              <a:rPr lang="en-US" b="1" dirty="0"/>
              <a:t>of </a:t>
            </a:r>
            <a:r>
              <a:rPr lang="en-US" b="1" dirty="0" smtClean="0"/>
              <a:t>HIV-Related Prevention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Practices</a:t>
            </a:r>
            <a:r>
              <a:rPr lang="en-US" b="1" dirty="0"/>
              <a:t>: </a:t>
            </a:r>
            <a:r>
              <a:rPr lang="en-US" dirty="0"/>
              <a:t>The percentage of all respondents</a:t>
            </a:r>
          </a:p>
          <a:p>
            <a:pPr marL="0" indent="0">
              <a:buNone/>
            </a:pPr>
            <a:r>
              <a:rPr lang="en-US" dirty="0"/>
              <a:t>who correctly identify all three major ways of </a:t>
            </a:r>
          </a:p>
          <a:p>
            <a:pPr marL="0" indent="0">
              <a:buNone/>
            </a:pPr>
            <a:r>
              <a:rPr lang="en-US" dirty="0"/>
              <a:t>Reproductive </a:t>
            </a:r>
            <a:r>
              <a:rPr lang="en-US" dirty="0" smtClean="0"/>
              <a:t>Health</a:t>
            </a:r>
            <a:r>
              <a:rPr lang="en-US" dirty="0"/>
              <a:t> </a:t>
            </a:r>
            <a:r>
              <a:rPr lang="en-US" dirty="0" smtClean="0"/>
              <a:t>preventing </a:t>
            </a:r>
            <a:r>
              <a:rPr lang="en-US" dirty="0"/>
              <a:t>the sexual transmission of HIV </a:t>
            </a:r>
            <a:r>
              <a:rPr lang="en-US" dirty="0" smtClean="0"/>
              <a:t>and who </a:t>
            </a:r>
            <a:r>
              <a:rPr lang="en-US" dirty="0"/>
              <a:t>reject three major misconceptions about </a:t>
            </a:r>
            <a:r>
              <a:rPr lang="en-US" dirty="0" smtClean="0"/>
              <a:t>HIV transmission </a:t>
            </a:r>
            <a:r>
              <a:rPr lang="en-US" dirty="0"/>
              <a:t>or prevention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131764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Maternal Health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Motherhood should be a time of expectation and joy for</a:t>
            </a:r>
          </a:p>
          <a:p>
            <a:pPr marL="0" indent="0">
              <a:buNone/>
            </a:pPr>
            <a:r>
              <a:rPr lang="en-US" dirty="0"/>
              <a:t>a woman, her family, and her community. For women in</a:t>
            </a:r>
          </a:p>
          <a:p>
            <a:pPr marL="0" indent="0">
              <a:buNone/>
            </a:pPr>
            <a:r>
              <a:rPr lang="en-US" dirty="0"/>
              <a:t>developing countries, however, the reality of</a:t>
            </a:r>
          </a:p>
          <a:p>
            <a:pPr marL="0" indent="0">
              <a:buNone/>
            </a:pPr>
            <a:r>
              <a:rPr lang="en-US" dirty="0"/>
              <a:t>motherhood is often grim. For those women,</a:t>
            </a:r>
          </a:p>
          <a:p>
            <a:pPr marL="0" indent="0">
              <a:buNone/>
            </a:pPr>
            <a:r>
              <a:rPr lang="en-US" dirty="0"/>
              <a:t>motherhood is often marred by unforeseen</a:t>
            </a:r>
          </a:p>
          <a:p>
            <a:pPr marL="0" indent="0">
              <a:buNone/>
            </a:pPr>
            <a:r>
              <a:rPr lang="en-US" dirty="0"/>
              <a:t>complications of pregnancy and childbirth. Some die in</a:t>
            </a:r>
          </a:p>
          <a:p>
            <a:pPr marL="0" indent="0">
              <a:buNone/>
            </a:pPr>
            <a:r>
              <a:rPr lang="en-US" dirty="0"/>
              <a:t>the prime period of their lives and in great distress: from </a:t>
            </a:r>
          </a:p>
          <a:p>
            <a:pPr marL="0" indent="0">
              <a:buNone/>
            </a:pPr>
            <a:r>
              <a:rPr lang="en-US" dirty="0" smtClean="0"/>
              <a:t>hemorrhage</a:t>
            </a:r>
            <a:r>
              <a:rPr lang="en-US" dirty="0"/>
              <a:t>, convulsions, obstructed labor, or severe</a:t>
            </a:r>
          </a:p>
          <a:p>
            <a:pPr marL="0" indent="0">
              <a:buNone/>
            </a:pPr>
            <a:r>
              <a:rPr lang="en-US" dirty="0"/>
              <a:t>infection after delivery or unsafe abortion.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89260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Safe Motherhood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strategies </a:t>
            </a:r>
            <a:r>
              <a:rPr lang="en-US" dirty="0" smtClean="0"/>
              <a:t>adopted to </a:t>
            </a:r>
            <a:r>
              <a:rPr lang="en-US" dirty="0"/>
              <a:t>make motherhood safe vary among countries </a:t>
            </a:r>
            <a:r>
              <a:rPr lang="en-US" dirty="0" smtClean="0"/>
              <a:t>and include: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Providing family planning services.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Providing </a:t>
            </a:r>
            <a:r>
              <a:rPr lang="en-US" dirty="0"/>
              <a:t>post abortion care.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Promoting antenatal care.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Ensuring skilled assistance during childbirth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Improving </a:t>
            </a:r>
            <a:r>
              <a:rPr lang="en-US" dirty="0"/>
              <a:t>essential obstetric care.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Addressing the reproductive health needs </a:t>
            </a:r>
            <a:r>
              <a:rPr lang="en-US" dirty="0" smtClean="0"/>
              <a:t>of adolescents</a:t>
            </a:r>
            <a:r>
              <a:rPr lang="en-US" dirty="0"/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3475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Services for Safe Motherhood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Safe motherhood can be achieved by providing </a:t>
            </a:r>
            <a:r>
              <a:rPr lang="en-US" dirty="0" smtClean="0"/>
              <a:t>high quality </a:t>
            </a:r>
            <a:r>
              <a:rPr lang="en-US" dirty="0"/>
              <a:t>maternal health services to all women. </a:t>
            </a:r>
            <a:r>
              <a:rPr lang="en-US" dirty="0" smtClean="0"/>
              <a:t>These services </a:t>
            </a:r>
            <a:r>
              <a:rPr lang="en-US" dirty="0"/>
              <a:t>for safe motherhood should be readily </a:t>
            </a:r>
            <a:r>
              <a:rPr lang="en-US" dirty="0" smtClean="0"/>
              <a:t>available through </a:t>
            </a:r>
            <a:r>
              <a:rPr lang="en-US" dirty="0"/>
              <a:t>a network of linked community health </a:t>
            </a:r>
            <a:r>
              <a:rPr lang="en-US" dirty="0" smtClean="0"/>
              <a:t>care providers</a:t>
            </a:r>
            <a:r>
              <a:rPr lang="en-US" dirty="0"/>
              <a:t>, clinics and hospitals. These services </a:t>
            </a:r>
            <a:r>
              <a:rPr lang="en-US" dirty="0" smtClean="0"/>
              <a:t>could be </a:t>
            </a:r>
            <a:r>
              <a:rPr lang="en-US" dirty="0"/>
              <a:t>provided at different levels including home and health</a:t>
            </a:r>
          </a:p>
          <a:p>
            <a:pPr marL="0" indent="0">
              <a:buNone/>
            </a:pPr>
            <a:r>
              <a:rPr lang="en-US" dirty="0"/>
              <a:t>institutions.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19994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Essential Services include: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Community education on safe motherhood</a:t>
            </a:r>
          </a:p>
          <a:p>
            <a:pPr marL="0" indent="0">
              <a:buNone/>
            </a:pPr>
            <a:r>
              <a:rPr lang="en-US" dirty="0"/>
              <a:t>2. Prenatal care and counseling, including the</a:t>
            </a:r>
          </a:p>
          <a:p>
            <a:pPr marL="0" indent="0">
              <a:buNone/>
            </a:pPr>
            <a:r>
              <a:rPr lang="en-US" dirty="0"/>
              <a:t>promotion of maternal nutrition</a:t>
            </a:r>
          </a:p>
          <a:p>
            <a:pPr marL="0" indent="0">
              <a:buNone/>
            </a:pPr>
            <a:r>
              <a:rPr lang="en-US" dirty="0"/>
              <a:t>3. Skilled assistance during childbirth</a:t>
            </a:r>
          </a:p>
          <a:p>
            <a:pPr marL="0" indent="0">
              <a:buNone/>
            </a:pPr>
            <a:r>
              <a:rPr lang="en-US" dirty="0"/>
              <a:t>4. Care for obstetric complications, including</a:t>
            </a:r>
          </a:p>
          <a:p>
            <a:pPr marL="0" indent="0">
              <a:buNone/>
            </a:pPr>
            <a:r>
              <a:rPr lang="en-US" dirty="0"/>
              <a:t>emergencies</a:t>
            </a:r>
          </a:p>
          <a:p>
            <a:pPr marL="0" indent="0">
              <a:buNone/>
            </a:pPr>
            <a:r>
              <a:rPr lang="en-US" dirty="0"/>
              <a:t>5. Postpartum </a:t>
            </a:r>
            <a:r>
              <a:rPr lang="en-US" dirty="0" smtClean="0"/>
              <a:t>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47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Content of the lecture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267200"/>
          </a:xfrm>
        </p:spPr>
        <p:txBody>
          <a:bodyPr>
            <a:normAutofit/>
          </a:bodyPr>
          <a:lstStyle/>
          <a:p>
            <a:r>
              <a:rPr lang="en-US" dirty="0"/>
              <a:t>Reproductive </a:t>
            </a:r>
            <a:r>
              <a:rPr lang="en-US" dirty="0" smtClean="0"/>
              <a:t>Health Definition and Indicators </a:t>
            </a:r>
          </a:p>
          <a:p>
            <a:r>
              <a:rPr lang="en-US" dirty="0" smtClean="0"/>
              <a:t>Components of Reproductive Health</a:t>
            </a:r>
          </a:p>
          <a:p>
            <a:r>
              <a:rPr lang="en-US" dirty="0" smtClean="0"/>
              <a:t>Maternal </a:t>
            </a:r>
            <a:r>
              <a:rPr lang="en-US" dirty="0"/>
              <a:t>Health </a:t>
            </a:r>
            <a:endParaRPr lang="en-US" dirty="0" smtClean="0"/>
          </a:p>
          <a:p>
            <a:r>
              <a:rPr lang="en-US" dirty="0" smtClean="0"/>
              <a:t>Family Planning </a:t>
            </a:r>
          </a:p>
          <a:p>
            <a:r>
              <a:rPr lang="en-US" dirty="0"/>
              <a:t>Sexually Transmitted </a:t>
            </a:r>
            <a:r>
              <a:rPr lang="en-US" dirty="0" smtClean="0"/>
              <a:t>Infections </a:t>
            </a:r>
          </a:p>
          <a:p>
            <a:r>
              <a:rPr lang="en-US" dirty="0" smtClean="0"/>
              <a:t>Abortion</a:t>
            </a:r>
          </a:p>
          <a:p>
            <a:r>
              <a:rPr lang="en-US" dirty="0" smtClean="0"/>
              <a:t>Violence Against Women </a:t>
            </a:r>
          </a:p>
        </p:txBody>
      </p:sp>
    </p:spTree>
    <p:extLst>
      <p:ext uri="{BB962C8B-B14F-4D97-AF65-F5344CB8AC3E}">
        <p14:creationId xmlns:p14="http://schemas.microsoft.com/office/powerpoint/2010/main" val="412279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Services include: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6. Post-abortion care and, where abortion is not</a:t>
            </a:r>
          </a:p>
          <a:p>
            <a:pPr marL="0" indent="0">
              <a:buNone/>
            </a:pPr>
            <a:r>
              <a:rPr lang="en-US" dirty="0"/>
              <a:t>against the law, safe services for the termination</a:t>
            </a:r>
          </a:p>
          <a:p>
            <a:pPr marL="0" indent="0">
              <a:buNone/>
            </a:pPr>
            <a:r>
              <a:rPr lang="en-US" dirty="0"/>
              <a:t>of pregnancy</a:t>
            </a:r>
          </a:p>
          <a:p>
            <a:pPr marL="0" indent="0">
              <a:buNone/>
            </a:pPr>
            <a:r>
              <a:rPr lang="en-US" dirty="0"/>
              <a:t>7. Family planning counseling, information and</a:t>
            </a:r>
          </a:p>
          <a:p>
            <a:pPr marL="0" indent="0">
              <a:buNone/>
            </a:pPr>
            <a:r>
              <a:rPr lang="en-US" dirty="0"/>
              <a:t>services</a:t>
            </a:r>
          </a:p>
          <a:p>
            <a:pPr marL="0" indent="0">
              <a:buNone/>
            </a:pPr>
            <a:r>
              <a:rPr lang="en-US" dirty="0"/>
              <a:t>8. Reproductive health education and services for</a:t>
            </a:r>
          </a:p>
          <a:p>
            <a:pPr marL="0" indent="0">
              <a:buNone/>
            </a:pPr>
            <a:r>
              <a:rPr lang="en-US" dirty="0"/>
              <a:t>adolescents 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591658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Maternal Mortality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Definition :   maternal </a:t>
            </a:r>
            <a:r>
              <a:rPr lang="en-US" dirty="0"/>
              <a:t>death as the death of a woman </a:t>
            </a:r>
            <a:r>
              <a:rPr lang="en-US" dirty="0" smtClean="0"/>
              <a:t>while pregnant </a:t>
            </a:r>
            <a:r>
              <a:rPr lang="en-US" dirty="0"/>
              <a:t>or within 42 days of termination </a:t>
            </a:r>
            <a:r>
              <a:rPr lang="en-US" dirty="0" smtClean="0"/>
              <a:t>of pregnancy</a:t>
            </a:r>
            <a:r>
              <a:rPr lang="en-US" dirty="0"/>
              <a:t>, irrespective of the duration and </a:t>
            </a:r>
            <a:r>
              <a:rPr lang="en-US" dirty="0" smtClean="0"/>
              <a:t>site of </a:t>
            </a:r>
            <a:r>
              <a:rPr lang="en-US" dirty="0"/>
              <a:t>the pregnancy, from any cause related to </a:t>
            </a:r>
            <a:r>
              <a:rPr lang="en-US" dirty="0" smtClean="0"/>
              <a:t>or aggravated </a:t>
            </a:r>
            <a:r>
              <a:rPr lang="en-US" dirty="0"/>
              <a:t>by the pregnancy or its </a:t>
            </a:r>
            <a:r>
              <a:rPr lang="en-US" dirty="0" smtClean="0"/>
              <a:t>management, but </a:t>
            </a:r>
            <a:r>
              <a:rPr lang="en-US" dirty="0"/>
              <a:t>not from accidental or incidental causes.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68417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Maternal Morbidity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Definition : Any </a:t>
            </a:r>
            <a:r>
              <a:rPr lang="en-US" dirty="0"/>
              <a:t>deviation, subjective </a:t>
            </a:r>
            <a:r>
              <a:rPr lang="en-US" dirty="0" smtClean="0"/>
              <a:t>or objective</a:t>
            </a:r>
            <a:r>
              <a:rPr lang="en-US" dirty="0"/>
              <a:t>, from a state of physiological </a:t>
            </a:r>
            <a:r>
              <a:rPr lang="en-US" dirty="0" smtClean="0"/>
              <a:t>or psychological </a:t>
            </a:r>
            <a:r>
              <a:rPr lang="en-US" dirty="0"/>
              <a:t>well being of women.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949322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Causes of Maternal Mortality and</a:t>
            </a:r>
            <a:br>
              <a:rPr lang="en-US" dirty="0"/>
            </a:br>
            <a:r>
              <a:rPr lang="en-US" dirty="0"/>
              <a:t>Morbidity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1.Direct Obstetric Deaths </a:t>
            </a:r>
            <a:r>
              <a:rPr lang="en-US" dirty="0" smtClean="0"/>
              <a:t>: </a:t>
            </a:r>
            <a:r>
              <a:rPr lang="en-US" dirty="0"/>
              <a:t>are those that result from</a:t>
            </a:r>
          </a:p>
          <a:p>
            <a:pPr marL="0" indent="0">
              <a:buNone/>
            </a:pPr>
            <a:r>
              <a:rPr lang="en-US" dirty="0"/>
              <a:t>obstetric complications of the pregnancy state </a:t>
            </a:r>
            <a:r>
              <a:rPr lang="en-US" dirty="0" smtClean="0"/>
              <a:t>from interventions</a:t>
            </a:r>
            <a:r>
              <a:rPr lang="en-US" dirty="0"/>
              <a:t>, omissions, incorrect treatment or </a:t>
            </a:r>
            <a:r>
              <a:rPr lang="en-US" dirty="0" smtClean="0"/>
              <a:t>from chain </a:t>
            </a:r>
            <a:r>
              <a:rPr lang="en-US" dirty="0"/>
              <a:t>of events.</a:t>
            </a:r>
          </a:p>
          <a:p>
            <a:pPr marL="0" indent="0">
              <a:buNone/>
            </a:pPr>
            <a:r>
              <a:rPr lang="en-US" dirty="0"/>
              <a:t>Examples: Abortion, Ectopic pregnancy, </a:t>
            </a:r>
            <a:r>
              <a:rPr lang="en-US" dirty="0" smtClean="0"/>
              <a:t>pre-</a:t>
            </a:r>
            <a:r>
              <a:rPr lang="en-US" dirty="0" err="1" smtClean="0"/>
              <a:t>eclampsia</a:t>
            </a:r>
            <a:r>
              <a:rPr lang="en-US" dirty="0" smtClean="0"/>
              <a:t>, </a:t>
            </a:r>
            <a:r>
              <a:rPr lang="en-US" dirty="0" err="1" smtClean="0"/>
              <a:t>Eclampsia</a:t>
            </a:r>
            <a:r>
              <a:rPr lang="en-US" dirty="0"/>
              <a:t>, Obstructed </a:t>
            </a:r>
            <a:r>
              <a:rPr lang="en-US" dirty="0" smtClean="0"/>
              <a:t>labor, infection</a:t>
            </a:r>
            <a:r>
              <a:rPr lang="en-US" dirty="0"/>
              <a:t>, etc.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701440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Causes of Maternal Mortality and</a:t>
            </a:r>
            <a:br>
              <a:rPr lang="en-US" dirty="0"/>
            </a:br>
            <a:r>
              <a:rPr lang="en-US" dirty="0"/>
              <a:t>Morbidity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Commonest Direct Obstetric Cause: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A. Hemorrhage: </a:t>
            </a:r>
            <a:r>
              <a:rPr lang="en-US" dirty="0"/>
              <a:t>Includes antepartum, </a:t>
            </a:r>
            <a:r>
              <a:rPr lang="en-US" dirty="0" smtClean="0"/>
              <a:t>postpartum, abortion</a:t>
            </a:r>
            <a:r>
              <a:rPr lang="en-US" dirty="0"/>
              <a:t>, and ectopic pregnancy.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B. Unsafe </a:t>
            </a:r>
            <a:r>
              <a:rPr lang="en-US" dirty="0">
                <a:solidFill>
                  <a:srgbClr val="FF0000"/>
                </a:solidFill>
              </a:rPr>
              <a:t>Abortion: </a:t>
            </a:r>
            <a:r>
              <a:rPr lang="en-US" dirty="0"/>
              <a:t>It is claimed as the</a:t>
            </a:r>
          </a:p>
          <a:p>
            <a:pPr marL="0" indent="0">
              <a:buNone/>
            </a:pPr>
            <a:r>
              <a:rPr lang="en-US" dirty="0"/>
              <a:t>commonest cause of maternal death in our</a:t>
            </a:r>
          </a:p>
          <a:p>
            <a:pPr marL="0" indent="0">
              <a:buNone/>
            </a:pPr>
            <a:r>
              <a:rPr lang="en-US" dirty="0"/>
              <a:t>country accounting for 20 –40% of deaths.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C. Hypertensive </a:t>
            </a:r>
            <a:r>
              <a:rPr lang="en-US" dirty="0">
                <a:solidFill>
                  <a:srgbClr val="FF0000"/>
                </a:solidFill>
              </a:rPr>
              <a:t>disorders of pregnancy: </a:t>
            </a:r>
            <a:r>
              <a:rPr lang="en-US" dirty="0"/>
              <a:t>This</a:t>
            </a:r>
          </a:p>
          <a:p>
            <a:pPr marL="0" indent="0">
              <a:buNone/>
            </a:pPr>
            <a:r>
              <a:rPr lang="en-US" dirty="0"/>
              <a:t>includes pre-</a:t>
            </a:r>
            <a:r>
              <a:rPr lang="en-US" dirty="0" err="1"/>
              <a:t>eclampsia</a:t>
            </a:r>
            <a:r>
              <a:rPr lang="en-US" dirty="0"/>
              <a:t>, </a:t>
            </a:r>
            <a:r>
              <a:rPr lang="en-US" dirty="0" err="1"/>
              <a:t>eclampsia</a:t>
            </a:r>
            <a:r>
              <a:rPr lang="en-US" dirty="0"/>
              <a:t>, etc.</a:t>
            </a:r>
          </a:p>
          <a:p>
            <a:pPr marL="0" indent="0">
              <a:buNone/>
            </a:pPr>
            <a:r>
              <a:rPr lang="en-US" dirty="0" err="1"/>
              <a:t>Preclampsia</a:t>
            </a:r>
            <a:r>
              <a:rPr lang="en-US" dirty="0"/>
              <a:t> and </a:t>
            </a:r>
            <a:r>
              <a:rPr lang="en-US" dirty="0" err="1"/>
              <a:t>eclampsia</a:t>
            </a:r>
            <a:r>
              <a:rPr lang="en-US" dirty="0"/>
              <a:t> account for 10-</a:t>
            </a:r>
          </a:p>
          <a:p>
            <a:pPr marL="0" indent="0">
              <a:buNone/>
            </a:pPr>
            <a:r>
              <a:rPr lang="en-US" dirty="0"/>
              <a:t>12% of maternal deaths.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353256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/>
              <a:t>Causes of Maternal Mortality and</a:t>
            </a:r>
            <a:br>
              <a:rPr lang="en-US" dirty="0"/>
            </a:br>
            <a:r>
              <a:rPr lang="en-US" dirty="0"/>
              <a:t>Morbidity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Commonest Direct Obstetric Cause: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D. Obstructed </a:t>
            </a:r>
            <a:r>
              <a:rPr lang="en-US" dirty="0">
                <a:solidFill>
                  <a:srgbClr val="FF0000"/>
                </a:solidFill>
              </a:rPr>
              <a:t>Labor and uterine rupture: </a:t>
            </a:r>
            <a:r>
              <a:rPr lang="en-US" dirty="0"/>
              <a:t>The</a:t>
            </a:r>
          </a:p>
          <a:p>
            <a:pPr marL="0" indent="0">
              <a:buNone/>
            </a:pPr>
            <a:r>
              <a:rPr lang="en-US" dirty="0"/>
              <a:t>prevalence of obstructed labor is said to be 47</a:t>
            </a:r>
          </a:p>
          <a:p>
            <a:pPr marL="0" indent="0">
              <a:buNone/>
            </a:pPr>
            <a:r>
              <a:rPr lang="en-US" dirty="0"/>
              <a:t>% in Ethiopia. It accounts for 9% of the total</a:t>
            </a:r>
          </a:p>
          <a:p>
            <a:pPr marL="0" indent="0">
              <a:buNone/>
            </a:pPr>
            <a:r>
              <a:rPr lang="en-US" dirty="0"/>
              <a:t>maternal death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E. Infection: </a:t>
            </a:r>
            <a:r>
              <a:rPr lang="en-US" dirty="0"/>
              <a:t>The introduction and multiplication</a:t>
            </a:r>
          </a:p>
          <a:p>
            <a:pPr marL="0" indent="0">
              <a:buNone/>
            </a:pPr>
            <a:r>
              <a:rPr lang="en-US" dirty="0"/>
              <a:t>of microbial agents in the pelvic organs and</a:t>
            </a:r>
          </a:p>
          <a:p>
            <a:pPr marL="0" indent="0">
              <a:buNone/>
            </a:pPr>
            <a:r>
              <a:rPr lang="en-US" dirty="0"/>
              <a:t>other systems having an effect on the health of</a:t>
            </a:r>
          </a:p>
          <a:p>
            <a:pPr marL="0" indent="0">
              <a:buNone/>
            </a:pPr>
            <a:r>
              <a:rPr lang="en-US" dirty="0"/>
              <a:t>the mother and newborn. It includes infection</a:t>
            </a:r>
          </a:p>
          <a:p>
            <a:pPr marL="0" indent="0">
              <a:buNone/>
            </a:pPr>
            <a:r>
              <a:rPr lang="en-US" dirty="0"/>
              <a:t>of the uterus, tubes, urinary system and fetal</a:t>
            </a:r>
          </a:p>
          <a:p>
            <a:pPr marL="0" indent="0">
              <a:buNone/>
            </a:pPr>
            <a:r>
              <a:rPr lang="en-US" dirty="0"/>
              <a:t>infection. It accounts for 10% of maternal</a:t>
            </a:r>
          </a:p>
          <a:p>
            <a:pPr marL="0" indent="0">
              <a:buNone/>
            </a:pPr>
            <a:r>
              <a:rPr lang="en-US" dirty="0"/>
              <a:t>deaths.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19351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200" dirty="0"/>
              <a:t>Causes of Maternal Mortality </a:t>
            </a:r>
            <a:r>
              <a:rPr lang="en-US" sz="3200" dirty="0" smtClean="0"/>
              <a:t>and Morbidity </a:t>
            </a:r>
            <a:endParaRPr lang="ar-IQ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Indirect Obstetric Death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b="1" dirty="0" smtClean="0"/>
              <a:t>Deaths </a:t>
            </a:r>
            <a:r>
              <a:rPr lang="en-US" b="1" dirty="0"/>
              <a:t>resulting from previous existing diseases </a:t>
            </a:r>
            <a:r>
              <a:rPr lang="en-US" b="1" dirty="0" smtClean="0"/>
              <a:t>or diseases </a:t>
            </a:r>
            <a:r>
              <a:rPr lang="en-US" b="1" dirty="0"/>
              <a:t>that developed during pregnancy</a:t>
            </a:r>
          </a:p>
          <a:p>
            <a:pPr marL="514350" indent="-514350">
              <a:buAutoNum type="alphaUcPeriod"/>
            </a:pPr>
            <a:r>
              <a:rPr lang="en-US" dirty="0" smtClean="0"/>
              <a:t>Anemia</a:t>
            </a:r>
            <a:r>
              <a:rPr lang="en-US" dirty="0"/>
              <a:t>: This is the commonest indirect cause </a:t>
            </a:r>
            <a:r>
              <a:rPr lang="en-US" dirty="0" smtClean="0"/>
              <a:t>of maternal </a:t>
            </a:r>
            <a:r>
              <a:rPr lang="en-US" dirty="0"/>
              <a:t>death in our country, since malaria </a:t>
            </a:r>
            <a:r>
              <a:rPr lang="en-US" dirty="0" smtClean="0"/>
              <a:t>is endemic </a:t>
            </a:r>
            <a:r>
              <a:rPr lang="en-US" dirty="0"/>
              <a:t>and iron supplementation is </a:t>
            </a:r>
            <a:r>
              <a:rPr lang="en-US" dirty="0" smtClean="0"/>
              <a:t>low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B. Other indirect causes include, heart disease,</a:t>
            </a:r>
          </a:p>
          <a:p>
            <a:pPr marL="0" indent="0">
              <a:buNone/>
            </a:pPr>
            <a:r>
              <a:rPr lang="en-US" dirty="0"/>
              <a:t>diabetes mellitus, HIV/AIDS, TB, Malnutrition,</a:t>
            </a:r>
          </a:p>
          <a:p>
            <a:pPr marL="0" indent="0">
              <a:buNone/>
            </a:pPr>
            <a:r>
              <a:rPr lang="en-US" dirty="0"/>
              <a:t>etc. The indirect obstetric death: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4401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r>
              <a:rPr lang="en-US" sz="3600" dirty="0"/>
              <a:t>Maternal Mortality in Context: The </a:t>
            </a:r>
            <a:r>
              <a:rPr lang="en-US" sz="3600" dirty="0" smtClean="0"/>
              <a:t>Three D’s </a:t>
            </a:r>
            <a:r>
              <a:rPr lang="en-US" sz="3600" dirty="0"/>
              <a:t>(Delays) </a:t>
            </a:r>
            <a:endParaRPr lang="ar-IQ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1. Delay in deciding to seek care</a:t>
            </a:r>
          </a:p>
          <a:p>
            <a:r>
              <a:rPr lang="en-US" dirty="0" smtClean="0"/>
              <a:t>Failure </a:t>
            </a:r>
            <a:r>
              <a:rPr lang="en-US" dirty="0"/>
              <a:t>to recognize signs of complications</a:t>
            </a:r>
          </a:p>
          <a:p>
            <a:r>
              <a:rPr lang="en-US" dirty="0" smtClean="0"/>
              <a:t>Failure </a:t>
            </a:r>
            <a:r>
              <a:rPr lang="en-US" dirty="0"/>
              <a:t>to perceive severity of illness</a:t>
            </a:r>
          </a:p>
          <a:p>
            <a:r>
              <a:rPr lang="en-US" dirty="0" smtClean="0"/>
              <a:t>Cost </a:t>
            </a:r>
            <a:r>
              <a:rPr lang="en-US" dirty="0"/>
              <a:t>consideration</a:t>
            </a:r>
          </a:p>
          <a:p>
            <a:r>
              <a:rPr lang="en-US" dirty="0" smtClean="0"/>
              <a:t>Previous </a:t>
            </a:r>
            <a:r>
              <a:rPr lang="en-US" dirty="0"/>
              <a:t>negative experience with the health</a:t>
            </a:r>
          </a:p>
          <a:p>
            <a:r>
              <a:rPr lang="en-US" dirty="0"/>
              <a:t>system</a:t>
            </a:r>
          </a:p>
          <a:p>
            <a:r>
              <a:rPr lang="en-US" dirty="0" smtClean="0"/>
              <a:t>Transportation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3180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600" dirty="0"/>
              <a:t>Maternal Mortality in Context: The Three D’s (Delays) </a:t>
            </a:r>
            <a:endParaRPr lang="ar-IQ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2. Delay in reaching care</a:t>
            </a:r>
          </a:p>
          <a:p>
            <a:r>
              <a:rPr lang="en-US" dirty="0" smtClean="0"/>
              <a:t> </a:t>
            </a:r>
            <a:r>
              <a:rPr lang="en-US" dirty="0"/>
              <a:t>Lengthy distance to a facility</a:t>
            </a:r>
          </a:p>
          <a:p>
            <a:r>
              <a:rPr lang="en-US" dirty="0" smtClean="0"/>
              <a:t> </a:t>
            </a:r>
            <a:r>
              <a:rPr lang="en-US" dirty="0"/>
              <a:t>Conditions of roads</a:t>
            </a:r>
          </a:p>
          <a:p>
            <a:r>
              <a:rPr lang="en-US" dirty="0" smtClean="0"/>
              <a:t>Lack </a:t>
            </a:r>
            <a:r>
              <a:rPr lang="en-US" dirty="0"/>
              <a:t>of available transportation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53969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Maternal Mortality in Context: The Three D’s (Delays)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3. Delay in receiving appropriate care</a:t>
            </a:r>
          </a:p>
          <a:p>
            <a:r>
              <a:rPr lang="en-US" dirty="0" smtClean="0"/>
              <a:t> </a:t>
            </a:r>
            <a:r>
              <a:rPr lang="en-US" dirty="0"/>
              <a:t>Uncaring attitudes of providers</a:t>
            </a:r>
          </a:p>
          <a:p>
            <a:r>
              <a:rPr lang="en-US" dirty="0" smtClean="0"/>
              <a:t> </a:t>
            </a:r>
            <a:r>
              <a:rPr lang="en-US" dirty="0"/>
              <a:t>Shortages of supplies and basic</a:t>
            </a:r>
          </a:p>
          <a:p>
            <a:r>
              <a:rPr lang="en-US" dirty="0"/>
              <a:t>equipment</a:t>
            </a:r>
          </a:p>
          <a:p>
            <a:r>
              <a:rPr lang="en-US" dirty="0" smtClean="0"/>
              <a:t> </a:t>
            </a:r>
            <a:r>
              <a:rPr lang="en-US" dirty="0"/>
              <a:t>Non-availability of health personnel</a:t>
            </a:r>
          </a:p>
          <a:p>
            <a:r>
              <a:rPr lang="en-US" dirty="0" smtClean="0"/>
              <a:t>Poor </a:t>
            </a:r>
            <a:r>
              <a:rPr lang="en-US" dirty="0"/>
              <a:t>skills of health providers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075606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Reproductive </a:t>
            </a:r>
            <a:r>
              <a:rPr lang="en-US" dirty="0"/>
              <a:t>health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Reproductive health is defined as” A state of </a:t>
            </a:r>
            <a:r>
              <a:rPr lang="en-US" dirty="0" smtClean="0"/>
              <a:t>complete physical</a:t>
            </a:r>
            <a:r>
              <a:rPr lang="en-US" dirty="0"/>
              <a:t>, mental, and social well being and not </a:t>
            </a:r>
            <a:r>
              <a:rPr lang="en-US" dirty="0" smtClean="0"/>
              <a:t>merely the </a:t>
            </a:r>
            <a:r>
              <a:rPr lang="en-US" dirty="0"/>
              <a:t>absence of disease or infirmity, in all matters </a:t>
            </a:r>
            <a:r>
              <a:rPr lang="en-US" dirty="0" smtClean="0"/>
              <a:t>related to </a:t>
            </a:r>
            <a:r>
              <a:rPr lang="en-US" dirty="0"/>
              <a:t>the reproductive system and to its functions </a:t>
            </a:r>
            <a:r>
              <a:rPr lang="en-US" dirty="0" smtClean="0"/>
              <a:t>and process</a:t>
            </a:r>
            <a:r>
              <a:rPr lang="en-US" dirty="0"/>
              <a:t>”.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44229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Maternal Morbidity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Maternal morbidity is difficult to measure due </a:t>
            </a:r>
            <a:r>
              <a:rPr lang="en-US" dirty="0" smtClean="0"/>
              <a:t>to variation </a:t>
            </a:r>
            <a:r>
              <a:rPr lang="en-US" dirty="0"/>
              <a:t>in the definition and criteria to </a:t>
            </a:r>
            <a:r>
              <a:rPr lang="en-US" dirty="0" smtClean="0"/>
              <a:t>diagnose. The </a:t>
            </a:r>
            <a:r>
              <a:rPr lang="en-US" dirty="0"/>
              <a:t>risk factors for maternal morbidity </a:t>
            </a:r>
            <a:r>
              <a:rPr lang="en-US" dirty="0" smtClean="0"/>
              <a:t>include prolonged </a:t>
            </a:r>
            <a:r>
              <a:rPr lang="en-US" dirty="0"/>
              <a:t>labor, hemorrhage, infection,</a:t>
            </a:r>
          </a:p>
          <a:p>
            <a:pPr marL="0" indent="0">
              <a:buNone/>
            </a:pPr>
            <a:r>
              <a:rPr lang="en-US" dirty="0" err="1"/>
              <a:t>preclampsia</a:t>
            </a:r>
            <a:r>
              <a:rPr lang="en-US" dirty="0"/>
              <a:t>, etc.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07281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women health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1.Socio-cultural </a:t>
            </a:r>
            <a:r>
              <a:rPr lang="en-US" dirty="0"/>
              <a:t>factors: Like early marriage, </a:t>
            </a:r>
            <a:r>
              <a:rPr lang="en-US" dirty="0" smtClean="0"/>
              <a:t>early childbirth</a:t>
            </a:r>
            <a:r>
              <a:rPr lang="en-US" dirty="0"/>
              <a:t>, harmful traditional practices </a:t>
            </a:r>
            <a:r>
              <a:rPr lang="en-US" dirty="0" smtClean="0"/>
              <a:t>including female </a:t>
            </a:r>
            <a:r>
              <a:rPr lang="en-US" dirty="0"/>
              <a:t>genital mutilation, etc.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20657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women health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Economy: Socio economic status affects the</a:t>
            </a:r>
          </a:p>
          <a:p>
            <a:pPr marL="0" indent="0">
              <a:buNone/>
            </a:pPr>
            <a:r>
              <a:rPr lang="en-US" dirty="0"/>
              <a:t>women’s status by affecting their decision </a:t>
            </a:r>
            <a:r>
              <a:rPr lang="en-US" dirty="0" smtClean="0"/>
              <a:t>making roles </a:t>
            </a:r>
            <a:r>
              <a:rPr lang="en-US" dirty="0"/>
              <a:t>in the community, educational status, </a:t>
            </a:r>
            <a:r>
              <a:rPr lang="en-US" dirty="0" smtClean="0"/>
              <a:t>health coverage</a:t>
            </a:r>
            <a:r>
              <a:rPr lang="en-US" dirty="0"/>
              <a:t>, level of sexual abuse, etc.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38282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women health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Inadequate Health Service Coverage: Most</a:t>
            </a:r>
          </a:p>
          <a:p>
            <a:pPr marL="0" indent="0">
              <a:buNone/>
            </a:pPr>
            <a:r>
              <a:rPr lang="en-US" dirty="0"/>
              <a:t>mothers do not get care during pregnancy and </a:t>
            </a:r>
            <a:r>
              <a:rPr lang="en-US" dirty="0" smtClean="0"/>
              <a:t>most deliveries </a:t>
            </a:r>
            <a:r>
              <a:rPr lang="en-US" dirty="0"/>
              <a:t>are unattended. This is due to lack </a:t>
            </a:r>
            <a:r>
              <a:rPr lang="en-US" dirty="0" smtClean="0"/>
              <a:t>of transportation</a:t>
            </a:r>
            <a:r>
              <a:rPr lang="en-US" dirty="0"/>
              <a:t>, distance from health facilities, </a:t>
            </a:r>
            <a:r>
              <a:rPr lang="en-US" dirty="0" smtClean="0"/>
              <a:t>small number </a:t>
            </a:r>
            <a:r>
              <a:rPr lang="en-US" dirty="0"/>
              <a:t>of health facilities, </a:t>
            </a:r>
            <a:r>
              <a:rPr lang="en-US" dirty="0" err="1"/>
              <a:t>etc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42113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women health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4. Psychological factors: For instance, after sexual</a:t>
            </a:r>
          </a:p>
          <a:p>
            <a:pPr marL="0" indent="0">
              <a:buNone/>
            </a:pPr>
            <a:r>
              <a:rPr lang="en-US" dirty="0"/>
              <a:t>abuse women are at great risk of depression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5.Health </a:t>
            </a:r>
            <a:r>
              <a:rPr lang="en-US" dirty="0"/>
              <a:t>and nutrition services: The health status of</a:t>
            </a:r>
          </a:p>
          <a:p>
            <a:pPr marL="0" indent="0">
              <a:buNone/>
            </a:pPr>
            <a:r>
              <a:rPr lang="en-US" dirty="0"/>
              <a:t>women who are not getting adequate amount of</a:t>
            </a:r>
          </a:p>
          <a:p>
            <a:pPr marL="0" indent="0">
              <a:buNone/>
            </a:pPr>
            <a:r>
              <a:rPr lang="en-US" dirty="0"/>
              <a:t>nutrients and proper reproductive health services</a:t>
            </a:r>
          </a:p>
          <a:p>
            <a:pPr marL="0" indent="0">
              <a:buNone/>
            </a:pPr>
            <a:r>
              <a:rPr lang="en-US" dirty="0"/>
              <a:t>could be affected.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11418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women health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6. Interaction with providers: Some health care</a:t>
            </a:r>
          </a:p>
          <a:p>
            <a:pPr marL="0" indent="0">
              <a:buNone/>
            </a:pPr>
            <a:r>
              <a:rPr lang="en-US" dirty="0"/>
              <a:t>providers are, unsympathetic and uncaring as they</a:t>
            </a:r>
          </a:p>
          <a:p>
            <a:pPr marL="0" indent="0">
              <a:buNone/>
            </a:pPr>
            <a:r>
              <a:rPr lang="en-US" dirty="0"/>
              <a:t>do not respect women's cultural preferences. E.g.</a:t>
            </a:r>
          </a:p>
          <a:p>
            <a:pPr marL="0" indent="0">
              <a:buNone/>
            </a:pPr>
            <a:r>
              <a:rPr lang="en-US" dirty="0"/>
              <a:t>privacy, birth position, or treatment by women</a:t>
            </a:r>
          </a:p>
          <a:p>
            <a:pPr marL="0" indent="0">
              <a:buNone/>
            </a:pPr>
            <a:r>
              <a:rPr lang="en-US" dirty="0"/>
              <a:t>providers. </a:t>
            </a:r>
          </a:p>
          <a:p>
            <a:pPr marL="0" indent="0">
              <a:buNone/>
            </a:pPr>
            <a:r>
              <a:rPr lang="en-US" dirty="0" smtClean="0"/>
              <a:t>7.Gender </a:t>
            </a:r>
            <a:r>
              <a:rPr lang="en-US" dirty="0"/>
              <a:t>Discrimination: E.g. lack of women</a:t>
            </a:r>
          </a:p>
          <a:p>
            <a:pPr marL="0" indent="0">
              <a:buNone/>
            </a:pPr>
            <a:r>
              <a:rPr lang="en-US" dirty="0"/>
              <a:t>empowerment, giving more attention to a male child.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994298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Family </a:t>
            </a:r>
            <a:r>
              <a:rPr lang="en-US" dirty="0"/>
              <a:t>planning 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 smtClean="0"/>
              <a:t>Definition: </a:t>
            </a:r>
          </a:p>
          <a:p>
            <a:pPr marL="0" indent="0">
              <a:buNone/>
            </a:pPr>
            <a:r>
              <a:rPr lang="en-US" dirty="0"/>
              <a:t> Family Planning involves planning the number, frequency and timing of pregnancy. In other words it is a program to regulate the number and spacing of children in a family through the practice of contraception or other methods of birth control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71715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Benefits of family planning </a:t>
            </a:r>
            <a:r>
              <a:rPr lang="en-US" sz="3200" dirty="0"/>
              <a:t>to women’s health</a:t>
            </a:r>
            <a:endParaRPr lang="ar-IQ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1. Avoiding </a:t>
            </a:r>
            <a:r>
              <a:rPr lang="en-US" dirty="0"/>
              <a:t>pregnancy at the extremes of</a:t>
            </a:r>
          </a:p>
          <a:p>
            <a:pPr marL="0" indent="0">
              <a:buNone/>
            </a:pPr>
            <a:r>
              <a:rPr lang="en-US" dirty="0"/>
              <a:t>maternal age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/>
              <a:t>Decreasing risks by decreasing parity: If all</a:t>
            </a:r>
          </a:p>
          <a:p>
            <a:pPr marL="0" indent="0">
              <a:buNone/>
            </a:pPr>
            <a:r>
              <a:rPr lang="en-US" dirty="0"/>
              <a:t>women had five births or fewer, the number of</a:t>
            </a:r>
          </a:p>
          <a:p>
            <a:pPr marL="0" indent="0">
              <a:buNone/>
            </a:pPr>
            <a:r>
              <a:rPr lang="en-US" dirty="0"/>
              <a:t>maternal deaths could drop by 26 %</a:t>
            </a:r>
          </a:p>
          <a:p>
            <a:pPr marL="0" indent="0">
              <a:buNone/>
            </a:pPr>
            <a:r>
              <a:rPr lang="en-US" dirty="0"/>
              <a:t>worldwide.</a:t>
            </a:r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/>
              <a:t>Preventing high-risk pregnancies: decrease</a:t>
            </a:r>
          </a:p>
          <a:p>
            <a:pPr marL="0" indent="0">
              <a:buNone/>
            </a:pPr>
            <a:r>
              <a:rPr lang="en-US" dirty="0"/>
              <a:t>maternal deaths by quarter</a:t>
            </a:r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/>
              <a:t>Prevention of unwanted pregnancy: reduces</a:t>
            </a:r>
          </a:p>
          <a:p>
            <a:pPr marL="0" indent="0">
              <a:buNone/>
            </a:pPr>
            <a:r>
              <a:rPr lang="en-US" dirty="0"/>
              <a:t>unnecessary risks of pregnancy, childbirth and</a:t>
            </a:r>
          </a:p>
          <a:p>
            <a:pPr marL="0" indent="0">
              <a:buNone/>
            </a:pPr>
            <a:r>
              <a:rPr lang="en-US" dirty="0"/>
              <a:t>risks of induced abortion</a:t>
            </a:r>
          </a:p>
          <a:p>
            <a:pPr marL="0" indent="0">
              <a:buNone/>
            </a:pPr>
            <a:r>
              <a:rPr lang="en-US" dirty="0" smtClean="0"/>
              <a:t>5. </a:t>
            </a:r>
            <a:r>
              <a:rPr lang="en-US" dirty="0"/>
              <a:t>Improving health through non-contraceptive</a:t>
            </a:r>
          </a:p>
          <a:p>
            <a:pPr marL="0" indent="0">
              <a:buNone/>
            </a:pPr>
            <a:r>
              <a:rPr lang="en-US" dirty="0"/>
              <a:t>benefits including prevention of STIs and</a:t>
            </a:r>
          </a:p>
          <a:p>
            <a:pPr marL="0" indent="0">
              <a:buNone/>
            </a:pPr>
            <a:r>
              <a:rPr lang="en-US" dirty="0"/>
              <a:t>reproductive cancers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00534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Family Planning 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62" y="1600200"/>
            <a:ext cx="8082076" cy="4525963"/>
          </a:xfrm>
        </p:spPr>
      </p:pic>
    </p:spTree>
    <p:extLst>
      <p:ext uri="{BB962C8B-B14F-4D97-AF65-F5344CB8AC3E}">
        <p14:creationId xmlns:p14="http://schemas.microsoft.com/office/powerpoint/2010/main" val="8246305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Family Planning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1.Hormonal </a:t>
            </a:r>
            <a:r>
              <a:rPr lang="en-US" b="1" dirty="0">
                <a:solidFill>
                  <a:srgbClr val="FF0000"/>
                </a:solidFill>
              </a:rPr>
              <a:t>contraceptive </a:t>
            </a:r>
            <a:r>
              <a:rPr lang="en-US" b="1" dirty="0" smtClean="0">
                <a:solidFill>
                  <a:srgbClr val="FF0000"/>
                </a:solidFill>
              </a:rPr>
              <a:t>methods : </a:t>
            </a:r>
          </a:p>
          <a:p>
            <a:pPr marL="0" indent="0">
              <a:buNone/>
            </a:pPr>
            <a:r>
              <a:rPr lang="en-US" dirty="0" smtClean="0"/>
              <a:t>include oral contraceptives </a:t>
            </a:r>
            <a:r>
              <a:rPr lang="en-US" dirty="0"/>
              <a:t>pills, </a:t>
            </a:r>
            <a:r>
              <a:rPr lang="en-US" dirty="0" err="1"/>
              <a:t>injectables</a:t>
            </a:r>
            <a:r>
              <a:rPr lang="en-US" dirty="0"/>
              <a:t>, and implants. </a:t>
            </a:r>
            <a:r>
              <a:rPr lang="en-US" dirty="0" smtClean="0"/>
              <a:t>They all </a:t>
            </a:r>
            <a:r>
              <a:rPr lang="en-US" dirty="0"/>
              <a:t>prevent pregnancy mainly by stopping a </a:t>
            </a:r>
            <a:r>
              <a:rPr lang="en-US" dirty="0" smtClean="0"/>
              <a:t>woman’s ovaries </a:t>
            </a:r>
            <a:r>
              <a:rPr lang="en-US" dirty="0"/>
              <a:t>from releasing eggs. Hormonal </a:t>
            </a:r>
            <a:r>
              <a:rPr lang="en-US" dirty="0" smtClean="0"/>
              <a:t>methods contain </a:t>
            </a:r>
            <a:r>
              <a:rPr lang="en-US" dirty="0"/>
              <a:t>either one or two female sex hormones </a:t>
            </a:r>
            <a:r>
              <a:rPr lang="en-US" dirty="0" smtClean="0"/>
              <a:t>that are </a:t>
            </a:r>
            <a:r>
              <a:rPr lang="en-US" dirty="0"/>
              <a:t>similar to the hormones naturally produced </a:t>
            </a:r>
            <a:r>
              <a:rPr lang="en-US" dirty="0" smtClean="0"/>
              <a:t>by a </a:t>
            </a:r>
            <a:r>
              <a:rPr lang="en-US" dirty="0"/>
              <a:t>woman’s body.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39679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Components </a:t>
            </a:r>
            <a:r>
              <a:rPr lang="en-US" dirty="0"/>
              <a:t>of </a:t>
            </a:r>
            <a:r>
              <a:rPr lang="en-US" dirty="0" smtClean="0"/>
              <a:t>Reproductive Health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1.Quality </a:t>
            </a:r>
            <a:r>
              <a:rPr lang="en-US" dirty="0"/>
              <a:t>family planning services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/>
              <a:t>Promoting safe motherhood: prenatal, safe</a:t>
            </a:r>
          </a:p>
          <a:p>
            <a:pPr marL="0" indent="0">
              <a:buNone/>
            </a:pPr>
            <a:r>
              <a:rPr lang="en-US" dirty="0"/>
              <a:t>delivery and post natal care, including breast</a:t>
            </a:r>
          </a:p>
          <a:p>
            <a:pPr marL="0" indent="0">
              <a:buNone/>
            </a:pPr>
            <a:r>
              <a:rPr lang="en-US" dirty="0" smtClean="0"/>
              <a:t>feeding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/>
              <a:t>Prevention and treatment of infertility</a:t>
            </a:r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/>
              <a:t>Prevention and management of complications of</a:t>
            </a:r>
          </a:p>
          <a:p>
            <a:pPr marL="0" indent="0">
              <a:buNone/>
            </a:pPr>
            <a:r>
              <a:rPr lang="en-US" dirty="0"/>
              <a:t>unsafe </a:t>
            </a:r>
            <a:r>
              <a:rPr lang="en-US" dirty="0" smtClean="0"/>
              <a:t>abortion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5.Safe </a:t>
            </a:r>
            <a:r>
              <a:rPr lang="en-US" dirty="0"/>
              <a:t>abortion </a:t>
            </a:r>
            <a:r>
              <a:rPr lang="en-US" dirty="0" smtClean="0"/>
              <a:t>services</a:t>
            </a:r>
          </a:p>
          <a:p>
            <a:pPr marL="0" indent="0">
              <a:buNone/>
            </a:pPr>
            <a:r>
              <a:rPr lang="en-US" dirty="0" smtClean="0"/>
              <a:t>6.Treatment </a:t>
            </a:r>
            <a:r>
              <a:rPr lang="en-US" dirty="0"/>
              <a:t>of reproductive tract </a:t>
            </a:r>
            <a:r>
              <a:rPr lang="en-US" dirty="0" smtClean="0"/>
              <a:t>infections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including sexually transmitted infections</a:t>
            </a:r>
            <a:r>
              <a:rPr lang="en-US" dirty="0" smtClean="0"/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997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Family Planning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2.Oral </a:t>
            </a:r>
            <a:r>
              <a:rPr lang="en-US" b="1" dirty="0">
                <a:solidFill>
                  <a:srgbClr val="FF0000"/>
                </a:solidFill>
              </a:rPr>
              <a:t>contraceptive </a:t>
            </a:r>
            <a:r>
              <a:rPr lang="en-US" b="1" dirty="0" smtClean="0">
                <a:solidFill>
                  <a:srgbClr val="FF0000"/>
                </a:solidFill>
              </a:rPr>
              <a:t>pills: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should be taken one </a:t>
            </a:r>
            <a:r>
              <a:rPr lang="en-US" dirty="0" smtClean="0"/>
              <a:t>pill every </a:t>
            </a:r>
            <a:r>
              <a:rPr lang="en-US" dirty="0"/>
              <a:t>day. They are most effective when no pills </a:t>
            </a:r>
            <a:r>
              <a:rPr lang="en-US" dirty="0" smtClean="0"/>
              <a:t>are missed</a:t>
            </a:r>
            <a:r>
              <a:rPr lang="en-US" dirty="0"/>
              <a:t>, the pill is taken at the same time every </a:t>
            </a:r>
            <a:r>
              <a:rPr lang="en-US" dirty="0" err="1" smtClean="0"/>
              <a:t>day,and</a:t>
            </a:r>
            <a:r>
              <a:rPr lang="en-US" dirty="0" smtClean="0"/>
              <a:t> </a:t>
            </a:r>
            <a:r>
              <a:rPr lang="en-US" dirty="0"/>
              <a:t>each new pack of pills is started without a delay. 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343400"/>
            <a:ext cx="41148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709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Family Planning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3.Injectable contraceptives: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are given by </a:t>
            </a:r>
            <a:r>
              <a:rPr lang="en-US" dirty="0" smtClean="0"/>
              <a:t>injection into </a:t>
            </a:r>
            <a:r>
              <a:rPr lang="en-US" dirty="0"/>
              <a:t>a woman’s arm or buttocks once every 1, </a:t>
            </a:r>
            <a:r>
              <a:rPr lang="en-US" dirty="0" smtClean="0"/>
              <a:t>2, or </a:t>
            </a:r>
            <a:r>
              <a:rPr lang="en-US" dirty="0"/>
              <a:t>3 months, depending on the type of </a:t>
            </a:r>
            <a:r>
              <a:rPr lang="en-US" dirty="0" smtClean="0"/>
              <a:t>injectable. </a:t>
            </a:r>
            <a:r>
              <a:rPr lang="en-US" dirty="0" err="1" smtClean="0"/>
              <a:t>Injectables</a:t>
            </a:r>
            <a:r>
              <a:rPr lang="en-US" dirty="0" smtClean="0"/>
              <a:t> </a:t>
            </a:r>
            <a:r>
              <a:rPr lang="en-US" dirty="0"/>
              <a:t>are most effective when </a:t>
            </a:r>
            <a:r>
              <a:rPr lang="en-US" dirty="0" smtClean="0"/>
              <a:t>women remember </a:t>
            </a:r>
            <a:r>
              <a:rPr lang="en-US" dirty="0"/>
              <a:t>to come back for re-injection on time.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724399"/>
            <a:ext cx="3310374" cy="1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109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There </a:t>
            </a:r>
            <a:r>
              <a:rPr lang="en-US" sz="4000" dirty="0"/>
              <a:t>are 3 different varieties of </a:t>
            </a:r>
            <a:r>
              <a:rPr lang="en-US" sz="4000" dirty="0" smtClean="0"/>
              <a:t>Injectable Contraceptives available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/>
              <a:t>Monthly Injectable – </a:t>
            </a:r>
            <a:r>
              <a:rPr lang="en-US" dirty="0" err="1"/>
              <a:t>Cyclofem</a:t>
            </a:r>
            <a:r>
              <a:rPr lang="en-US" dirty="0"/>
              <a:t>/ </a:t>
            </a:r>
            <a:r>
              <a:rPr lang="en-US" dirty="0" err="1"/>
              <a:t>Cycloprovera</a:t>
            </a:r>
            <a:r>
              <a:rPr lang="en-US" dirty="0"/>
              <a:t> and </a:t>
            </a:r>
            <a:r>
              <a:rPr lang="en-US" dirty="0" err="1"/>
              <a:t>Mesigyna</a:t>
            </a:r>
            <a:r>
              <a:rPr lang="en-US" dirty="0"/>
              <a:t>/ </a:t>
            </a:r>
            <a:r>
              <a:rPr lang="en-US" dirty="0" err="1"/>
              <a:t>Norigynon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smtClean="0"/>
              <a:t>2.Bi-monthly </a:t>
            </a:r>
            <a:r>
              <a:rPr lang="en-US" dirty="0"/>
              <a:t>Injectable – </a:t>
            </a:r>
            <a:r>
              <a:rPr lang="en-US" dirty="0" err="1"/>
              <a:t>Noristerat</a:t>
            </a:r>
            <a:r>
              <a:rPr lang="en-US" dirty="0"/>
              <a:t> and </a:t>
            </a:r>
            <a:r>
              <a:rPr lang="en-US" dirty="0" err="1"/>
              <a:t>Norethindrone</a:t>
            </a:r>
            <a:r>
              <a:rPr lang="en-US" dirty="0"/>
              <a:t> </a:t>
            </a:r>
            <a:r>
              <a:rPr lang="en-US" dirty="0" err="1"/>
              <a:t>Enanthate</a:t>
            </a:r>
            <a:r>
              <a:rPr lang="en-US" dirty="0"/>
              <a:t> – NET-EN</a:t>
            </a:r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/>
              <a:t>Quarterly Injectable – DMPA (</a:t>
            </a:r>
            <a:r>
              <a:rPr lang="en-US" dirty="0" err="1"/>
              <a:t>Depo</a:t>
            </a:r>
            <a:r>
              <a:rPr lang="en-US" dirty="0"/>
              <a:t> </a:t>
            </a:r>
            <a:r>
              <a:rPr lang="en-US" dirty="0" err="1"/>
              <a:t>medroxy</a:t>
            </a:r>
            <a:r>
              <a:rPr lang="en-US" dirty="0"/>
              <a:t> progesterone acetate)</a:t>
            </a: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486314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Family Planning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4.Contraceptive implants: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are inserted under the </a:t>
            </a:r>
            <a:r>
              <a:rPr lang="en-US" dirty="0" smtClean="0"/>
              <a:t>skin of </a:t>
            </a:r>
            <a:r>
              <a:rPr lang="en-US" dirty="0"/>
              <a:t>a woman’s upper arm and provide </a:t>
            </a:r>
            <a:r>
              <a:rPr lang="en-US" dirty="0" smtClean="0"/>
              <a:t>continuous, highly </a:t>
            </a:r>
            <a:r>
              <a:rPr lang="en-US" dirty="0"/>
              <a:t>effective pregnancy protection for 3 to 5 </a:t>
            </a:r>
            <a:r>
              <a:rPr lang="en-US" dirty="0" smtClean="0"/>
              <a:t>years, depending </a:t>
            </a:r>
            <a:r>
              <a:rPr lang="en-US" dirty="0"/>
              <a:t>on the type of implant. When this time is</a:t>
            </a:r>
          </a:p>
          <a:p>
            <a:pPr marL="0" indent="0">
              <a:buNone/>
            </a:pPr>
            <a:r>
              <a:rPr lang="en-US" dirty="0"/>
              <a:t>over, new implants can be inserted during the </a:t>
            </a:r>
            <a:r>
              <a:rPr lang="en-US" dirty="0" smtClean="0"/>
              <a:t>same visit </a:t>
            </a:r>
            <a:r>
              <a:rPr lang="en-US" dirty="0"/>
              <a:t>that the old set is removed.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4346250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Contraceptive Implants 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4408931" cy="25360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692364"/>
            <a:ext cx="4191000" cy="289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08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Family Planning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5.Emergency </a:t>
            </a:r>
            <a:r>
              <a:rPr lang="en-US" b="1" dirty="0">
                <a:solidFill>
                  <a:srgbClr val="FF0000"/>
                </a:solidFill>
              </a:rPr>
              <a:t>contraceptive pills (ECPs</a:t>
            </a:r>
            <a:r>
              <a:rPr lang="en-US" b="1" dirty="0" smtClean="0">
                <a:solidFill>
                  <a:srgbClr val="FF0000"/>
                </a:solidFill>
              </a:rPr>
              <a:t>):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can </a:t>
            </a:r>
            <a:r>
              <a:rPr lang="en-US" dirty="0" smtClean="0"/>
              <a:t>help prevent </a:t>
            </a:r>
            <a:r>
              <a:rPr lang="en-US" dirty="0"/>
              <a:t>pregnancy if taken within 5 days </a:t>
            </a:r>
            <a:r>
              <a:rPr lang="en-US" dirty="0" smtClean="0"/>
              <a:t>after unprotected </a:t>
            </a:r>
            <a:r>
              <a:rPr lang="en-US" dirty="0"/>
              <a:t>sex. The sooner they are taken, the </a:t>
            </a:r>
            <a:r>
              <a:rPr lang="en-US" dirty="0" smtClean="0"/>
              <a:t>more effective </a:t>
            </a:r>
            <a:r>
              <a:rPr lang="en-US" dirty="0"/>
              <a:t>they are. They are NOT meant to be used </a:t>
            </a:r>
            <a:r>
              <a:rPr lang="en-US" dirty="0" smtClean="0"/>
              <a:t>for ongoing </a:t>
            </a:r>
            <a:r>
              <a:rPr lang="en-US" dirty="0"/>
              <a:t>contraception, in place of a regular method.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0580500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</a:t>
            </a:r>
            <a:r>
              <a:rPr lang="en-US" dirty="0"/>
              <a:t>contraceptive pills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Pills can be taken after unplanned, </a:t>
            </a:r>
            <a:r>
              <a:rPr lang="en-US" dirty="0" smtClean="0"/>
              <a:t>unprotected coitus </a:t>
            </a:r>
            <a:r>
              <a:rPr lang="en-US" dirty="0"/>
              <a:t>as emergency contraceptive after consulting the doctor </a:t>
            </a:r>
            <a:r>
              <a:rPr lang="en-US" dirty="0" smtClean="0"/>
              <a:t>. A  </a:t>
            </a:r>
            <a:r>
              <a:rPr lang="en-US" dirty="0"/>
              <a:t>dose of 4 tablets of a low dose pill within 72 hours of un protected intercourse followed by 4 more tablets 12 hours later.</a:t>
            </a: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715440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Family Planning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6.Intrauterine </a:t>
            </a:r>
            <a:r>
              <a:rPr lang="en-US" b="1" dirty="0">
                <a:solidFill>
                  <a:srgbClr val="FF0000"/>
                </a:solidFill>
              </a:rPr>
              <a:t>contraceptive devices (IUDs or IUCDs</a:t>
            </a:r>
            <a:r>
              <a:rPr lang="en-US" b="1" dirty="0" smtClean="0">
                <a:solidFill>
                  <a:srgbClr val="FF0000"/>
                </a:solidFill>
              </a:rPr>
              <a:t>):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are small, flexible plastic devices that are inserted</a:t>
            </a:r>
          </a:p>
          <a:p>
            <a:pPr marL="0" indent="0">
              <a:buNone/>
            </a:pPr>
            <a:r>
              <a:rPr lang="en-US" dirty="0"/>
              <a:t>into the woman’s uterus. The most common IUDs</a:t>
            </a:r>
          </a:p>
          <a:p>
            <a:pPr marL="0" indent="0">
              <a:buNone/>
            </a:pPr>
            <a:r>
              <a:rPr lang="en-US" dirty="0"/>
              <a:t>contain copper, and they work by preventing sperm</a:t>
            </a:r>
          </a:p>
          <a:p>
            <a:pPr marL="0" indent="0">
              <a:buNone/>
            </a:pPr>
            <a:r>
              <a:rPr lang="en-US" dirty="0"/>
              <a:t>from reaching an egg. Depending on the type, IUDs</a:t>
            </a:r>
          </a:p>
          <a:p>
            <a:pPr marL="0" indent="0">
              <a:buNone/>
            </a:pPr>
            <a:r>
              <a:rPr lang="en-US" dirty="0"/>
              <a:t>can provide protection for 5 to 12 years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844674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001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9516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err="1"/>
              <a:t>Intrauterine</a:t>
            </a:r>
            <a:r>
              <a:rPr lang="fr-FR" sz="3200" dirty="0"/>
              <a:t> contraceptive </a:t>
            </a:r>
            <a:r>
              <a:rPr lang="fr-FR" sz="3200" dirty="0" err="1"/>
              <a:t>devices</a:t>
            </a:r>
            <a:r>
              <a:rPr lang="fr-FR" sz="3200" dirty="0"/>
              <a:t> (</a:t>
            </a:r>
            <a:r>
              <a:rPr lang="fr-FR" sz="3200" dirty="0" err="1"/>
              <a:t>IUDs</a:t>
            </a:r>
            <a:r>
              <a:rPr lang="fr-FR" sz="3200" dirty="0"/>
              <a:t> or </a:t>
            </a:r>
            <a:r>
              <a:rPr lang="fr-FR" sz="3200" dirty="0" err="1"/>
              <a:t>IUCDs</a:t>
            </a:r>
            <a:r>
              <a:rPr lang="fr-FR" sz="3200" dirty="0"/>
              <a:t>):</a:t>
            </a:r>
            <a:endParaRPr lang="ar-IQ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8800"/>
            <a:ext cx="6753783" cy="4191000"/>
          </a:xfrm>
        </p:spPr>
      </p:pic>
    </p:spTree>
    <p:extLst>
      <p:ext uri="{BB962C8B-B14F-4D97-AF65-F5344CB8AC3E}">
        <p14:creationId xmlns:p14="http://schemas.microsoft.com/office/powerpoint/2010/main" val="671244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Components of reproductive health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7. </a:t>
            </a:r>
            <a:r>
              <a:rPr lang="en-US" sz="2800" dirty="0"/>
              <a:t>Information and counseling on human sexuality,</a:t>
            </a:r>
          </a:p>
          <a:p>
            <a:pPr marL="0" indent="0">
              <a:buNone/>
            </a:pPr>
            <a:r>
              <a:rPr lang="en-US" sz="2800" dirty="0"/>
              <a:t>responsible parenthood and sexual and</a:t>
            </a:r>
          </a:p>
          <a:p>
            <a:pPr marL="0" indent="0">
              <a:buNone/>
            </a:pPr>
            <a:r>
              <a:rPr lang="en-US" sz="2800" dirty="0"/>
              <a:t>reproductive </a:t>
            </a:r>
            <a:r>
              <a:rPr lang="en-US" sz="2800" dirty="0" smtClean="0"/>
              <a:t>health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8. </a:t>
            </a:r>
            <a:r>
              <a:rPr lang="en-US" sz="2800" dirty="0"/>
              <a:t>Active discouragement of harmful practices, such</a:t>
            </a:r>
          </a:p>
          <a:p>
            <a:pPr marL="0" indent="0">
              <a:buNone/>
            </a:pPr>
            <a:r>
              <a:rPr lang="en-US" sz="2800" dirty="0"/>
              <a:t>as female genital mutilation and violence related</a:t>
            </a:r>
          </a:p>
          <a:p>
            <a:pPr marL="0" indent="0">
              <a:buNone/>
            </a:pPr>
            <a:r>
              <a:rPr lang="en-US" sz="2800" dirty="0"/>
              <a:t>to sexuality and </a:t>
            </a:r>
            <a:r>
              <a:rPr lang="en-US" sz="2800" dirty="0" smtClean="0"/>
              <a:t>reproduction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36157897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Family Planning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7.Barrier </a:t>
            </a:r>
            <a:r>
              <a:rPr lang="en-US" b="1" dirty="0">
                <a:solidFill>
                  <a:srgbClr val="FF0000"/>
                </a:solidFill>
              </a:rPr>
              <a:t>methods are either devices (male and </a:t>
            </a:r>
            <a:r>
              <a:rPr lang="en-US" b="1" dirty="0" smtClean="0">
                <a:solidFill>
                  <a:srgbClr val="FF0000"/>
                </a:solidFill>
              </a:rPr>
              <a:t>female condoms):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that physically block sperm from reaching</a:t>
            </a:r>
          </a:p>
          <a:p>
            <a:pPr marL="0" indent="0">
              <a:buNone/>
            </a:pPr>
            <a:r>
              <a:rPr lang="en-US" dirty="0"/>
              <a:t>an egg, or chemicals (spermicides) that kill or</a:t>
            </a:r>
          </a:p>
          <a:p>
            <a:pPr marL="0" indent="0">
              <a:buNone/>
            </a:pPr>
            <a:r>
              <a:rPr lang="en-US" dirty="0"/>
              <a:t>damage the sperm in the vagina. </a:t>
            </a:r>
            <a:r>
              <a:rPr lang="en-US" dirty="0" smtClean="0"/>
              <a:t>The effectiveness of barrier </a:t>
            </a:r>
            <a:r>
              <a:rPr lang="en-US" dirty="0"/>
              <a:t>methods greatly depends on people’s ability </a:t>
            </a:r>
            <a:r>
              <a:rPr lang="en-US" dirty="0" smtClean="0"/>
              <a:t>to use </a:t>
            </a:r>
            <a:r>
              <a:rPr lang="en-US" dirty="0"/>
              <a:t>them correctly every time they have sex.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231179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male and female condoms</a:t>
            </a:r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54" y="1371600"/>
            <a:ext cx="4438741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06024"/>
            <a:ext cx="4177263" cy="299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9917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Family Planning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8.Fertility </a:t>
            </a:r>
            <a:r>
              <a:rPr lang="en-US" b="1" dirty="0">
                <a:solidFill>
                  <a:srgbClr val="FF0000"/>
                </a:solidFill>
              </a:rPr>
              <a:t>awareness </a:t>
            </a:r>
            <a:r>
              <a:rPr lang="en-US" b="1" dirty="0" smtClean="0">
                <a:solidFill>
                  <a:srgbClr val="FF0000"/>
                </a:solidFill>
              </a:rPr>
              <a:t>methods: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require a couple to </a:t>
            </a:r>
            <a:r>
              <a:rPr lang="en-US" dirty="0" smtClean="0"/>
              <a:t>know the </a:t>
            </a:r>
            <a:r>
              <a:rPr lang="en-US" dirty="0"/>
              <a:t>fertile days of the woman’s menstrual cycle — the</a:t>
            </a:r>
          </a:p>
          <a:p>
            <a:pPr marL="0" indent="0">
              <a:buNone/>
            </a:pPr>
            <a:r>
              <a:rPr lang="en-US" dirty="0"/>
              <a:t>days when pregnancy is most likely to occur. </a:t>
            </a:r>
            <a:r>
              <a:rPr lang="en-US" dirty="0" smtClean="0"/>
              <a:t>During these </a:t>
            </a:r>
            <a:r>
              <a:rPr lang="en-US" dirty="0"/>
              <a:t>fertile days the couple must avoid sex or use </a:t>
            </a:r>
            <a:r>
              <a:rPr lang="en-US" dirty="0" err="1" smtClean="0"/>
              <a:t>abarrier</a:t>
            </a:r>
            <a:r>
              <a:rPr lang="en-US" dirty="0" smtClean="0"/>
              <a:t> </a:t>
            </a:r>
            <a:r>
              <a:rPr lang="en-US" dirty="0"/>
              <a:t>method to prevent pregnancy.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689388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Fertility awareness methods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76400"/>
            <a:ext cx="5467350" cy="4355656"/>
          </a:xfrm>
        </p:spPr>
      </p:pic>
    </p:spTree>
    <p:extLst>
      <p:ext uri="{BB962C8B-B14F-4D97-AF65-F5344CB8AC3E}">
        <p14:creationId xmlns:p14="http://schemas.microsoft.com/office/powerpoint/2010/main" val="32933772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Family Planning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9.Breastfeeding </a:t>
            </a:r>
            <a:r>
              <a:rPr lang="en-US" b="1" dirty="0">
                <a:solidFill>
                  <a:srgbClr val="FF0000"/>
                </a:solidFill>
              </a:rPr>
              <a:t>provides </a:t>
            </a:r>
            <a:r>
              <a:rPr lang="en-US" b="1" dirty="0" smtClean="0">
                <a:solidFill>
                  <a:srgbClr val="FF0000"/>
                </a:solidFill>
              </a:rPr>
              <a:t>contraceptive: </a:t>
            </a:r>
            <a:r>
              <a:rPr lang="en-US" dirty="0" smtClean="0"/>
              <a:t>protection for </a:t>
            </a:r>
            <a:r>
              <a:rPr lang="en-US" dirty="0"/>
              <a:t>the first 6 months after delivery if </a:t>
            </a:r>
            <a:r>
              <a:rPr lang="en-US" dirty="0" smtClean="0"/>
              <a:t>certain conditions </a:t>
            </a:r>
            <a:r>
              <a:rPr lang="en-US" dirty="0"/>
              <a:t>are met. This approach is called </a:t>
            </a:r>
            <a:r>
              <a:rPr lang="en-US" dirty="0" smtClean="0"/>
              <a:t>the </a:t>
            </a:r>
            <a:r>
              <a:rPr lang="en-US" dirty="0" err="1" smtClean="0"/>
              <a:t>Lactational</a:t>
            </a:r>
            <a:r>
              <a:rPr lang="en-US" dirty="0" smtClean="0"/>
              <a:t> </a:t>
            </a:r>
            <a:r>
              <a:rPr lang="en-US" dirty="0"/>
              <a:t>Amenorrhea Method or LAM.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156433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Family Planning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11. Female and male </a:t>
            </a:r>
            <a:r>
              <a:rPr lang="en-US" b="1" dirty="0" smtClean="0">
                <a:solidFill>
                  <a:srgbClr val="FF0000"/>
                </a:solidFill>
              </a:rPr>
              <a:t>sterilization: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are </a:t>
            </a:r>
            <a:r>
              <a:rPr lang="en-US" dirty="0" smtClean="0"/>
              <a:t>permanent methods </a:t>
            </a:r>
            <a:r>
              <a:rPr lang="en-US" dirty="0"/>
              <a:t>of contraception. Sterilization involves </a:t>
            </a:r>
            <a:r>
              <a:rPr lang="en-US" dirty="0" smtClean="0"/>
              <a:t>a relatively </a:t>
            </a:r>
            <a:r>
              <a:rPr lang="en-US" dirty="0"/>
              <a:t>simple surgical procedure that </a:t>
            </a:r>
            <a:r>
              <a:rPr lang="en-US" dirty="0" smtClean="0"/>
              <a:t>provides life-long </a:t>
            </a:r>
            <a:r>
              <a:rPr lang="en-US" dirty="0"/>
              <a:t>protection against pregnancy. </a:t>
            </a:r>
            <a:r>
              <a:rPr lang="en-US" dirty="0" smtClean="0"/>
              <a:t>Sterilization is </a:t>
            </a:r>
            <a:r>
              <a:rPr lang="en-US" dirty="0"/>
              <a:t>appropriate for men and women who are </a:t>
            </a:r>
            <a:r>
              <a:rPr lang="en-US" dirty="0" smtClean="0"/>
              <a:t>certain they </a:t>
            </a:r>
            <a:r>
              <a:rPr lang="en-US" dirty="0"/>
              <a:t>do not want more children.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449088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62" y="533400"/>
            <a:ext cx="75701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1239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Family Planning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10.Withdrawal: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involves a man withdrawing his penis</a:t>
            </a:r>
          </a:p>
          <a:p>
            <a:pPr marL="0" indent="0">
              <a:buNone/>
            </a:pPr>
            <a:r>
              <a:rPr lang="en-US" dirty="0"/>
              <a:t>during sex and releasing his ejaculate, which</a:t>
            </a:r>
          </a:p>
          <a:p>
            <a:pPr marL="0" indent="0">
              <a:buNone/>
            </a:pPr>
            <a:r>
              <a:rPr lang="en-US" dirty="0"/>
              <a:t>contains sperm, outside the woman’s vagina. </a:t>
            </a:r>
            <a:r>
              <a:rPr lang="en-US" dirty="0" smtClean="0"/>
              <a:t>For most </a:t>
            </a:r>
            <a:r>
              <a:rPr lang="en-US" dirty="0"/>
              <a:t>people withdrawal is one of the least </a:t>
            </a:r>
            <a:r>
              <a:rPr lang="en-US" dirty="0" smtClean="0"/>
              <a:t>effective contraceptive </a:t>
            </a:r>
            <a:r>
              <a:rPr lang="en-US" dirty="0"/>
              <a:t>methods.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5123768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Sexually Transmitted Infections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Reproductive tract infections (RTIs) are infections of </a:t>
            </a:r>
            <a:r>
              <a:rPr lang="en-US" dirty="0" smtClean="0"/>
              <a:t>the genital </a:t>
            </a:r>
            <a:r>
              <a:rPr lang="en-US" dirty="0"/>
              <a:t>tract of women and men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855976"/>
            <a:ext cx="4572000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821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STIs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1. Sexually transmitted infections (STIs)</a:t>
            </a:r>
          </a:p>
          <a:p>
            <a:pPr marL="0" indent="0">
              <a:buNone/>
            </a:pPr>
            <a:r>
              <a:rPr lang="en-US" dirty="0" smtClean="0"/>
              <a:t>Infections </a:t>
            </a:r>
            <a:r>
              <a:rPr lang="en-US" dirty="0"/>
              <a:t>caused by organisms that are</a:t>
            </a:r>
          </a:p>
          <a:p>
            <a:pPr marL="0" indent="0">
              <a:buNone/>
            </a:pPr>
            <a:r>
              <a:rPr lang="en-US" dirty="0"/>
              <a:t>passed through sexual activity with an infected</a:t>
            </a:r>
          </a:p>
          <a:p>
            <a:pPr marL="0" indent="0">
              <a:buNone/>
            </a:pPr>
            <a:r>
              <a:rPr lang="en-US" dirty="0" smtClean="0"/>
              <a:t>partner. More </a:t>
            </a:r>
            <a:r>
              <a:rPr lang="en-US" dirty="0"/>
              <a:t>than 40 have been identified, </a:t>
            </a:r>
            <a:r>
              <a:rPr lang="en-US" dirty="0" smtClean="0"/>
              <a:t>including Chlamydia</a:t>
            </a:r>
            <a:r>
              <a:rPr lang="en-US" dirty="0"/>
              <a:t>, gonorrhea, hepatitis B and C, </a:t>
            </a:r>
            <a:r>
              <a:rPr lang="en-US" dirty="0" smtClean="0"/>
              <a:t>herpes, HPV</a:t>
            </a:r>
            <a:r>
              <a:rPr lang="en-US" dirty="0"/>
              <a:t>, syphilis, </a:t>
            </a:r>
            <a:r>
              <a:rPr lang="en-US" dirty="0" err="1"/>
              <a:t>trichomoniasis</a:t>
            </a:r>
            <a:r>
              <a:rPr lang="en-US" dirty="0"/>
              <a:t>, and HIV.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12762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Health indicators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1. </a:t>
            </a:r>
            <a:r>
              <a:rPr lang="en-US" b="1" dirty="0" smtClean="0"/>
              <a:t>Total Fertility Rate</a:t>
            </a:r>
            <a:r>
              <a:rPr lang="en-US" b="1" dirty="0"/>
              <a:t>: </a:t>
            </a:r>
            <a:r>
              <a:rPr lang="en-US" dirty="0"/>
              <a:t>Total number of children </a:t>
            </a:r>
            <a:r>
              <a:rPr lang="en-US" dirty="0" smtClean="0"/>
              <a:t>a woman </a:t>
            </a:r>
            <a:r>
              <a:rPr lang="en-US" dirty="0"/>
              <a:t>would have by the end of </a:t>
            </a:r>
            <a:r>
              <a:rPr lang="en-US" dirty="0" smtClean="0"/>
              <a:t>her reproductive </a:t>
            </a:r>
            <a:r>
              <a:rPr lang="en-US" dirty="0"/>
              <a:t>period, if she experienced the</a:t>
            </a:r>
          </a:p>
          <a:p>
            <a:pPr marL="0" indent="0">
              <a:buNone/>
            </a:pPr>
            <a:r>
              <a:rPr lang="en-US" dirty="0"/>
              <a:t>currently prevailing age-specific fertility rates</a:t>
            </a:r>
          </a:p>
          <a:p>
            <a:pPr marL="0" indent="0">
              <a:buNone/>
            </a:pPr>
            <a:r>
              <a:rPr lang="en-US" dirty="0"/>
              <a:t>throughout her childbearing life. TFR is one of</a:t>
            </a:r>
          </a:p>
          <a:p>
            <a:pPr marL="0" indent="0">
              <a:buNone/>
            </a:pPr>
            <a:r>
              <a:rPr lang="en-US" dirty="0"/>
              <a:t>the most widely used fertility measures to </a:t>
            </a:r>
            <a:r>
              <a:rPr lang="en-US" dirty="0" smtClean="0"/>
              <a:t>assess the </a:t>
            </a:r>
            <a:r>
              <a:rPr lang="en-US" dirty="0"/>
              <a:t>impact of family planning </a:t>
            </a:r>
            <a:r>
              <a:rPr lang="en-US" dirty="0" err="1"/>
              <a:t>programmes</a:t>
            </a:r>
            <a:r>
              <a:rPr lang="en-US" dirty="0"/>
              <a:t>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5145750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STIs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2. Endogenous infections</a:t>
            </a:r>
          </a:p>
          <a:p>
            <a:pPr marL="0" indent="0">
              <a:buNone/>
            </a:pPr>
            <a:r>
              <a:rPr lang="en-US" dirty="0"/>
              <a:t>– Infections that result from an overgrowth of</a:t>
            </a:r>
          </a:p>
          <a:p>
            <a:pPr marL="0" indent="0">
              <a:buNone/>
            </a:pPr>
            <a:r>
              <a:rPr lang="en-US" dirty="0"/>
              <a:t>organisms normally present in the vagina.</a:t>
            </a:r>
          </a:p>
          <a:p>
            <a:pPr marL="0" indent="0">
              <a:buNone/>
            </a:pPr>
            <a:r>
              <a:rPr lang="en-US" dirty="0"/>
              <a:t>– These infections are not usually sexually</a:t>
            </a:r>
          </a:p>
          <a:p>
            <a:pPr marL="0" indent="0">
              <a:buNone/>
            </a:pPr>
            <a:r>
              <a:rPr lang="en-US" dirty="0"/>
              <a:t>transmitted, and include bacterial </a:t>
            </a:r>
            <a:r>
              <a:rPr lang="en-US" dirty="0" err="1"/>
              <a:t>vaginosis</a:t>
            </a:r>
            <a:r>
              <a:rPr lang="en-US" dirty="0"/>
              <a:t> and</a:t>
            </a:r>
          </a:p>
          <a:p>
            <a:pPr marL="0" indent="0">
              <a:buNone/>
            </a:pPr>
            <a:r>
              <a:rPr lang="en-US" dirty="0"/>
              <a:t>candidiasis.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9372365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STIs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3. Iatrogenic infections</a:t>
            </a:r>
          </a:p>
          <a:p>
            <a:pPr marL="0" indent="0">
              <a:buNone/>
            </a:pPr>
            <a:r>
              <a:rPr lang="en-US" dirty="0"/>
              <a:t>– Infections introduced into the reproductive tract</a:t>
            </a:r>
          </a:p>
          <a:p>
            <a:pPr marL="0" indent="0">
              <a:buNone/>
            </a:pPr>
            <a:r>
              <a:rPr lang="en-US" dirty="0"/>
              <a:t>by a medical procedure such as menstrual</a:t>
            </a:r>
          </a:p>
          <a:p>
            <a:pPr marL="0" indent="0">
              <a:buNone/>
            </a:pPr>
            <a:r>
              <a:rPr lang="en-US" dirty="0"/>
              <a:t>regulation, induced abortion, IUD insertion, or</a:t>
            </a:r>
          </a:p>
          <a:p>
            <a:pPr marL="0" indent="0">
              <a:buNone/>
            </a:pPr>
            <a:r>
              <a:rPr lang="en-US" dirty="0"/>
              <a:t>childbirth.</a:t>
            </a:r>
          </a:p>
          <a:p>
            <a:pPr marL="0" indent="0">
              <a:buNone/>
            </a:pPr>
            <a:r>
              <a:rPr lang="en-US" dirty="0"/>
              <a:t>– This can happen if surgical instruments used in</a:t>
            </a:r>
          </a:p>
          <a:p>
            <a:pPr marL="0" indent="0">
              <a:buNone/>
            </a:pPr>
            <a:r>
              <a:rPr lang="en-US" dirty="0"/>
              <a:t>the procedure are not properly sterilized, or if an</a:t>
            </a:r>
          </a:p>
          <a:p>
            <a:pPr marL="0" indent="0">
              <a:buNone/>
            </a:pPr>
            <a:r>
              <a:rPr lang="en-US" dirty="0"/>
              <a:t>infection already present in the lower </a:t>
            </a:r>
          </a:p>
          <a:p>
            <a:pPr marL="0" indent="0">
              <a:buNone/>
            </a:pPr>
            <a:r>
              <a:rPr lang="en-US" dirty="0" smtClean="0"/>
              <a:t>reproductive </a:t>
            </a:r>
            <a:r>
              <a:rPr lang="en-US" dirty="0"/>
              <a:t>tract is pushed through the cervix</a:t>
            </a:r>
          </a:p>
          <a:p>
            <a:pPr marL="0" indent="0">
              <a:buNone/>
            </a:pPr>
            <a:r>
              <a:rPr lang="en-US" dirty="0"/>
              <a:t>into the upper reproductive tract.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2150977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STI Pathogens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More than 30 pathogens are transmissible through</a:t>
            </a:r>
          </a:p>
          <a:p>
            <a:pPr marL="0" indent="0">
              <a:buNone/>
            </a:pPr>
            <a:r>
              <a:rPr lang="en-US" dirty="0"/>
              <a:t>sexual intercourse-oral, anal, or vaginal. The main</a:t>
            </a:r>
          </a:p>
          <a:p>
            <a:pPr marL="0" indent="0">
              <a:buNone/>
            </a:pPr>
            <a:r>
              <a:rPr lang="en-US" dirty="0"/>
              <a:t>sexually transmitted bacteria are: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Neisseria </a:t>
            </a:r>
            <a:r>
              <a:rPr lang="en-US" dirty="0" err="1"/>
              <a:t>gonorrhoeae</a:t>
            </a:r>
            <a:r>
              <a:rPr lang="en-US" dirty="0"/>
              <a:t> (causes </a:t>
            </a:r>
            <a:r>
              <a:rPr lang="en-US" dirty="0" err="1"/>
              <a:t>gonorrhoea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Chlamydia trachomatis (chlamydial infections)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Treponema</a:t>
            </a:r>
            <a:r>
              <a:rPr lang="en-US" dirty="0"/>
              <a:t> </a:t>
            </a:r>
            <a:r>
              <a:rPr lang="en-US" dirty="0" err="1"/>
              <a:t>pallidum</a:t>
            </a:r>
            <a:r>
              <a:rPr lang="en-US" dirty="0"/>
              <a:t> (causes syphilis)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Haemophilus</a:t>
            </a:r>
            <a:r>
              <a:rPr lang="en-US" dirty="0"/>
              <a:t> </a:t>
            </a:r>
            <a:r>
              <a:rPr lang="en-US" dirty="0" err="1"/>
              <a:t>ducreyi</a:t>
            </a:r>
            <a:r>
              <a:rPr lang="en-US" dirty="0"/>
              <a:t> (causes </a:t>
            </a:r>
            <a:r>
              <a:rPr lang="en-US" dirty="0" err="1"/>
              <a:t>chancroid</a:t>
            </a:r>
            <a:r>
              <a:rPr lang="en-US" dirty="0"/>
              <a:t>)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747118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</a:t>
            </a:r>
            <a:r>
              <a:rPr lang="en-US" dirty="0"/>
              <a:t>sexually transmitted viruses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Human immunodeficiency virus (causes</a:t>
            </a:r>
          </a:p>
          <a:p>
            <a:pPr marL="0" indent="0">
              <a:buNone/>
            </a:pPr>
            <a:r>
              <a:rPr lang="en-US" dirty="0"/>
              <a:t>AIDS)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Herpes </a:t>
            </a:r>
            <a:r>
              <a:rPr lang="en-US" dirty="0"/>
              <a:t>simplex virus (causes genital herpes)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Human </a:t>
            </a:r>
            <a:r>
              <a:rPr lang="en-US" dirty="0"/>
              <a:t>papilloma virus (causes </a:t>
            </a:r>
            <a:r>
              <a:rPr lang="en-US" dirty="0" err="1" smtClean="0"/>
              <a:t>genitalwarts</a:t>
            </a:r>
            <a:r>
              <a:rPr lang="en-US" dirty="0" smtClean="0"/>
              <a:t>).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Hepatitis </a:t>
            </a:r>
            <a:r>
              <a:rPr lang="en-US" dirty="0"/>
              <a:t>B virus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Cytomegalovirus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2754216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</a:t>
            </a:r>
            <a:r>
              <a:rPr lang="en-US" dirty="0"/>
              <a:t>parasitic organisms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Trichomonas</a:t>
            </a:r>
            <a:r>
              <a:rPr lang="en-US" dirty="0"/>
              <a:t> </a:t>
            </a:r>
            <a:r>
              <a:rPr lang="en-US" dirty="0" err="1"/>
              <a:t>vaginalis</a:t>
            </a:r>
            <a:r>
              <a:rPr lang="en-US" dirty="0"/>
              <a:t> (causes vaginal</a:t>
            </a:r>
          </a:p>
          <a:p>
            <a:pPr marL="0" indent="0">
              <a:buNone/>
            </a:pPr>
            <a:r>
              <a:rPr lang="en-US" dirty="0" err="1"/>
              <a:t>trichomoniasis</a:t>
            </a:r>
            <a:r>
              <a:rPr lang="en-US" dirty="0"/>
              <a:t>) 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048000"/>
            <a:ext cx="562730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843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STIs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Diseases characterized by genital ulcer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Chancroid</a:t>
            </a:r>
            <a:r>
              <a:rPr lang="en-US" dirty="0"/>
              <a:t>, Genital herpes simplex virus,</a:t>
            </a:r>
          </a:p>
          <a:p>
            <a:pPr marL="0" indent="0">
              <a:buNone/>
            </a:pPr>
            <a:r>
              <a:rPr lang="en-US" dirty="0"/>
              <a:t>Granuloma </a:t>
            </a:r>
            <a:r>
              <a:rPr lang="en-US" dirty="0" err="1"/>
              <a:t>inguinale</a:t>
            </a:r>
            <a:r>
              <a:rPr lang="en-US" dirty="0"/>
              <a:t> (</a:t>
            </a:r>
            <a:r>
              <a:rPr lang="en-US" dirty="0" err="1"/>
              <a:t>Donovanosis</a:t>
            </a:r>
            <a:r>
              <a:rPr lang="en-US" dirty="0"/>
              <a:t>),</a:t>
            </a:r>
          </a:p>
          <a:p>
            <a:pPr marL="0" indent="0">
              <a:buNone/>
            </a:pPr>
            <a:r>
              <a:rPr lang="en-US" dirty="0" err="1"/>
              <a:t>Lymphogranuloma</a:t>
            </a:r>
            <a:r>
              <a:rPr lang="en-US" dirty="0"/>
              <a:t> </a:t>
            </a:r>
            <a:r>
              <a:rPr lang="en-US" dirty="0" err="1"/>
              <a:t>Venarum</a:t>
            </a:r>
            <a:r>
              <a:rPr lang="en-US" dirty="0"/>
              <a:t>, Syphilis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1537217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STIs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Diseases characterized by urethritis and cervicitis</a:t>
            </a:r>
          </a:p>
          <a:p>
            <a:pPr marL="0" indent="0">
              <a:buNone/>
            </a:pPr>
            <a:r>
              <a:rPr lang="en-US" dirty="0"/>
              <a:t>• Chlamydial infection, Gonorrhea 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352800"/>
            <a:ext cx="5943600" cy="333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520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STIs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Diseases characterized by vaginal discharge</a:t>
            </a:r>
          </a:p>
          <a:p>
            <a:pPr marL="0" indent="0">
              <a:buNone/>
            </a:pPr>
            <a:r>
              <a:rPr lang="en-US" dirty="0"/>
              <a:t>• Bacterial </a:t>
            </a:r>
            <a:r>
              <a:rPr lang="en-US" dirty="0" err="1"/>
              <a:t>vaginosis</a:t>
            </a:r>
            <a:r>
              <a:rPr lang="en-US" dirty="0"/>
              <a:t>, </a:t>
            </a:r>
            <a:r>
              <a:rPr lang="en-US" dirty="0" err="1"/>
              <a:t>trichomoniasis</a:t>
            </a:r>
            <a:r>
              <a:rPr lang="en-US" dirty="0"/>
              <a:t>, </a:t>
            </a:r>
            <a:r>
              <a:rPr lang="en-US" dirty="0" err="1"/>
              <a:t>Vulvovaginal</a:t>
            </a:r>
            <a:r>
              <a:rPr lang="en-US" dirty="0"/>
              <a:t> candidiasis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844693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STIs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4. Pelvic Inflammatory Disease (PID)</a:t>
            </a:r>
          </a:p>
          <a:p>
            <a:pPr marL="0" indent="0">
              <a:buNone/>
            </a:pPr>
            <a:r>
              <a:rPr lang="en-US" dirty="0"/>
              <a:t>5. Epididymitis</a:t>
            </a:r>
          </a:p>
          <a:p>
            <a:pPr marL="0" indent="0">
              <a:buNone/>
            </a:pPr>
            <a:r>
              <a:rPr lang="en-US" dirty="0"/>
              <a:t>6. Human </a:t>
            </a:r>
            <a:r>
              <a:rPr lang="en-US" dirty="0" err="1"/>
              <a:t>papilomavirus</a:t>
            </a:r>
            <a:r>
              <a:rPr lang="en-US" dirty="0"/>
              <a:t> infection (Genital wart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7. Vaccine preventable STDs</a:t>
            </a:r>
          </a:p>
          <a:p>
            <a:pPr marL="0" indent="0">
              <a:buNone/>
            </a:pPr>
            <a:r>
              <a:rPr lang="en-US" dirty="0"/>
              <a:t>• Hepatitis A, Hepatitis B</a:t>
            </a:r>
          </a:p>
          <a:p>
            <a:pPr marL="0" indent="0">
              <a:buNone/>
            </a:pPr>
            <a:r>
              <a:rPr lang="en-US" dirty="0"/>
              <a:t>8. </a:t>
            </a:r>
            <a:r>
              <a:rPr lang="en-US" dirty="0" err="1"/>
              <a:t>Proctitis</a:t>
            </a:r>
            <a:r>
              <a:rPr lang="en-US" dirty="0"/>
              <a:t>, </a:t>
            </a:r>
            <a:r>
              <a:rPr lang="en-US" dirty="0" err="1"/>
              <a:t>Proctocolitis</a:t>
            </a:r>
            <a:r>
              <a:rPr lang="en-US" dirty="0"/>
              <a:t> and enteritis</a:t>
            </a:r>
          </a:p>
          <a:p>
            <a:pPr marL="0" indent="0">
              <a:buNone/>
            </a:pPr>
            <a:r>
              <a:rPr lang="en-US" dirty="0"/>
              <a:t>9. </a:t>
            </a:r>
            <a:r>
              <a:rPr lang="en-US" dirty="0" err="1"/>
              <a:t>Ectoparasitic</a:t>
            </a:r>
            <a:r>
              <a:rPr lang="en-US" dirty="0"/>
              <a:t> Infections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Pediculosis</a:t>
            </a:r>
            <a:r>
              <a:rPr lang="en-US" dirty="0"/>
              <a:t> Pubis, Scabies 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724968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</a:t>
            </a:r>
            <a:r>
              <a:rPr lang="en-US" dirty="0"/>
              <a:t>STI </a:t>
            </a:r>
            <a:r>
              <a:rPr lang="en-US" dirty="0" smtClean="0"/>
              <a:t>syndromes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Genital </a:t>
            </a:r>
            <a:r>
              <a:rPr lang="pt-BR" dirty="0"/>
              <a:t>ulcer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 </a:t>
            </a:r>
            <a:r>
              <a:rPr lang="pt-BR" dirty="0"/>
              <a:t>Inguinal bubo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 </a:t>
            </a:r>
            <a:r>
              <a:rPr lang="pt-BR" dirty="0"/>
              <a:t>Scrotal swelling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 </a:t>
            </a:r>
            <a:r>
              <a:rPr lang="pt-BR" dirty="0"/>
              <a:t>Vaginal discharge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 </a:t>
            </a:r>
            <a:r>
              <a:rPr lang="pt-BR" dirty="0"/>
              <a:t>Lower abdominal pain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Neonatal </a:t>
            </a:r>
            <a:r>
              <a:rPr lang="pt-BR" dirty="0"/>
              <a:t>conjunctivitis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06667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Reproductive Health indicators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 smtClean="0"/>
              <a:t>2.Contraceptive Prevalence </a:t>
            </a:r>
            <a:r>
              <a:rPr lang="en-US" b="1" dirty="0"/>
              <a:t>(any method):</a:t>
            </a:r>
          </a:p>
          <a:p>
            <a:pPr marL="0" indent="0">
              <a:buNone/>
            </a:pPr>
            <a:r>
              <a:rPr lang="en-US" dirty="0"/>
              <a:t>Percentage of women of reproductive age who</a:t>
            </a:r>
          </a:p>
          <a:p>
            <a:pPr marL="0" indent="0">
              <a:buNone/>
            </a:pPr>
            <a:r>
              <a:rPr lang="en-US" dirty="0"/>
              <a:t>are using (or whose partner is using) a</a:t>
            </a:r>
          </a:p>
          <a:p>
            <a:pPr marL="0" indent="0">
              <a:buNone/>
            </a:pPr>
            <a:r>
              <a:rPr lang="en-US" dirty="0"/>
              <a:t>contraceptive method at a particular point in</a:t>
            </a:r>
          </a:p>
          <a:p>
            <a:pPr marL="0" indent="0">
              <a:buNone/>
            </a:pPr>
            <a:r>
              <a:rPr lang="en-US" dirty="0"/>
              <a:t>time.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0058534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 Control Strategies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Prevention </a:t>
            </a:r>
            <a:r>
              <a:rPr lang="en-US" dirty="0"/>
              <a:t>by promoting safer sexual </a:t>
            </a:r>
            <a:r>
              <a:rPr lang="en-US" dirty="0" smtClean="0"/>
              <a:t>behaviors</a:t>
            </a:r>
          </a:p>
          <a:p>
            <a:pPr marL="0" indent="0">
              <a:buNone/>
            </a:pPr>
            <a:r>
              <a:rPr lang="en-US" dirty="0"/>
              <a:t>2. General access to quality condoms at affordable</a:t>
            </a:r>
          </a:p>
          <a:p>
            <a:pPr marL="0" indent="0">
              <a:buNone/>
            </a:pPr>
            <a:r>
              <a:rPr lang="en-US" dirty="0" smtClean="0"/>
              <a:t>prices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3. Promotion of early recourse to health services by</a:t>
            </a:r>
          </a:p>
          <a:p>
            <a:pPr marL="0" indent="0">
              <a:buNone/>
            </a:pPr>
            <a:r>
              <a:rPr lang="en-US" dirty="0"/>
              <a:t>people suffering from STIs and by their </a:t>
            </a:r>
            <a:r>
              <a:rPr lang="en-US" dirty="0" smtClean="0"/>
              <a:t>partners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4. Inclusion of STI treatment in basic health </a:t>
            </a:r>
            <a:r>
              <a:rPr lang="en-US" dirty="0" smtClean="0"/>
              <a:t>services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5. Specific services for populations with frequent or</a:t>
            </a:r>
          </a:p>
          <a:p>
            <a:pPr marL="0" indent="0">
              <a:buNone/>
            </a:pPr>
            <a:r>
              <a:rPr lang="en-US" dirty="0"/>
              <a:t>unplanned high-risk sexual behaviors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4257500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STI Control Strategies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6. Proper treatment of STIs, i.e. use of correct and</a:t>
            </a:r>
          </a:p>
          <a:p>
            <a:pPr marL="0" indent="0">
              <a:buNone/>
            </a:pPr>
            <a:r>
              <a:rPr lang="en-US" dirty="0"/>
              <a:t>effective medicines; treatment of sexual partners;</a:t>
            </a:r>
          </a:p>
          <a:p>
            <a:pPr marL="0" indent="0">
              <a:buNone/>
            </a:pPr>
            <a:r>
              <a:rPr lang="en-US" dirty="0"/>
              <a:t>education and advice; reliable supply of condoms;</a:t>
            </a:r>
          </a:p>
          <a:p>
            <a:pPr marL="0" indent="0">
              <a:buNone/>
            </a:pPr>
            <a:r>
              <a:rPr lang="en-US" dirty="0"/>
              <a:t>7. Screening of clinically asymptomatic patients;</a:t>
            </a:r>
          </a:p>
          <a:p>
            <a:pPr marL="0" indent="0">
              <a:buNone/>
            </a:pPr>
            <a:r>
              <a:rPr lang="en-US" dirty="0"/>
              <a:t>8. Provision for counseling and voluntary testing for</a:t>
            </a:r>
          </a:p>
          <a:p>
            <a:pPr marL="0" indent="0">
              <a:buNone/>
            </a:pPr>
            <a:r>
              <a:rPr lang="en-US" dirty="0"/>
              <a:t>HIV infection;</a:t>
            </a:r>
          </a:p>
          <a:p>
            <a:pPr marL="0" indent="0">
              <a:buNone/>
            </a:pPr>
            <a:r>
              <a:rPr lang="en-US" dirty="0"/>
              <a:t>9. Prevention and care of congenital syphilis and</a:t>
            </a:r>
          </a:p>
          <a:p>
            <a:pPr marL="0" indent="0">
              <a:buNone/>
            </a:pPr>
            <a:r>
              <a:rPr lang="en-US" dirty="0"/>
              <a:t>neonatal conjunctivitis;</a:t>
            </a:r>
          </a:p>
          <a:p>
            <a:pPr marL="0" indent="0">
              <a:buNone/>
            </a:pPr>
            <a:r>
              <a:rPr lang="en-US" dirty="0"/>
              <a:t>10. Involvement </a:t>
            </a:r>
            <a:r>
              <a:rPr lang="en-US" dirty="0" smtClean="0"/>
              <a:t>community</a:t>
            </a:r>
            <a:r>
              <a:rPr lang="en-US" dirty="0"/>
              <a:t>, in prevention</a:t>
            </a:r>
          </a:p>
          <a:p>
            <a:pPr marL="0" indent="0">
              <a:buNone/>
            </a:pPr>
            <a:r>
              <a:rPr lang="en-US" dirty="0"/>
              <a:t>of STIs and prompt contact with health services for</a:t>
            </a:r>
          </a:p>
          <a:p>
            <a:pPr marL="0" indent="0">
              <a:buNone/>
            </a:pPr>
            <a:r>
              <a:rPr lang="en-US" dirty="0"/>
              <a:t>those requiring care.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218190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ABORTION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Abortion is the termination or initiation of termination </a:t>
            </a:r>
            <a:r>
              <a:rPr lang="en-US" dirty="0" smtClean="0"/>
              <a:t>of pregnancy </a:t>
            </a:r>
            <a:r>
              <a:rPr lang="en-US" dirty="0"/>
              <a:t>before reaching viability (before 20weeks </a:t>
            </a:r>
            <a:r>
              <a:rPr lang="en-US" dirty="0" smtClean="0"/>
              <a:t>or &lt;500grams </a:t>
            </a:r>
            <a:r>
              <a:rPr lang="en-US" dirty="0"/>
              <a:t>according to </a:t>
            </a:r>
            <a:r>
              <a:rPr lang="en-US" dirty="0" smtClean="0"/>
              <a:t>WHO.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WHO characterizes unsafe abortion by the lack of </a:t>
            </a:r>
            <a:r>
              <a:rPr lang="en-US" dirty="0" smtClean="0"/>
              <a:t>skilled providers</a:t>
            </a:r>
            <a:r>
              <a:rPr lang="en-US" dirty="0"/>
              <a:t>, safe techniques, and/or sanitary facilities. </a:t>
            </a:r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94918"/>
            <a:ext cx="4243387" cy="183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3312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It could be induced or spontaneous.</a:t>
            </a:r>
          </a:p>
          <a:p>
            <a:r>
              <a:rPr lang="en-US" dirty="0" smtClean="0"/>
              <a:t> </a:t>
            </a:r>
            <a:r>
              <a:rPr lang="en-US" dirty="0"/>
              <a:t>Three consecutive abortions would be</a:t>
            </a:r>
          </a:p>
          <a:p>
            <a:pPr marL="0" indent="0">
              <a:buNone/>
            </a:pPr>
            <a:r>
              <a:rPr lang="en-US" dirty="0" smtClean="0"/>
              <a:t> termed</a:t>
            </a:r>
            <a:r>
              <a:rPr lang="en-US" dirty="0"/>
              <a:t>; habitual abortion</a:t>
            </a:r>
            <a:r>
              <a:rPr lang="en-US" dirty="0" smtClean="0"/>
              <a:t>.</a:t>
            </a:r>
          </a:p>
          <a:p>
            <a:r>
              <a:rPr lang="en-US" dirty="0"/>
              <a:t>The frequency of spontaneous abortions is</a:t>
            </a:r>
          </a:p>
          <a:p>
            <a:pPr marL="0" indent="0">
              <a:buNone/>
            </a:pPr>
            <a:r>
              <a:rPr lang="en-US" dirty="0"/>
              <a:t>12 to 15</a:t>
            </a:r>
            <a:r>
              <a:rPr lang="en-US" dirty="0" smtClean="0"/>
              <a:t>%.</a:t>
            </a:r>
          </a:p>
          <a:p>
            <a:r>
              <a:rPr lang="en-US" dirty="0"/>
              <a:t>The frequency of habitual abortion is about</a:t>
            </a:r>
          </a:p>
          <a:p>
            <a:pPr marL="0" indent="0">
              <a:buNone/>
            </a:pPr>
            <a:r>
              <a:rPr lang="en-US" dirty="0"/>
              <a:t>0.4 to 0.8</a:t>
            </a:r>
            <a:r>
              <a:rPr lang="en-US" dirty="0" smtClean="0"/>
              <a:t>%.</a:t>
            </a:r>
          </a:p>
          <a:p>
            <a:r>
              <a:rPr lang="en-US" dirty="0"/>
              <a:t>75% of spontaneous abortions occur</a:t>
            </a:r>
          </a:p>
          <a:p>
            <a:pPr marL="0" indent="0">
              <a:buNone/>
            </a:pPr>
            <a:r>
              <a:rPr lang="en-US" dirty="0"/>
              <a:t>before the 16th week of gestation and 62%</a:t>
            </a:r>
          </a:p>
          <a:p>
            <a:pPr marL="0" indent="0">
              <a:buNone/>
            </a:pPr>
            <a:r>
              <a:rPr lang="en-US" dirty="0"/>
              <a:t>before 12 weeks.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11834444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Abortion-related morbidities and</a:t>
            </a:r>
            <a:br>
              <a:rPr lang="en-US" dirty="0"/>
            </a:br>
            <a:r>
              <a:rPr lang="en-US" dirty="0"/>
              <a:t>mortalities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Unsafe abortion is a global problem. Millions of </a:t>
            </a:r>
            <a:r>
              <a:rPr lang="en-US" dirty="0" smtClean="0"/>
              <a:t>women around </a:t>
            </a:r>
            <a:r>
              <a:rPr lang="en-US" dirty="0"/>
              <a:t>the world risk their lives and health to end </a:t>
            </a:r>
            <a:r>
              <a:rPr lang="en-US" dirty="0" smtClean="0"/>
              <a:t>an unwanted </a:t>
            </a:r>
            <a:r>
              <a:rPr lang="en-US" dirty="0"/>
              <a:t>pregnancy. Every day, 55, 000 </a:t>
            </a:r>
            <a:r>
              <a:rPr lang="en-US" dirty="0" smtClean="0"/>
              <a:t>unsafe abortions </a:t>
            </a:r>
            <a:r>
              <a:rPr lang="en-US" dirty="0"/>
              <a:t>take place–95 % of them in </a:t>
            </a:r>
            <a:r>
              <a:rPr lang="en-US" dirty="0" smtClean="0"/>
              <a:t>developing countries-and </a:t>
            </a:r>
            <a:r>
              <a:rPr lang="en-US" dirty="0"/>
              <a:t>lead to the deaths of more than </a:t>
            </a:r>
            <a:r>
              <a:rPr lang="en-US" dirty="0" smtClean="0"/>
              <a:t>200 women </a:t>
            </a:r>
            <a:r>
              <a:rPr lang="en-US" dirty="0"/>
              <a:t>daily. Globally, one unsafe abortion takes </a:t>
            </a:r>
            <a:r>
              <a:rPr lang="en-US" dirty="0" smtClean="0"/>
              <a:t>place for </a:t>
            </a:r>
            <a:r>
              <a:rPr lang="en-US" dirty="0"/>
              <a:t>every seven births.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36359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Acute Complications </a:t>
            </a:r>
            <a:r>
              <a:rPr lang="en-US" dirty="0" smtClean="0"/>
              <a:t>of unsafe abortion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Incomplete </a:t>
            </a:r>
            <a:r>
              <a:rPr lang="en-US" dirty="0"/>
              <a:t>abortion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Sepsis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Hemorrhage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Uterine </a:t>
            </a:r>
            <a:r>
              <a:rPr lang="en-US" dirty="0"/>
              <a:t>Perforation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Bowel </a:t>
            </a:r>
            <a:r>
              <a:rPr lang="en-US" dirty="0"/>
              <a:t>injury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0760412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 term Complications </a:t>
            </a:r>
            <a:r>
              <a:rPr lang="en-US" dirty="0"/>
              <a:t>of unsafe abortion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Chronic pelvic pain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Pelvic inflammatory disease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Tubal blockage and secondary infertility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Ectopic pregnancy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Increased risk of spontaneous abortion </a:t>
            </a:r>
            <a:r>
              <a:rPr lang="en-US" dirty="0" smtClean="0"/>
              <a:t>or premature </a:t>
            </a:r>
            <a:r>
              <a:rPr lang="en-US" dirty="0"/>
              <a:t>delivery in subsequent pregnancies.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99428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abortion </a:t>
            </a:r>
            <a:endParaRPr lang="ar-IQ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63862"/>
            <a:ext cx="7239000" cy="4962302"/>
          </a:xfrm>
        </p:spPr>
      </p:pic>
    </p:spTree>
    <p:extLst>
      <p:ext uri="{BB962C8B-B14F-4D97-AF65-F5344CB8AC3E}">
        <p14:creationId xmlns:p14="http://schemas.microsoft.com/office/powerpoint/2010/main" val="177108840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of Abortion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Progesterone: R M Oates Cochrane, 14</a:t>
            </a:r>
          </a:p>
          <a:p>
            <a:pPr marL="0" indent="0">
              <a:buNone/>
            </a:pPr>
            <a:r>
              <a:rPr lang="en-US" dirty="0"/>
              <a:t>trials, 1988 women; </a:t>
            </a:r>
            <a:r>
              <a:rPr lang="en-US" dirty="0" err="1"/>
              <a:t>progestogens</a:t>
            </a:r>
            <a:r>
              <a:rPr lang="en-US" dirty="0"/>
              <a:t> and</a:t>
            </a:r>
          </a:p>
          <a:p>
            <a:pPr marL="0" indent="0">
              <a:buNone/>
            </a:pPr>
            <a:r>
              <a:rPr lang="en-US" dirty="0"/>
              <a:t>placebo with similar outcome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Bed rest</a:t>
            </a:r>
            <a:r>
              <a:rPr lang="en-US" dirty="0"/>
              <a:t>: A Aleman (2005) 2 studies of 84</a:t>
            </a:r>
          </a:p>
          <a:p>
            <a:pPr marL="0" indent="0">
              <a:buNone/>
            </a:pPr>
            <a:r>
              <a:rPr lang="en-US" dirty="0"/>
              <a:t>women, placebo and </a:t>
            </a:r>
            <a:r>
              <a:rPr lang="en-US" dirty="0" smtClean="0"/>
              <a:t>bed rest </a:t>
            </a:r>
            <a:r>
              <a:rPr lang="en-US" dirty="0"/>
              <a:t>similar,</a:t>
            </a:r>
          </a:p>
          <a:p>
            <a:pPr marL="0" indent="0">
              <a:buNone/>
            </a:pPr>
            <a:r>
              <a:rPr lang="en-US" dirty="0"/>
              <a:t>hospital and home </a:t>
            </a:r>
            <a:r>
              <a:rPr lang="en-US" dirty="0" smtClean="0"/>
              <a:t>bed rest similar</a:t>
            </a:r>
            <a:r>
              <a:rPr lang="en-US" dirty="0"/>
              <a:t>, HCG</a:t>
            </a:r>
          </a:p>
          <a:p>
            <a:pPr marL="0" indent="0">
              <a:buNone/>
            </a:pPr>
            <a:r>
              <a:rPr lang="en-US" dirty="0"/>
              <a:t>reduced miscarriage more than </a:t>
            </a:r>
            <a:r>
              <a:rPr lang="en-US" dirty="0" smtClean="0"/>
              <a:t>bed rest</a:t>
            </a:r>
            <a:r>
              <a:rPr lang="en-US" dirty="0"/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1224261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Threatened abortion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frequent indication of </a:t>
            </a:r>
            <a:r>
              <a:rPr lang="en-US" dirty="0" err="1"/>
              <a:t>cerclage</a:t>
            </a:r>
            <a:r>
              <a:rPr lang="en-US" dirty="0"/>
              <a:t> is</a:t>
            </a:r>
          </a:p>
          <a:p>
            <a:pPr marL="0" indent="0">
              <a:buNone/>
            </a:pPr>
            <a:r>
              <a:rPr lang="en-US" dirty="0"/>
              <a:t>prophylaxis, around the 15th week of</a:t>
            </a:r>
          </a:p>
          <a:p>
            <a:pPr marL="0" indent="0">
              <a:buNone/>
            </a:pPr>
            <a:r>
              <a:rPr lang="en-US" dirty="0"/>
              <a:t>gestation; Mac Donald (1963) and</a:t>
            </a:r>
          </a:p>
          <a:p>
            <a:pPr marL="0" indent="0">
              <a:buNone/>
            </a:pPr>
            <a:r>
              <a:rPr lang="en-US" dirty="0" err="1"/>
              <a:t>Shirodkar</a:t>
            </a:r>
            <a:r>
              <a:rPr lang="en-US" dirty="0"/>
              <a:t> (1955).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544366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Reproductive Health indicators </a:t>
            </a:r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b="1" dirty="0"/>
              <a:t>Maternal </a:t>
            </a:r>
            <a:r>
              <a:rPr lang="en-US" b="1" dirty="0" smtClean="0"/>
              <a:t>Mortality Ratio</a:t>
            </a:r>
            <a:r>
              <a:rPr lang="en-US" b="1" dirty="0"/>
              <a:t>: </a:t>
            </a:r>
            <a:r>
              <a:rPr lang="en-US" dirty="0"/>
              <a:t>The number of</a:t>
            </a:r>
          </a:p>
          <a:p>
            <a:pPr marL="0" indent="0">
              <a:buNone/>
            </a:pPr>
            <a:r>
              <a:rPr lang="en-US" dirty="0"/>
              <a:t>maternal deaths per 100 000 live births from</a:t>
            </a:r>
          </a:p>
          <a:p>
            <a:pPr marL="0" indent="0">
              <a:buNone/>
            </a:pPr>
            <a:r>
              <a:rPr lang="en-US" dirty="0"/>
              <a:t>causes associated with pregnancy and child</a:t>
            </a:r>
          </a:p>
          <a:p>
            <a:pPr marL="0" indent="0">
              <a:buNone/>
            </a:pPr>
            <a:r>
              <a:rPr lang="en-US" dirty="0"/>
              <a:t>birth.</a:t>
            </a:r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b="1" dirty="0"/>
              <a:t>Antenatal </a:t>
            </a:r>
            <a:r>
              <a:rPr lang="en-US" b="1" dirty="0" smtClean="0"/>
              <a:t>Care Coverage</a:t>
            </a:r>
            <a:r>
              <a:rPr lang="en-US" b="1" dirty="0"/>
              <a:t>: </a:t>
            </a:r>
            <a:r>
              <a:rPr lang="en-US" dirty="0"/>
              <a:t>Percentage of</a:t>
            </a:r>
          </a:p>
          <a:p>
            <a:pPr marL="0" indent="0">
              <a:buNone/>
            </a:pPr>
            <a:r>
              <a:rPr lang="en-US" dirty="0"/>
              <a:t>women attended, at least once during</a:t>
            </a:r>
          </a:p>
          <a:p>
            <a:pPr marL="0" indent="0">
              <a:buNone/>
            </a:pPr>
            <a:r>
              <a:rPr lang="en-US" dirty="0"/>
              <a:t>pregnancy, by skilled health personnel for</a:t>
            </a:r>
          </a:p>
          <a:p>
            <a:pPr marL="0" indent="0">
              <a:buNone/>
            </a:pPr>
            <a:r>
              <a:rPr lang="en-US" dirty="0"/>
              <a:t>reasons relating to pregnancy.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3882172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post-abortion care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Treatment of incomplete and unsafe </a:t>
            </a:r>
            <a:r>
              <a:rPr lang="en-US" dirty="0" smtClean="0"/>
              <a:t>abortion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smtClean="0"/>
              <a:t>Counseling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3. Family planning </a:t>
            </a:r>
            <a:r>
              <a:rPr lang="en-US" dirty="0" smtClean="0"/>
              <a:t>services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4. Links to comprehensive reproductive health </a:t>
            </a:r>
            <a:r>
              <a:rPr lang="en-US" dirty="0" smtClean="0"/>
              <a:t>services</a:t>
            </a:r>
            <a:r>
              <a:rPr lang="en-US" dirty="0"/>
              <a:t> </a:t>
            </a:r>
            <a:r>
              <a:rPr lang="en-US" dirty="0" smtClean="0"/>
              <a:t>and Community</a:t>
            </a:r>
          </a:p>
          <a:p>
            <a:pPr marL="0" indent="0">
              <a:buNone/>
            </a:pPr>
            <a:r>
              <a:rPr lang="en-US" dirty="0" smtClean="0"/>
              <a:t> 5. Service </a:t>
            </a:r>
            <a:r>
              <a:rPr lang="en-US" dirty="0"/>
              <a:t>provider partnerships.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7924734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Violence Against Women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Globally, at least one in three women has experienced</a:t>
            </a:r>
          </a:p>
          <a:p>
            <a:pPr marL="0" indent="0">
              <a:buNone/>
            </a:pPr>
            <a:r>
              <a:rPr lang="en-US" dirty="0"/>
              <a:t>some form of gender-based abuse during her lifetime.</a:t>
            </a:r>
          </a:p>
          <a:p>
            <a:pPr marL="0" indent="0">
              <a:buNone/>
            </a:pPr>
            <a:r>
              <a:rPr lang="en-US" dirty="0"/>
              <a:t>Violence against women is any act of gender-based</a:t>
            </a:r>
          </a:p>
          <a:p>
            <a:pPr marL="0" indent="0">
              <a:buNone/>
            </a:pPr>
            <a:r>
              <a:rPr lang="en-US" dirty="0"/>
              <a:t>violence that results in, or is likely to result in, physical,</a:t>
            </a:r>
          </a:p>
          <a:p>
            <a:pPr marL="0" indent="0">
              <a:buNone/>
            </a:pPr>
            <a:r>
              <a:rPr lang="en-US" dirty="0"/>
              <a:t>sexual, psychological harm or suffering to women,</a:t>
            </a:r>
          </a:p>
          <a:p>
            <a:pPr marL="0" indent="0">
              <a:buNone/>
            </a:pPr>
            <a:r>
              <a:rPr lang="en-US" dirty="0"/>
              <a:t>including threats of such acts, coercion or arbitrary</a:t>
            </a:r>
          </a:p>
          <a:p>
            <a:pPr marL="0" indent="0">
              <a:buNone/>
            </a:pPr>
            <a:r>
              <a:rPr lang="en-US" dirty="0"/>
              <a:t>deprivations of liberty, whether occurring in public or </a:t>
            </a:r>
          </a:p>
          <a:p>
            <a:pPr marL="0" indent="0">
              <a:buNone/>
            </a:pPr>
            <a:r>
              <a:rPr lang="en-US" dirty="0" smtClean="0"/>
              <a:t>private </a:t>
            </a:r>
            <a:r>
              <a:rPr lang="en-US" dirty="0"/>
              <a:t>life. A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6960298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Violence Against Women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Women with </a:t>
            </a:r>
            <a:r>
              <a:rPr lang="en-US" dirty="0" smtClean="0"/>
              <a:t>a history </a:t>
            </a:r>
            <a:r>
              <a:rPr lang="en-US" dirty="0"/>
              <a:t>of physical or sexual abuse are also at </a:t>
            </a:r>
            <a:r>
              <a:rPr lang="en-US" dirty="0" smtClean="0"/>
              <a:t>increased risk </a:t>
            </a:r>
            <a:r>
              <a:rPr lang="en-US" dirty="0"/>
              <a:t>for unintended pregnancy, sexually </a:t>
            </a:r>
            <a:r>
              <a:rPr lang="en-US" dirty="0" smtClean="0"/>
              <a:t>transmitted infections</a:t>
            </a:r>
            <a:r>
              <a:rPr lang="en-US" dirty="0"/>
              <a:t>, and adverse pregnancy outcomes. </a:t>
            </a:r>
            <a:r>
              <a:rPr lang="en-US" dirty="0" smtClean="0"/>
              <a:t>Females of </a:t>
            </a:r>
            <a:r>
              <a:rPr lang="en-US" dirty="0"/>
              <a:t>all ages are victims of violence, in part because of</a:t>
            </a:r>
          </a:p>
          <a:p>
            <a:pPr marL="0" indent="0">
              <a:buNone/>
            </a:pPr>
            <a:r>
              <a:rPr lang="en-US" dirty="0"/>
              <a:t>their limited social and economic </a:t>
            </a:r>
            <a:r>
              <a:rPr lang="en-US" dirty="0" smtClean="0"/>
              <a:t>power compared with men</a:t>
            </a:r>
            <a:r>
              <a:rPr lang="en-US" dirty="0"/>
              <a:t>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9769593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violence </a:t>
            </a:r>
            <a:r>
              <a:rPr lang="en-US" dirty="0"/>
              <a:t>on Health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1.Physical</a:t>
            </a:r>
            <a:r>
              <a:rPr lang="en-US" dirty="0"/>
              <a:t>: injuries, bruises, chronic pain</a:t>
            </a:r>
          </a:p>
          <a:p>
            <a:pPr marL="0" indent="0">
              <a:buNone/>
            </a:pPr>
            <a:r>
              <a:rPr lang="en-US" dirty="0"/>
              <a:t>syndromes, disability, fractures, GI disorders,</a:t>
            </a:r>
          </a:p>
          <a:p>
            <a:pPr marL="0" indent="0">
              <a:buNone/>
            </a:pPr>
            <a:r>
              <a:rPr lang="en-US" dirty="0"/>
              <a:t>irritable bowel syndrome, reduced physical</a:t>
            </a:r>
          </a:p>
          <a:p>
            <a:pPr marL="0" indent="0">
              <a:buNone/>
            </a:pPr>
            <a:r>
              <a:rPr lang="en-US" dirty="0"/>
              <a:t>functioning</a:t>
            </a:r>
          </a:p>
          <a:p>
            <a:pPr marL="0" indent="0">
              <a:buNone/>
            </a:pPr>
            <a:r>
              <a:rPr lang="en-US" dirty="0"/>
              <a:t> </a:t>
            </a:r>
            <a:r>
              <a:rPr lang="en-US" dirty="0" smtClean="0"/>
              <a:t>2.Sexual </a:t>
            </a:r>
            <a:r>
              <a:rPr lang="en-US" dirty="0"/>
              <a:t>and reproductive health: gynecological</a:t>
            </a:r>
          </a:p>
          <a:p>
            <a:pPr marL="0" indent="0">
              <a:buNone/>
            </a:pPr>
            <a:r>
              <a:rPr lang="en-US" dirty="0"/>
              <a:t>disorders, infertility, PID, pregnancy</a:t>
            </a:r>
          </a:p>
          <a:p>
            <a:pPr marL="0" indent="0">
              <a:buNone/>
            </a:pPr>
            <a:r>
              <a:rPr lang="en-US" dirty="0"/>
              <a:t>complications/miscarriage, sexual dysfunction,</a:t>
            </a:r>
          </a:p>
          <a:p>
            <a:pPr marL="0" indent="0">
              <a:buNone/>
            </a:pPr>
            <a:r>
              <a:rPr lang="en-US" dirty="0"/>
              <a:t>STIs including HIV/AIDS, unsafe abortion and</a:t>
            </a:r>
          </a:p>
          <a:p>
            <a:pPr marL="0" indent="0">
              <a:buNone/>
            </a:pPr>
            <a:r>
              <a:rPr lang="en-US" dirty="0"/>
              <a:t>unwanted pregnancy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96540527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violence on health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4.Psychological </a:t>
            </a:r>
            <a:r>
              <a:rPr lang="en-US" dirty="0"/>
              <a:t>and behavioral: alcohol and</a:t>
            </a:r>
          </a:p>
          <a:p>
            <a:pPr marL="0" indent="0">
              <a:buNone/>
            </a:pPr>
            <a:r>
              <a:rPr lang="en-US" dirty="0"/>
              <a:t>drug abuse, depression and anxiety, poor </a:t>
            </a:r>
            <a:r>
              <a:rPr lang="en-US" dirty="0" err="1"/>
              <a:t>selfesteem</a:t>
            </a:r>
            <a:r>
              <a:rPr lang="en-US" dirty="0"/>
              <a:t>, psychosomatic disorders, unsafe sexual</a:t>
            </a:r>
          </a:p>
          <a:p>
            <a:pPr marL="0" indent="0">
              <a:buNone/>
            </a:pPr>
            <a:r>
              <a:rPr lang="en-US" dirty="0" smtClean="0"/>
              <a:t>5.behavior</a:t>
            </a:r>
            <a:r>
              <a:rPr lang="en-US" dirty="0"/>
              <a:t>, phobias and panic disorder</a:t>
            </a:r>
          </a:p>
          <a:p>
            <a:pPr marL="0" indent="0">
              <a:buNone/>
            </a:pPr>
            <a:r>
              <a:rPr lang="en-US" dirty="0"/>
              <a:t> Fatal health consequences: AIDS-related</a:t>
            </a:r>
          </a:p>
          <a:p>
            <a:pPr marL="0" indent="0">
              <a:buNone/>
            </a:pPr>
            <a:r>
              <a:rPr lang="en-US" dirty="0"/>
              <a:t>mortality, maternal mortality, homicide, and</a:t>
            </a:r>
          </a:p>
          <a:p>
            <a:pPr marL="0" indent="0">
              <a:buNone/>
            </a:pPr>
            <a:r>
              <a:rPr lang="en-US" dirty="0"/>
              <a:t>suicide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2456086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Supporting Women Who Disclose Abuse </a:t>
            </a:r>
            <a:endParaRPr lang="ar-IQ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 Assess for immediate danger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 Provide appropriate care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 Document women’s condition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 Develop a safety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 Inform women of their rights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 Refer </a:t>
            </a:r>
            <a:r>
              <a:rPr lang="en-US" dirty="0" smtClean="0"/>
              <a:t>women </a:t>
            </a:r>
            <a:r>
              <a:rPr lang="en-US" dirty="0"/>
              <a:t>to community </a:t>
            </a:r>
            <a:r>
              <a:rPr lang="en-US" dirty="0" smtClean="0"/>
              <a:t>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Community health promotion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Communication </a:t>
            </a:r>
            <a:r>
              <a:rPr lang="en-US" dirty="0"/>
              <a:t>campaigns 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04903066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Prevention strategies also need to focus on</a:t>
            </a:r>
            <a:endParaRPr lang="ar-IQ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 Empowering women and raising their status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 Combating norms of </a:t>
            </a:r>
            <a:r>
              <a:rPr lang="en-US" dirty="0" smtClean="0"/>
              <a:t>violence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 </a:t>
            </a:r>
            <a:r>
              <a:rPr lang="en-US" dirty="0"/>
              <a:t>Reducing poverty and alcohol consumption </a:t>
            </a:r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904" y="3505199"/>
            <a:ext cx="4431695" cy="304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13519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Reproductive health for health science students. </a:t>
            </a:r>
            <a:r>
              <a:rPr lang="en-US" dirty="0"/>
              <a:t>university of </a:t>
            </a:r>
            <a:r>
              <a:rPr lang="en-US" dirty="0" smtClean="0"/>
              <a:t>Gondar.2008.available at </a:t>
            </a:r>
            <a:r>
              <a:rPr lang="en-US" dirty="0"/>
              <a:t>https://www.cartercenter.org/resources/pdfs/health/ephti/library/lecture_notes/health_science_students/RH_HSS_final.pdf</a:t>
            </a:r>
          </a:p>
          <a:p>
            <a:r>
              <a:rPr lang="en-US" dirty="0" smtClean="0"/>
              <a:t>A </a:t>
            </a:r>
            <a:r>
              <a:rPr lang="en-US" dirty="0"/>
              <a:t>guide to family </a:t>
            </a:r>
            <a:r>
              <a:rPr lang="en-US" dirty="0" smtClean="0"/>
              <a:t>planning for </a:t>
            </a:r>
            <a:r>
              <a:rPr lang="en-US" dirty="0"/>
              <a:t>community health workers and their </a:t>
            </a:r>
            <a:r>
              <a:rPr lang="en-US" dirty="0" smtClean="0"/>
              <a:t>clients. WHO available at https</a:t>
            </a:r>
            <a:r>
              <a:rPr lang="en-US" dirty="0"/>
              <a:t>://apps.who.int/iris/handle/10665/44882</a:t>
            </a:r>
            <a:endParaRPr lang="en-US" dirty="0" smtClean="0"/>
          </a:p>
          <a:p>
            <a:r>
              <a:rPr lang="en-US" dirty="0" smtClean="0"/>
              <a:t>Facts for family planning :family </a:t>
            </a:r>
            <a:r>
              <a:rPr lang="en-US" dirty="0"/>
              <a:t>planning methods.ch7. </a:t>
            </a:r>
            <a:r>
              <a:rPr lang="en-US" dirty="0" smtClean="0"/>
              <a:t>available at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www.fphandbook.org/factsforfamilyplanning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• WHO. Prevention and Control of STIs: </a:t>
            </a:r>
            <a:r>
              <a:rPr lang="en-US" dirty="0" smtClean="0"/>
              <a:t>draft global </a:t>
            </a:r>
            <a:r>
              <a:rPr lang="en-US" dirty="0"/>
              <a:t>strategy. May 2006</a:t>
            </a:r>
          </a:p>
          <a:p>
            <a:pPr marL="0" indent="0">
              <a:buNone/>
            </a:pPr>
            <a:r>
              <a:rPr lang="en-US" dirty="0"/>
              <a:t>• WHO. Sexually transmitted and other</a:t>
            </a:r>
          </a:p>
          <a:p>
            <a:pPr marL="0" indent="0">
              <a:buNone/>
            </a:pPr>
            <a:r>
              <a:rPr lang="en-US" dirty="0"/>
              <a:t>reproductive tract infections. 2005</a:t>
            </a:r>
          </a:p>
          <a:p>
            <a:pPr marL="0" indent="0">
              <a:buNone/>
            </a:pPr>
            <a:r>
              <a:rPr lang="en-US" dirty="0"/>
              <a:t>• WHO. Training modules for the </a:t>
            </a:r>
            <a:r>
              <a:rPr lang="en-US" dirty="0" err="1" smtClean="0"/>
              <a:t>syndromic</a:t>
            </a:r>
            <a:r>
              <a:rPr lang="en-US" dirty="0" smtClean="0"/>
              <a:t> management </a:t>
            </a:r>
            <a:r>
              <a:rPr lang="en-US" dirty="0"/>
              <a:t>of STIs. 2nd </a:t>
            </a:r>
            <a:r>
              <a:rPr lang="en-US" dirty="0" smtClean="0"/>
              <a:t>edition</a:t>
            </a:r>
            <a:endParaRPr lang="en-US" dirty="0"/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www.researchgate.net/publication/279258832_family_planing/link/5591420408ae15962d8d4f2f/download</a:t>
            </a:r>
            <a:endParaRPr lang="en-US" dirty="0" smtClean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170197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/>
              <a:t>Reproductive Health indicators </a:t>
            </a:r>
          </a:p>
          <a:p>
            <a:pPr marL="0" indent="0">
              <a:buNone/>
            </a:pPr>
            <a:r>
              <a:rPr lang="en-US" b="1" dirty="0" smtClean="0"/>
              <a:t>5</a:t>
            </a:r>
            <a:r>
              <a:rPr lang="en-US" b="1" dirty="0"/>
              <a:t>. Births </a:t>
            </a:r>
            <a:r>
              <a:rPr lang="en-US" b="1" dirty="0" smtClean="0"/>
              <a:t>Attended </a:t>
            </a:r>
            <a:r>
              <a:rPr lang="en-US" b="1" dirty="0"/>
              <a:t>by </a:t>
            </a:r>
            <a:r>
              <a:rPr lang="en-US" b="1" dirty="0" smtClean="0"/>
              <a:t>Skilled Health Personnel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dirty="0"/>
              <a:t>Percentage of births attended by skilled health</a:t>
            </a:r>
          </a:p>
          <a:p>
            <a:pPr marL="0" indent="0">
              <a:buNone/>
            </a:pPr>
            <a:r>
              <a:rPr lang="en-US" dirty="0"/>
              <a:t>personnel. This doesn’t include births attended</a:t>
            </a:r>
          </a:p>
          <a:p>
            <a:pPr marL="0" indent="0">
              <a:buNone/>
            </a:pPr>
            <a:r>
              <a:rPr lang="en-US" dirty="0" smtClean="0"/>
              <a:t>by </a:t>
            </a:r>
            <a:r>
              <a:rPr lang="en-US" dirty="0"/>
              <a:t>traditional </a:t>
            </a:r>
            <a:r>
              <a:rPr lang="en-US" dirty="0" smtClean="0"/>
              <a:t>birth </a:t>
            </a:r>
            <a:r>
              <a:rPr lang="en-US" dirty="0"/>
              <a:t>attendants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/>
              <a:t>6. Availability of </a:t>
            </a:r>
            <a:r>
              <a:rPr lang="en-US" b="1" dirty="0" smtClean="0"/>
              <a:t>Basic Essential Obstetric Care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dirty="0"/>
              <a:t>Number of facilities with functioning basic</a:t>
            </a:r>
          </a:p>
          <a:p>
            <a:pPr marL="0" indent="0">
              <a:buNone/>
            </a:pPr>
            <a:r>
              <a:rPr lang="en-US" dirty="0"/>
              <a:t>essential obstetric care per 500 000 population.</a:t>
            </a:r>
          </a:p>
          <a:p>
            <a:pPr marL="0" indent="0">
              <a:buNone/>
            </a:pPr>
            <a:r>
              <a:rPr lang="en-US" dirty="0"/>
              <a:t>Essential obstetric care includes, Parenteral</a:t>
            </a:r>
          </a:p>
          <a:p>
            <a:pPr marL="0" indent="0">
              <a:buNone/>
            </a:pPr>
            <a:r>
              <a:rPr lang="en-US" dirty="0"/>
              <a:t>antibiotics, Parenteral oxytocic drugs, Parenteral</a:t>
            </a:r>
          </a:p>
          <a:p>
            <a:pPr marL="0" indent="0">
              <a:buNone/>
            </a:pPr>
            <a:r>
              <a:rPr lang="en-US" dirty="0"/>
              <a:t>sedatives for </a:t>
            </a:r>
            <a:r>
              <a:rPr lang="en-US" dirty="0" err="1"/>
              <a:t>eclampsia</a:t>
            </a:r>
            <a:r>
              <a:rPr lang="en-US" dirty="0"/>
              <a:t>, Manual removal of</a:t>
            </a:r>
          </a:p>
          <a:p>
            <a:pPr marL="0" indent="0">
              <a:buNone/>
            </a:pPr>
            <a:r>
              <a:rPr lang="en-US" dirty="0"/>
              <a:t>placenta, Manual removal of retained products,</a:t>
            </a:r>
          </a:p>
          <a:p>
            <a:pPr marL="0" indent="0">
              <a:buNone/>
            </a:pPr>
            <a:r>
              <a:rPr lang="en-US" dirty="0"/>
              <a:t>Assisted vaginal delivery. These services can be</a:t>
            </a:r>
          </a:p>
          <a:p>
            <a:pPr marL="0" indent="0">
              <a:buNone/>
            </a:pPr>
            <a:r>
              <a:rPr lang="en-US" dirty="0"/>
              <a:t>given at a health center level.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66392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3965</Words>
  <Application>Microsoft Office PowerPoint</Application>
  <PresentationFormat>On-screen Show (4:3)</PresentationFormat>
  <Paragraphs>508</Paragraphs>
  <Slides>87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Office Theme</vt:lpstr>
      <vt:lpstr>PowerPoint Presentation</vt:lpstr>
      <vt:lpstr>Content of the lecture </vt:lpstr>
      <vt:lpstr>Definition of Reproductive health </vt:lpstr>
      <vt:lpstr> Components of Reproductive Health </vt:lpstr>
      <vt:lpstr>Components of reproductive health</vt:lpstr>
      <vt:lpstr>Reproductive Health indicators </vt:lpstr>
      <vt:lpstr>Reproductive Health indicators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Maternal Health </vt:lpstr>
      <vt:lpstr>Safe Motherhood </vt:lpstr>
      <vt:lpstr>Essential Services for Safe Motherhood</vt:lpstr>
      <vt:lpstr>Essential Services include:</vt:lpstr>
      <vt:lpstr>Essential Services include:</vt:lpstr>
      <vt:lpstr>Maternal Mortality </vt:lpstr>
      <vt:lpstr>Maternal Morbidity </vt:lpstr>
      <vt:lpstr>Causes of Maternal Mortality and Morbidity </vt:lpstr>
      <vt:lpstr>Causes of Maternal Mortality and Morbidity </vt:lpstr>
      <vt:lpstr>Causes of Maternal Mortality and Morbidity </vt:lpstr>
      <vt:lpstr>Causes of Maternal Mortality and Morbidity </vt:lpstr>
      <vt:lpstr>Maternal Mortality in Context: The Three D’s (Delays) </vt:lpstr>
      <vt:lpstr>Maternal Mortality in Context: The Three D’s (Delays) </vt:lpstr>
      <vt:lpstr>Maternal Mortality in Context: The Three D’s (Delays) </vt:lpstr>
      <vt:lpstr>Causes of Maternal Morbidity</vt:lpstr>
      <vt:lpstr>Factors affecting women health </vt:lpstr>
      <vt:lpstr>Factors affecting women health </vt:lpstr>
      <vt:lpstr>Factors affecting women health </vt:lpstr>
      <vt:lpstr>Factors affecting women health </vt:lpstr>
      <vt:lpstr>Factors affecting women health </vt:lpstr>
      <vt:lpstr> Family planning  </vt:lpstr>
      <vt:lpstr>Benefits of family planning to women’s health</vt:lpstr>
      <vt:lpstr>Types of Family Planning </vt:lpstr>
      <vt:lpstr>Types of Family Planning </vt:lpstr>
      <vt:lpstr>Types of Family Planning </vt:lpstr>
      <vt:lpstr>Types of Family Planning </vt:lpstr>
      <vt:lpstr> There are 3 different varieties of Injectable Contraceptives available </vt:lpstr>
      <vt:lpstr>Types of Family Planning </vt:lpstr>
      <vt:lpstr>Contraceptive Implants </vt:lpstr>
      <vt:lpstr>Types of Family Planning </vt:lpstr>
      <vt:lpstr>Emergency contraceptive pills </vt:lpstr>
      <vt:lpstr>Types of Family Planning </vt:lpstr>
      <vt:lpstr>PowerPoint Presentation</vt:lpstr>
      <vt:lpstr>Intrauterine contraceptive devices (IUDs or IUCDs):</vt:lpstr>
      <vt:lpstr>Types of Family Planning </vt:lpstr>
      <vt:lpstr>male and female condoms</vt:lpstr>
      <vt:lpstr>Types of Family Planning </vt:lpstr>
      <vt:lpstr>Fertility awareness methods</vt:lpstr>
      <vt:lpstr>Types of Family Planning </vt:lpstr>
      <vt:lpstr>Types of Family Planning </vt:lpstr>
      <vt:lpstr>PowerPoint Presentation</vt:lpstr>
      <vt:lpstr>Types of Family Planning </vt:lpstr>
      <vt:lpstr>Sexually Transmitted Infections </vt:lpstr>
      <vt:lpstr>Types of STIs</vt:lpstr>
      <vt:lpstr>Types of STIs</vt:lpstr>
      <vt:lpstr>Types of STIs</vt:lpstr>
      <vt:lpstr>Main STI Pathogens</vt:lpstr>
      <vt:lpstr>Main sexually transmitted viruses </vt:lpstr>
      <vt:lpstr>Main parasitic organisms</vt:lpstr>
      <vt:lpstr>Classification of STIs </vt:lpstr>
      <vt:lpstr>Classification of STIs </vt:lpstr>
      <vt:lpstr>Classification of STIs </vt:lpstr>
      <vt:lpstr>Classification of STIs </vt:lpstr>
      <vt:lpstr>Main STI syndromes</vt:lpstr>
      <vt:lpstr>STI Control Strategies</vt:lpstr>
      <vt:lpstr>STI Control Strategies</vt:lpstr>
      <vt:lpstr>ABORTION </vt:lpstr>
      <vt:lpstr>Introduction </vt:lpstr>
      <vt:lpstr>Abortion-related morbidities and mortalities </vt:lpstr>
      <vt:lpstr>Acute Complications of unsafe abortion</vt:lpstr>
      <vt:lpstr>Long term Complications of unsafe abortion</vt:lpstr>
      <vt:lpstr>Types of abortion </vt:lpstr>
      <vt:lpstr>PREVENTION of Abortion </vt:lpstr>
      <vt:lpstr>Treatment of Threatened abortion </vt:lpstr>
      <vt:lpstr>post-abortion care </vt:lpstr>
      <vt:lpstr>Violence Against Women </vt:lpstr>
      <vt:lpstr>Violence Against Women </vt:lpstr>
      <vt:lpstr>Impact of violence on Health</vt:lpstr>
      <vt:lpstr>Impact of violence on health </vt:lpstr>
      <vt:lpstr>Supporting Women Who Disclose Abuse </vt:lpstr>
      <vt:lpstr>Prevention strategies also need to focus on</vt:lpstr>
      <vt:lpstr>References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Dr.hawraa</dc:creator>
  <cp:lastModifiedBy>Maher</cp:lastModifiedBy>
  <cp:revision>38</cp:revision>
  <dcterms:created xsi:type="dcterms:W3CDTF">2006-08-16T00:00:00Z</dcterms:created>
  <dcterms:modified xsi:type="dcterms:W3CDTF">2021-01-16T12:02:47Z</dcterms:modified>
</cp:coreProperties>
</file>