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57" r:id="rId4"/>
    <p:sldId id="258" r:id="rId5"/>
    <p:sldId id="288" r:id="rId6"/>
    <p:sldId id="259" r:id="rId7"/>
    <p:sldId id="286" r:id="rId8"/>
    <p:sldId id="261" r:id="rId9"/>
    <p:sldId id="262" r:id="rId10"/>
    <p:sldId id="263" r:id="rId11"/>
    <p:sldId id="306" r:id="rId12"/>
    <p:sldId id="264" r:id="rId13"/>
    <p:sldId id="265" r:id="rId14"/>
    <p:sldId id="266" r:id="rId15"/>
    <p:sldId id="290" r:id="rId16"/>
    <p:sldId id="291" r:id="rId17"/>
    <p:sldId id="292" r:id="rId18"/>
    <p:sldId id="293" r:id="rId19"/>
    <p:sldId id="294" r:id="rId20"/>
    <p:sldId id="295" r:id="rId21"/>
    <p:sldId id="298" r:id="rId22"/>
    <p:sldId id="296" r:id="rId23"/>
    <p:sldId id="297" r:id="rId24"/>
    <p:sldId id="267" r:id="rId25"/>
    <p:sldId id="268" r:id="rId26"/>
    <p:sldId id="269" r:id="rId27"/>
    <p:sldId id="300" r:id="rId28"/>
    <p:sldId id="270" r:id="rId29"/>
    <p:sldId id="271" r:id="rId30"/>
    <p:sldId id="301" r:id="rId31"/>
    <p:sldId id="307" r:id="rId32"/>
    <p:sldId id="302" r:id="rId33"/>
    <p:sldId id="303" r:id="rId34"/>
    <p:sldId id="304" r:id="rId35"/>
    <p:sldId id="308" r:id="rId36"/>
    <p:sldId id="305" r:id="rId37"/>
    <p:sldId id="272" r:id="rId38"/>
    <p:sldId id="273" r:id="rId39"/>
    <p:sldId id="274" r:id="rId40"/>
    <p:sldId id="275" r:id="rId41"/>
    <p:sldId id="276" r:id="rId42"/>
    <p:sldId id="299" r:id="rId43"/>
    <p:sldId id="277" r:id="rId44"/>
    <p:sldId id="278" r:id="rId45"/>
    <p:sldId id="285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4419600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876800"/>
            <a:ext cx="7772400" cy="18288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Promoting Fetal &amp; Maternal Health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By: </a:t>
            </a:r>
            <a:r>
              <a:rPr lang="en-US" dirty="0" err="1" smtClean="0">
                <a:solidFill>
                  <a:schemeClr val="tx1"/>
                </a:solidFill>
              </a:rPr>
              <a:t>Assist.Prof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Dr.Hawraa</a:t>
            </a:r>
            <a:r>
              <a:rPr lang="en-US" dirty="0" smtClean="0">
                <a:solidFill>
                  <a:schemeClr val="tx1"/>
                </a:solidFill>
              </a:rPr>
              <a:t> Hussein </a:t>
            </a:r>
            <a:r>
              <a:rPr lang="en-US" dirty="0" err="1" smtClean="0">
                <a:solidFill>
                  <a:schemeClr val="tx1"/>
                </a:solidFill>
              </a:rPr>
              <a:t>Ghafel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MCH </a:t>
            </a:r>
            <a:r>
              <a:rPr lang="en-US" dirty="0" err="1" smtClean="0">
                <a:solidFill>
                  <a:schemeClr val="tx1"/>
                </a:solidFill>
              </a:rPr>
              <a:t>Departement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endParaRPr lang="ar-IQ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04800"/>
            <a:ext cx="77724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74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Nursing planning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helping a woman plan to avoid teratogens is</a:t>
            </a:r>
          </a:p>
          <a:p>
            <a:pPr marL="0" indent="0">
              <a:buNone/>
            </a:pPr>
            <a:r>
              <a:rPr lang="en-US" dirty="0"/>
              <a:t>difficult because a total change in lifestyle, such as </a:t>
            </a:r>
            <a:r>
              <a:rPr lang="en-US" dirty="0" smtClean="0"/>
              <a:t>not smoking</a:t>
            </a:r>
            <a:r>
              <a:rPr lang="en-US" dirty="0"/>
              <a:t>, not drinking alcohol, or changing a work environment, may be involved. Fortunately, most </a:t>
            </a:r>
            <a:r>
              <a:rPr lang="en-US" dirty="0" smtClean="0"/>
              <a:t>women are </a:t>
            </a:r>
            <a:r>
              <a:rPr lang="en-US" dirty="0"/>
              <a:t>highly motivated to have a healthy baby.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4411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purposes of prenatal care are to: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Establish </a:t>
            </a:r>
            <a:r>
              <a:rPr lang="en-US" dirty="0"/>
              <a:t>a baseline of present health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Determine the gestational age of the fetus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Monitor fetal development and maternal well being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</a:t>
            </a:r>
            <a:r>
              <a:rPr lang="en-US" dirty="0"/>
              <a:t>women at risk for complications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Minimize the risk of possible complications by anticipating and preventing problems before they occur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Provide time for education about pregnancy, </a:t>
            </a:r>
            <a:r>
              <a:rPr lang="en-US" dirty="0" smtClean="0"/>
              <a:t>lactation, and </a:t>
            </a:r>
            <a:r>
              <a:rPr lang="en-US" dirty="0"/>
              <a:t>newborn care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9828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Health Promotion During Pregnancy  </a:t>
            </a:r>
            <a:endParaRPr lang="ar-IQ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09769"/>
            <a:ext cx="8229600" cy="4306824"/>
          </a:xfrm>
        </p:spPr>
      </p:pic>
    </p:spTree>
    <p:extLst>
      <p:ext uri="{BB962C8B-B14F-4D97-AF65-F5344CB8AC3E}">
        <p14:creationId xmlns:p14="http://schemas.microsoft.com/office/powerpoint/2010/main" val="11461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Self-Care Needs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Because </a:t>
            </a:r>
            <a:r>
              <a:rPr lang="en-US" dirty="0"/>
              <a:t>pregnancy is not an illness, few special care </a:t>
            </a:r>
            <a:r>
              <a:rPr lang="en-US" dirty="0" smtClean="0"/>
              <a:t>measures other </a:t>
            </a:r>
            <a:r>
              <a:rPr lang="en-US" dirty="0"/>
              <a:t>than common sense about self-care are required. </a:t>
            </a:r>
            <a:r>
              <a:rPr lang="en-US" dirty="0" smtClean="0"/>
              <a:t>Many women</a:t>
            </a:r>
            <a:r>
              <a:rPr lang="en-US" dirty="0"/>
              <a:t>, however, have heard different warnings about </a:t>
            </a:r>
            <a:r>
              <a:rPr lang="en-US" dirty="0" smtClean="0"/>
              <a:t>what they </a:t>
            </a:r>
            <a:r>
              <a:rPr lang="en-US" dirty="0"/>
              <a:t>should or should not do during pregnancy, so they </a:t>
            </a:r>
            <a:r>
              <a:rPr lang="en-US" dirty="0" smtClean="0"/>
              <a:t>may need </a:t>
            </a:r>
            <a:r>
              <a:rPr lang="en-US" dirty="0"/>
              <a:t>some help separating fact from fiction so that they </a:t>
            </a:r>
            <a:r>
              <a:rPr lang="en-US" dirty="0" smtClean="0"/>
              <a:t>can enjoy </a:t>
            </a:r>
            <a:r>
              <a:rPr lang="en-US" dirty="0"/>
              <a:t>their pregnancy unhampered by unnecessary restrictions.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8838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Self –Care Needs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Bathing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Dental care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Perineal</a:t>
            </a:r>
            <a:r>
              <a:rPr lang="en-US" dirty="0"/>
              <a:t> </a:t>
            </a:r>
            <a:r>
              <a:rPr lang="en-US" dirty="0" smtClean="0"/>
              <a:t>Hygiene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Clothing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Exercise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Sleep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Employment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Travel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9032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Bathing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At one time, tub baths were restricted during pregnancy because it was feared that bath water would enter the vagina</a:t>
            </a:r>
          </a:p>
          <a:p>
            <a:pPr marL="0" indent="0">
              <a:buNone/>
            </a:pPr>
            <a:r>
              <a:rPr lang="en-US" dirty="0"/>
              <a:t>and cervix and contaminate the uterine contents. Further, it</a:t>
            </a:r>
          </a:p>
          <a:p>
            <a:pPr marL="0" indent="0">
              <a:buNone/>
            </a:pPr>
            <a:r>
              <a:rPr lang="en-US" dirty="0"/>
              <a:t>was believed that hot water touching the abdomen might initiate labor. Because the vagina normally is in a closed position, however, the danger of tub bath water entering the</a:t>
            </a:r>
          </a:p>
          <a:p>
            <a:pPr marL="0" indent="0">
              <a:buNone/>
            </a:pPr>
            <a:r>
              <a:rPr lang="en-US" dirty="0"/>
              <a:t>cervix is minimal.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During </a:t>
            </a:r>
            <a:r>
              <a:rPr lang="en-US" dirty="0"/>
              <a:t>pregnancy, sweating tends to increase because a woman excretes waste products for herself</a:t>
            </a:r>
          </a:p>
          <a:p>
            <a:pPr marL="0" indent="0">
              <a:buNone/>
            </a:pPr>
            <a:r>
              <a:rPr lang="en-US" dirty="0"/>
              <a:t>and a fetus. She also has an increase in vaginal discharge. For</a:t>
            </a:r>
          </a:p>
          <a:p>
            <a:pPr marL="0" indent="0">
              <a:buNone/>
            </a:pPr>
            <a:r>
              <a:rPr lang="en-US" dirty="0"/>
              <a:t>these reasons, daily tub baths or showers are now recommended.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8381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Dental </a:t>
            </a:r>
            <a:r>
              <a:rPr lang="en-US" dirty="0"/>
              <a:t>care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Gingival tissue tends to hypertrophy during pregnancy. </a:t>
            </a:r>
            <a:r>
              <a:rPr lang="en-US" dirty="0" smtClean="0"/>
              <a:t>Unless a </a:t>
            </a:r>
            <a:r>
              <a:rPr lang="en-US" dirty="0"/>
              <a:t>pregnant woman brushes her teeth well, pockets of </a:t>
            </a:r>
            <a:r>
              <a:rPr lang="en-US" dirty="0" smtClean="0"/>
              <a:t>plaque form </a:t>
            </a:r>
            <a:r>
              <a:rPr lang="en-US" dirty="0"/>
              <a:t>readily between the enlarged </a:t>
            </a:r>
            <a:r>
              <a:rPr lang="en-US" dirty="0" err="1"/>
              <a:t>gumline</a:t>
            </a:r>
            <a:r>
              <a:rPr lang="en-US" dirty="0"/>
              <a:t> and teeth. In addition to stressing brushing, encourage pregnant women to </a:t>
            </a:r>
            <a:r>
              <a:rPr lang="en-US" dirty="0" smtClean="0"/>
              <a:t>see their </a:t>
            </a:r>
            <a:r>
              <a:rPr lang="en-US" dirty="0"/>
              <a:t>dentists regularly for routine examination and </a:t>
            </a:r>
            <a:r>
              <a:rPr lang="en-US" dirty="0" smtClean="0"/>
              <a:t>cleaning because </a:t>
            </a:r>
            <a:r>
              <a:rPr lang="en-US" dirty="0"/>
              <a:t>9 months is a long time to be without preventive dental care.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2507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Perineal</a:t>
            </a:r>
            <a:r>
              <a:rPr lang="en-US" dirty="0" smtClean="0"/>
              <a:t> </a:t>
            </a:r>
            <a:r>
              <a:rPr lang="en-US" dirty="0"/>
              <a:t>Hygiene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Most women have an increased vaginal discharge </a:t>
            </a:r>
            <a:r>
              <a:rPr lang="en-US" dirty="0" smtClean="0"/>
              <a:t>during pregnancy </a:t>
            </a:r>
            <a:r>
              <a:rPr lang="en-US" dirty="0"/>
              <a:t>and may desire to cleanse with a </a:t>
            </a:r>
            <a:r>
              <a:rPr lang="en-US" dirty="0" smtClean="0"/>
              <a:t>douche. Douching </a:t>
            </a:r>
            <a:r>
              <a:rPr lang="en-US" dirty="0"/>
              <a:t>is contraindicated during pregnancy. The force of</a:t>
            </a:r>
          </a:p>
          <a:p>
            <a:pPr marL="0" indent="0">
              <a:buNone/>
            </a:pPr>
            <a:r>
              <a:rPr lang="en-US" dirty="0"/>
              <a:t>the irrigating fluid could cause it to enter the cervix and </a:t>
            </a:r>
            <a:r>
              <a:rPr lang="en-US" dirty="0" smtClean="0"/>
              <a:t>lead to </a:t>
            </a:r>
            <a:r>
              <a:rPr lang="en-US" dirty="0"/>
              <a:t>infection. In </a:t>
            </a:r>
            <a:r>
              <a:rPr lang="en-US" dirty="0" smtClean="0"/>
              <a:t>addition, douching </a:t>
            </a:r>
            <a:r>
              <a:rPr lang="en-US" dirty="0"/>
              <a:t>alters the pH of </a:t>
            </a:r>
            <a:r>
              <a:rPr lang="en-US" dirty="0" smtClean="0"/>
              <a:t>the vagina</a:t>
            </a:r>
            <a:r>
              <a:rPr lang="en-US" dirty="0"/>
              <a:t>, leading to an increased risk of bacterial growth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9240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Clothing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Women have a multitude of clothing options to wear during </a:t>
            </a:r>
            <a:r>
              <a:rPr lang="en-US" dirty="0" smtClean="0"/>
              <a:t>a pregnancy</a:t>
            </a:r>
            <a:r>
              <a:rPr lang="en-US" dirty="0"/>
              <a:t>. Recommend loose-fitting, comfortable </a:t>
            </a:r>
            <a:r>
              <a:rPr lang="en-US" dirty="0" smtClean="0"/>
              <a:t>garments. Caution </a:t>
            </a:r>
            <a:r>
              <a:rPr lang="en-US" dirty="0"/>
              <a:t>women to avoid tight-fitting items such as garters,</a:t>
            </a:r>
          </a:p>
          <a:p>
            <a:pPr marL="0" indent="0">
              <a:buNone/>
            </a:pPr>
            <a:r>
              <a:rPr lang="en-US" dirty="0"/>
              <a:t>girdles with panty legs, and knee-high stockings during pregnancy. These items impede lower-extremity </a:t>
            </a:r>
            <a:r>
              <a:rPr lang="en-US" dirty="0" smtClean="0"/>
              <a:t>circulation. Suggest </a:t>
            </a:r>
            <a:r>
              <a:rPr lang="en-US" dirty="0"/>
              <a:t>wearing shoes with a moderate to low heel to minimize pelvic tilt and possible backache.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4736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Exercise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/>
              <a:t>Extreme exercise has been associated with lower birth </a:t>
            </a:r>
            <a:r>
              <a:rPr lang="en-US" dirty="0" smtClean="0"/>
              <a:t>weight but </a:t>
            </a:r>
            <a:r>
              <a:rPr lang="en-US" dirty="0"/>
              <a:t>moderate exercise is healthy during pregnancy. It </a:t>
            </a:r>
            <a:r>
              <a:rPr lang="en-US" dirty="0" smtClean="0"/>
              <a:t>can help </a:t>
            </a:r>
            <a:r>
              <a:rPr lang="en-US" dirty="0"/>
              <a:t>prevent </a:t>
            </a:r>
            <a:r>
              <a:rPr lang="en-US" dirty="0" smtClean="0"/>
              <a:t>circulatory </a:t>
            </a:r>
            <a:r>
              <a:rPr lang="en-US" dirty="0"/>
              <a:t>stasis in the lower extremities</a:t>
            </a:r>
            <a:r>
              <a:rPr lang="en-US" dirty="0" smtClean="0"/>
              <a:t>. </a:t>
            </a:r>
          </a:p>
          <a:p>
            <a:r>
              <a:rPr lang="en-US" dirty="0"/>
              <a:t>The average, well-nourished women should exercise </a:t>
            </a:r>
            <a:r>
              <a:rPr lang="en-US" dirty="0" smtClean="0"/>
              <a:t>during pregnancy </a:t>
            </a:r>
            <a:r>
              <a:rPr lang="en-US" dirty="0"/>
              <a:t>a minimum of 3 times </a:t>
            </a:r>
            <a:r>
              <a:rPr lang="en-US" dirty="0" smtClean="0"/>
              <a:t>weekly </a:t>
            </a:r>
            <a:r>
              <a:rPr lang="en-US" dirty="0"/>
              <a:t>for 30 </a:t>
            </a:r>
            <a:r>
              <a:rPr lang="en-US" dirty="0" smtClean="0"/>
              <a:t>consecutive minutes  </a:t>
            </a:r>
          </a:p>
          <a:p>
            <a:r>
              <a:rPr lang="en-US" dirty="0"/>
              <a:t>Avoid activities that require jumping, jarring </a:t>
            </a:r>
            <a:r>
              <a:rPr lang="en-US" dirty="0" smtClean="0"/>
              <a:t>motions, or </a:t>
            </a:r>
            <a:r>
              <a:rPr lang="en-US" dirty="0"/>
              <a:t>rapid changes in direction such as jogging, because your joints may be unstable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6513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Content of the lecture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Objectives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National Health </a:t>
            </a:r>
            <a:r>
              <a:rPr lang="en-US" dirty="0" smtClean="0"/>
              <a:t>Goals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Nursing process : Assessment ,Diagnosis and planning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Health Promotion During Pregnancy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Self – Care Needs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Discomforts of Early Pregnancy: The First </a:t>
            </a:r>
            <a:r>
              <a:rPr lang="en-US" dirty="0" smtClean="0"/>
              <a:t>Trimester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Discomforts of Middle to Late </a:t>
            </a:r>
            <a:r>
              <a:rPr lang="en-US" dirty="0" smtClean="0"/>
              <a:t>Pregnancy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Preventing fetal exposure to </a:t>
            </a:r>
            <a:r>
              <a:rPr lang="en-US" dirty="0" smtClean="0"/>
              <a:t>teratogens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Effects of Teratogens on a </a:t>
            </a:r>
            <a:r>
              <a:rPr lang="en-US" dirty="0" smtClean="0"/>
              <a:t>Fetus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err="1"/>
              <a:t>Teratogenic</a:t>
            </a:r>
            <a:r>
              <a:rPr lang="en-US" dirty="0"/>
              <a:t> Maternal </a:t>
            </a:r>
            <a:r>
              <a:rPr lang="en-US" dirty="0" smtClean="0"/>
              <a:t>Infections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Pregnancy Risk Categories of </a:t>
            </a:r>
            <a:r>
              <a:rPr lang="en-US" dirty="0" smtClean="0"/>
              <a:t>Drugs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Teratogenicity of </a:t>
            </a:r>
            <a:r>
              <a:rPr lang="en-US" dirty="0" smtClean="0"/>
              <a:t>Cigarettes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Environmental </a:t>
            </a:r>
            <a:r>
              <a:rPr lang="en-US" dirty="0" smtClean="0"/>
              <a:t>Teratogens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Teratogenic</a:t>
            </a:r>
            <a:r>
              <a:rPr lang="en-US" dirty="0"/>
              <a:t> Maternal Stress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2207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Sleep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/>
              <a:t>The optimal condition for body growth occurs when </a:t>
            </a:r>
            <a:r>
              <a:rPr lang="en-US" dirty="0" smtClean="0"/>
              <a:t>growth hormone </a:t>
            </a:r>
            <a:r>
              <a:rPr lang="en-US" dirty="0"/>
              <a:t>secretion is at its highest level—that is, </a:t>
            </a:r>
            <a:r>
              <a:rPr lang="en-US" dirty="0" smtClean="0"/>
              <a:t>during sleep</a:t>
            </a:r>
            <a:r>
              <a:rPr lang="en-US" dirty="0"/>
              <a:t>. This, plus the overall increased metabolic demand </a:t>
            </a:r>
            <a:r>
              <a:rPr lang="en-US" dirty="0" smtClean="0"/>
              <a:t>of pregnancy</a:t>
            </a:r>
            <a:r>
              <a:rPr lang="en-US" dirty="0"/>
              <a:t>, appears to be the physiologic reason that pregnant women need an increased amount of sleep or at </a:t>
            </a:r>
            <a:r>
              <a:rPr lang="en-US" dirty="0" smtClean="0"/>
              <a:t>least need </a:t>
            </a:r>
            <a:r>
              <a:rPr lang="en-US" dirty="0"/>
              <a:t>rest to build new body cells during pregnancy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801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Sleep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r>
              <a:rPr lang="en-US" dirty="0"/>
              <a:t>Late in pregnancy, a woman often finds herself awakened from sleep at short, frequent intervals by the activity of her fetus. To obtain enough sleep and rest during pregnancy, most pregnant women need a rest period during the afternoon as well as a full night of sleep. A good resting or sleeping position is a modified Sims’ position This position puts the weight of the fetus on the bed, not on the woman, and allows good circulation in lower extremities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0500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Employment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Changes in public assistance laws that encourage women </a:t>
            </a:r>
            <a:r>
              <a:rPr lang="en-US" dirty="0" smtClean="0"/>
              <a:t>to seek </a:t>
            </a:r>
            <a:r>
              <a:rPr lang="en-US" dirty="0"/>
              <a:t>employment have led to more women working </a:t>
            </a:r>
            <a:r>
              <a:rPr lang="en-US" dirty="0" smtClean="0"/>
              <a:t>during pregnancy </a:t>
            </a:r>
            <a:r>
              <a:rPr lang="en-US" dirty="0"/>
              <a:t>than ever before. Unless a woman’s job </a:t>
            </a:r>
            <a:r>
              <a:rPr lang="en-US" dirty="0" smtClean="0"/>
              <a:t>involves exposure </a:t>
            </a:r>
            <a:r>
              <a:rPr lang="en-US" dirty="0"/>
              <a:t>to toxic substances, lifting heavy objects, </a:t>
            </a:r>
            <a:r>
              <a:rPr lang="en-US" dirty="0" smtClean="0"/>
              <a:t>other kinds </a:t>
            </a:r>
            <a:r>
              <a:rPr lang="en-US" dirty="0"/>
              <a:t>of excessive physical strain, long periods of standing </a:t>
            </a:r>
            <a:r>
              <a:rPr lang="en-US" dirty="0" smtClean="0"/>
              <a:t>or sitting</a:t>
            </a:r>
            <a:r>
              <a:rPr lang="en-US" dirty="0"/>
              <a:t>, or having to maintain body balance, there are few reasons a woman cannot continue to work throughout </a:t>
            </a:r>
            <a:r>
              <a:rPr lang="en-US" dirty="0" err="1"/>
              <a:t>pregnanc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0908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Travel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Early in a normal pregnancy, there</a:t>
            </a:r>
          </a:p>
          <a:p>
            <a:pPr marL="0" indent="0">
              <a:buNone/>
            </a:pPr>
            <a:r>
              <a:rPr lang="en-US" dirty="0"/>
              <a:t>are no restrictions. If a woman is susceptible to motion sickness, advise her not to take any medication for this unless </a:t>
            </a:r>
            <a:r>
              <a:rPr lang="en-US" dirty="0" smtClean="0"/>
              <a:t>it is </a:t>
            </a:r>
            <a:r>
              <a:rPr lang="en-US" dirty="0"/>
              <a:t>specifically prescribed or approved by her physician or</a:t>
            </a:r>
          </a:p>
          <a:p>
            <a:pPr marL="0" indent="0">
              <a:buNone/>
            </a:pPr>
            <a:r>
              <a:rPr lang="en-US" dirty="0"/>
              <a:t>nurse-midwife. Suggest that she use a “sea-sick” wrist </a:t>
            </a:r>
            <a:r>
              <a:rPr lang="en-US" dirty="0" smtClean="0"/>
              <a:t>or acupuncture </a:t>
            </a:r>
            <a:r>
              <a:rPr lang="en-US" dirty="0"/>
              <a:t>band instead. Late in pregnancy, travel </a:t>
            </a:r>
            <a:r>
              <a:rPr lang="en-US" dirty="0" smtClean="0"/>
              <a:t>plans should </a:t>
            </a:r>
            <a:r>
              <a:rPr lang="en-US" dirty="0"/>
              <a:t>take into consideration the possibility of early labor,</a:t>
            </a:r>
          </a:p>
          <a:p>
            <a:pPr marL="0" indent="0">
              <a:buNone/>
            </a:pPr>
            <a:r>
              <a:rPr lang="en-US" dirty="0"/>
              <a:t>requiring birth at a strange setting where a woman’s obstetric history will be unknown.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1600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715962"/>
          </a:xfrm>
        </p:spPr>
        <p:txBody>
          <a:bodyPr>
            <a:noAutofit/>
          </a:bodyPr>
          <a:lstStyle/>
          <a:p>
            <a:r>
              <a:rPr lang="en-US" sz="3200" dirty="0"/>
              <a:t>Discomforts of Early Pregnancy: The </a:t>
            </a:r>
            <a:r>
              <a:rPr lang="en-US" sz="3200" dirty="0" smtClean="0"/>
              <a:t>First Trimester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Breast </a:t>
            </a:r>
            <a:r>
              <a:rPr lang="en-US" dirty="0" smtClean="0"/>
              <a:t>Tenderness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Palmar </a:t>
            </a:r>
            <a:r>
              <a:rPr lang="en-US" dirty="0" smtClean="0"/>
              <a:t>Erythema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Nausea, Vomiting, and </a:t>
            </a:r>
            <a:r>
              <a:rPr lang="en-US" dirty="0" err="1" smtClean="0"/>
              <a:t>Pyrosis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Fatigue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Constipation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Muscle </a:t>
            </a:r>
            <a:r>
              <a:rPr lang="en-US" dirty="0" smtClean="0"/>
              <a:t>Cramps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Hypotension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Varicosities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Heart </a:t>
            </a:r>
            <a:r>
              <a:rPr lang="en-US" dirty="0" smtClean="0"/>
              <a:t>Palpitations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Hemorrhoids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Frequent </a:t>
            </a:r>
            <a:r>
              <a:rPr lang="en-US" dirty="0" smtClean="0"/>
              <a:t>Urination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Abdominal </a:t>
            </a:r>
            <a:r>
              <a:rPr lang="en-US" dirty="0" smtClean="0"/>
              <a:t>Discomfort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Leukorrhea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3372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dirty="0"/>
              <a:t>Discomforts of Middle to Late Pregnancy</a:t>
            </a: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724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Headache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Dyspnea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Backache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Ankle </a:t>
            </a:r>
            <a:r>
              <a:rPr lang="en-US" dirty="0" smtClean="0"/>
              <a:t>Edema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Braxton Hicks </a:t>
            </a:r>
            <a:r>
              <a:rPr lang="en-US" dirty="0" smtClean="0"/>
              <a:t>Contractions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6361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Preventing fetal exposure to teratogens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teratogen is any factor, chemical or physical, that </a:t>
            </a:r>
            <a:r>
              <a:rPr lang="en-US" dirty="0" smtClean="0"/>
              <a:t>adversely affects </a:t>
            </a:r>
            <a:r>
              <a:rPr lang="en-US" dirty="0"/>
              <a:t>the fertilized ovum, embryo, or fetus. At one time, </a:t>
            </a:r>
            <a:r>
              <a:rPr lang="en-US" dirty="0" smtClean="0"/>
              <a:t>it was </a:t>
            </a:r>
            <a:r>
              <a:rPr lang="en-US" dirty="0"/>
              <a:t>assumed that a fetus in utero was protected from chemical or physical injury by the presence of the amniotic </a:t>
            </a:r>
            <a:r>
              <a:rPr lang="en-US" dirty="0" smtClean="0"/>
              <a:t>fluid and </a:t>
            </a:r>
            <a:r>
              <a:rPr lang="en-US" dirty="0"/>
              <a:t>by the absence of any direct placental exchange </a:t>
            </a:r>
            <a:r>
              <a:rPr lang="en-US" dirty="0" smtClean="0"/>
              <a:t>between mother </a:t>
            </a:r>
            <a:r>
              <a:rPr lang="en-US" dirty="0"/>
              <a:t>and fetus.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8215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Teratogens</a:t>
            </a:r>
            <a:endParaRPr lang="ar-IQ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143000"/>
            <a:ext cx="4629944" cy="5163344"/>
          </a:xfrm>
        </p:spPr>
      </p:pic>
    </p:spTree>
    <p:extLst>
      <p:ext uri="{BB962C8B-B14F-4D97-AF65-F5344CB8AC3E}">
        <p14:creationId xmlns:p14="http://schemas.microsoft.com/office/powerpoint/2010/main" val="413173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Effects of Teratogens on a Fetus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Several factors influence the amount of damage a </a:t>
            </a:r>
            <a:r>
              <a:rPr lang="en-US" sz="2800" dirty="0" smtClean="0"/>
              <a:t>teratogen can </a:t>
            </a:r>
            <a:r>
              <a:rPr lang="en-US" sz="2800" dirty="0"/>
              <a:t>cause. The strength of the teratogen is one of these. </a:t>
            </a:r>
            <a:r>
              <a:rPr lang="en-US" sz="2800" dirty="0" smtClean="0"/>
              <a:t>For example</a:t>
            </a:r>
            <a:r>
              <a:rPr lang="en-US" sz="2800" dirty="0"/>
              <a:t>, radiation is a known teratogen. In small </a:t>
            </a:r>
            <a:r>
              <a:rPr lang="en-US" sz="2800" dirty="0" smtClean="0"/>
              <a:t>amounts (everyone </a:t>
            </a:r>
            <a:r>
              <a:rPr lang="en-US" sz="2800" dirty="0"/>
              <a:t>is exposed to some radiation every day, such </a:t>
            </a:r>
            <a:r>
              <a:rPr lang="en-US" sz="2800" dirty="0" smtClean="0"/>
              <a:t>as from </a:t>
            </a:r>
            <a:r>
              <a:rPr lang="en-US" sz="2800" dirty="0"/>
              <a:t>sun rays), it causes no damage. However, in large </a:t>
            </a:r>
            <a:r>
              <a:rPr lang="en-US" sz="2800" dirty="0" smtClean="0"/>
              <a:t>doses (e.g</a:t>
            </a:r>
            <a:r>
              <a:rPr lang="en-US" sz="2800" dirty="0"/>
              <a:t>., the amount of radiation necessary to treat cancer of </a:t>
            </a:r>
            <a:r>
              <a:rPr lang="en-US" sz="2800" dirty="0" smtClean="0"/>
              <a:t>the cervix</a:t>
            </a:r>
            <a:r>
              <a:rPr lang="en-US" sz="2800" dirty="0"/>
              <a:t>), serious fetal defects or </a:t>
            </a:r>
            <a:r>
              <a:rPr lang="en-US" sz="2800" dirty="0" smtClean="0"/>
              <a:t>death </a:t>
            </a:r>
            <a:r>
              <a:rPr lang="en-US" sz="2800" dirty="0"/>
              <a:t>can occur</a:t>
            </a:r>
            <a:r>
              <a:rPr lang="en-US" sz="2800" dirty="0" smtClean="0"/>
              <a:t>.  </a:t>
            </a:r>
          </a:p>
          <a:p>
            <a:pPr marL="0" indent="0">
              <a:buNone/>
            </a:pPr>
            <a:endParaRPr lang="ar-IQ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4381791"/>
            <a:ext cx="3105149" cy="2133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50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/>
              <a:t>Teratogenic</a:t>
            </a:r>
            <a:r>
              <a:rPr lang="en-US" dirty="0"/>
              <a:t> Maternal Infections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Toxoplasmosis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Cytomegalovirus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Rubella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Herpes Simplex Virus (Genital Herpes Infection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Potentially </a:t>
            </a:r>
            <a:r>
              <a:rPr lang="en-US" dirty="0" err="1"/>
              <a:t>Teratogenic</a:t>
            </a:r>
            <a:r>
              <a:rPr lang="en-US" dirty="0"/>
              <a:t> </a:t>
            </a:r>
            <a:r>
              <a:rPr lang="en-US" dirty="0" smtClean="0"/>
              <a:t>Vaccines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Teratogenic</a:t>
            </a:r>
            <a:r>
              <a:rPr lang="en-US" dirty="0"/>
              <a:t> </a:t>
            </a:r>
            <a:r>
              <a:rPr lang="en-US" dirty="0" smtClean="0"/>
              <a:t>Drugs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Teratogenicity of Alcohol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7706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Objectives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After mastering the contents of this </a:t>
            </a:r>
            <a:r>
              <a:rPr lang="en-US" sz="2400" dirty="0" smtClean="0"/>
              <a:t>lecture, students </a:t>
            </a:r>
            <a:r>
              <a:rPr lang="en-US" sz="2400" dirty="0"/>
              <a:t>should be able to:</a:t>
            </a:r>
          </a:p>
          <a:p>
            <a:pPr marL="0" indent="0">
              <a:buNone/>
            </a:pPr>
            <a:r>
              <a:rPr lang="en-US" sz="2400" dirty="0"/>
              <a:t>1. Describe health behaviors important for a healthy pregnancy</a:t>
            </a:r>
          </a:p>
          <a:p>
            <a:pPr marL="0" indent="0">
              <a:buNone/>
            </a:pPr>
            <a:r>
              <a:rPr lang="en-US" sz="2400" dirty="0"/>
              <a:t>outcome.</a:t>
            </a:r>
          </a:p>
          <a:p>
            <a:pPr marL="0" indent="0">
              <a:buNone/>
            </a:pPr>
            <a:r>
              <a:rPr lang="en-US" sz="2400" dirty="0"/>
              <a:t>2. Identify National Health Goals related to a healthy pregnancy</a:t>
            </a:r>
          </a:p>
          <a:p>
            <a:pPr marL="0" indent="0">
              <a:buNone/>
            </a:pPr>
            <a:r>
              <a:rPr lang="en-US" sz="2400" dirty="0"/>
              <a:t>lifestyle that nurses can help the nation achieve.</a:t>
            </a:r>
          </a:p>
          <a:p>
            <a:pPr marL="0" indent="0">
              <a:buNone/>
            </a:pPr>
            <a:r>
              <a:rPr lang="en-US" sz="2400" dirty="0"/>
              <a:t>3. Use critical thinking to analyze ways to promote both </a:t>
            </a:r>
            <a:r>
              <a:rPr lang="en-US" sz="2400" dirty="0" smtClean="0"/>
              <a:t>individualized and </a:t>
            </a:r>
            <a:r>
              <a:rPr lang="en-US" sz="2400" dirty="0"/>
              <a:t>family-centered prenatal care.</a:t>
            </a:r>
          </a:p>
          <a:p>
            <a:pPr marL="0" indent="0">
              <a:buNone/>
            </a:pPr>
            <a:r>
              <a:rPr lang="en-US" sz="2400" dirty="0"/>
              <a:t>4. Assess a woman for healthy practices and concerns during</a:t>
            </a:r>
          </a:p>
          <a:p>
            <a:pPr marL="0" indent="0">
              <a:buNone/>
            </a:pPr>
            <a:r>
              <a:rPr lang="en-US" sz="2400" dirty="0"/>
              <a:t>pregnancy.</a:t>
            </a:r>
          </a:p>
          <a:p>
            <a:pPr marL="0" indent="0">
              <a:buNone/>
            </a:pPr>
            <a:r>
              <a:rPr lang="en-US" sz="2400" dirty="0"/>
              <a:t>5. Formulate nursing diagnoses related to a healthy pregnancy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6782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Toxoplasmosis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sz="3400" dirty="0">
                <a:cs typeface="+mj-cs"/>
              </a:rPr>
              <a:t>A woman experiences almost no symptoms</a:t>
            </a:r>
          </a:p>
          <a:p>
            <a:pPr marL="0" indent="0">
              <a:buNone/>
            </a:pPr>
            <a:r>
              <a:rPr lang="en-US" sz="3400" dirty="0">
                <a:cs typeface="+mj-cs"/>
              </a:rPr>
              <a:t>of the disease except for a few days of malaise and posterior cervical lymphadenopathy. Even in light of these mild symptoms,</a:t>
            </a:r>
          </a:p>
          <a:p>
            <a:pPr marL="0" indent="0">
              <a:buNone/>
            </a:pPr>
            <a:r>
              <a:rPr lang="en-US" sz="3400" dirty="0">
                <a:cs typeface="+mj-cs"/>
              </a:rPr>
              <a:t>if the infection crosses the placenta, the infant may be born</a:t>
            </a:r>
          </a:p>
          <a:p>
            <a:pPr marL="0" indent="0">
              <a:buNone/>
            </a:pPr>
            <a:r>
              <a:rPr lang="en-US" sz="3400" dirty="0">
                <a:cs typeface="+mj-cs"/>
              </a:rPr>
              <a:t>with central nervous system damage, hydrocephalus, microcephaly, </a:t>
            </a:r>
            <a:r>
              <a:rPr lang="en-US" sz="3400" dirty="0" err="1">
                <a:cs typeface="+mj-cs"/>
              </a:rPr>
              <a:t>intracerebral</a:t>
            </a:r>
            <a:r>
              <a:rPr lang="en-US" sz="3400" dirty="0">
                <a:cs typeface="+mj-cs"/>
              </a:rPr>
              <a:t> calcification, and retinal deformities. </a:t>
            </a:r>
            <a:r>
              <a:rPr lang="en-US" sz="3400" dirty="0" smtClean="0">
                <a:cs typeface="+mj-cs"/>
              </a:rPr>
              <a:t>If the </a:t>
            </a:r>
            <a:r>
              <a:rPr lang="en-US" sz="3400" dirty="0">
                <a:cs typeface="+mj-cs"/>
              </a:rPr>
              <a:t>diagnosis is established by serum analysis during pregnancy, therapy with sulfonamides may be prescribed.</a:t>
            </a:r>
          </a:p>
          <a:p>
            <a:pPr marL="0" indent="0">
              <a:buNone/>
            </a:pPr>
            <a:r>
              <a:rPr lang="en-US" sz="3400" dirty="0">
                <a:cs typeface="+mj-cs"/>
              </a:rPr>
              <a:t>However, the prevention of fetal deformities is uncertain, and</a:t>
            </a:r>
          </a:p>
          <a:p>
            <a:pPr marL="0" indent="0">
              <a:buNone/>
            </a:pPr>
            <a:r>
              <a:rPr lang="en-US" sz="3400" dirty="0">
                <a:cs typeface="+mj-cs"/>
              </a:rPr>
              <a:t>sulfa may lead to increased bilirubin levels in the newborn.</a:t>
            </a:r>
          </a:p>
          <a:p>
            <a:pPr marL="0" indent="0">
              <a:buNone/>
            </a:pPr>
            <a:r>
              <a:rPr lang="en-US" sz="3400" dirty="0" err="1">
                <a:cs typeface="+mj-cs"/>
              </a:rPr>
              <a:t>Pyrimethamine</a:t>
            </a:r>
            <a:r>
              <a:rPr lang="en-US" sz="3400" dirty="0">
                <a:cs typeface="+mj-cs"/>
              </a:rPr>
              <a:t>, an antiprotozoal agent, may also be used. This</a:t>
            </a:r>
          </a:p>
          <a:p>
            <a:pPr marL="0" indent="0">
              <a:buNone/>
            </a:pPr>
            <a:r>
              <a:rPr lang="en-US" sz="3400" dirty="0">
                <a:cs typeface="+mj-cs"/>
              </a:rPr>
              <a:t>drug is an </a:t>
            </a:r>
            <a:r>
              <a:rPr lang="en-US" sz="3400" dirty="0" err="1">
                <a:cs typeface="+mj-cs"/>
              </a:rPr>
              <a:t>antifolic</a:t>
            </a:r>
            <a:r>
              <a:rPr lang="en-US" sz="3400" dirty="0">
                <a:cs typeface="+mj-cs"/>
              </a:rPr>
              <a:t> acid drug, so it is administered with caution early in pregnancy to prevent reducing folic acid levels</a:t>
            </a:r>
            <a:endParaRPr lang="ar-IQ" sz="3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613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Toxoplasmosis</a:t>
            </a:r>
            <a:endParaRPr lang="ar-IQ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919" y="1600200"/>
            <a:ext cx="5632162" cy="4525963"/>
          </a:xfrm>
        </p:spPr>
      </p:pic>
    </p:spTree>
    <p:extLst>
      <p:ext uri="{BB962C8B-B14F-4D97-AF65-F5344CB8AC3E}">
        <p14:creationId xmlns:p14="http://schemas.microsoft.com/office/powerpoint/2010/main" val="229491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Cytomegalovirus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Cytomegalovirus (CMV), a member of the herpes virus family, is another teratogen that can cause extensive damage to a</a:t>
            </a:r>
          </a:p>
          <a:p>
            <a:pPr marL="0" indent="0">
              <a:buNone/>
            </a:pPr>
            <a:r>
              <a:rPr lang="en-US" dirty="0"/>
              <a:t>fetus while causing few symptoms in a </a:t>
            </a:r>
            <a:r>
              <a:rPr lang="en-US" dirty="0" smtClean="0"/>
              <a:t>woman</a:t>
            </a:r>
          </a:p>
          <a:p>
            <a:pPr marL="0" indent="0">
              <a:buNone/>
            </a:pPr>
            <a:r>
              <a:rPr lang="en-US" dirty="0"/>
              <a:t>It is transmitted from person to person by droplet infection such as occurs with sneezing. If a woman acquires a primary CMV infection during pregnancy and the virus crosses</a:t>
            </a:r>
          </a:p>
          <a:p>
            <a:pPr marL="0" indent="0">
              <a:buNone/>
            </a:pPr>
            <a:r>
              <a:rPr lang="en-US" dirty="0"/>
              <a:t>the placenta, the infant may be born severely neurologically</a:t>
            </a:r>
          </a:p>
          <a:p>
            <a:pPr marL="0" indent="0">
              <a:buNone/>
            </a:pPr>
            <a:r>
              <a:rPr lang="en-US" dirty="0"/>
              <a:t>challenged (hydrocephalus, microcephaly, spasticity) or with</a:t>
            </a:r>
          </a:p>
          <a:p>
            <a:pPr marL="0" indent="0">
              <a:buNone/>
            </a:pPr>
            <a:r>
              <a:rPr lang="en-US" dirty="0"/>
              <a:t>eye damage (optic atrophy, </a:t>
            </a:r>
            <a:r>
              <a:rPr lang="en-US" dirty="0" err="1"/>
              <a:t>chorioretinitis</a:t>
            </a:r>
            <a:r>
              <a:rPr lang="en-US" dirty="0"/>
              <a:t>), hearing impairment, or chronic liver disease.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8546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Rubella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The rubella virus usually causes only a mild rash and mild</a:t>
            </a:r>
          </a:p>
          <a:p>
            <a:pPr marL="0" indent="0">
              <a:buNone/>
            </a:pPr>
            <a:r>
              <a:rPr lang="en-US" dirty="0"/>
              <a:t>systemic illness in a woman, but the </a:t>
            </a:r>
            <a:r>
              <a:rPr lang="en-US" dirty="0" err="1"/>
              <a:t>teratogenic</a:t>
            </a:r>
            <a:r>
              <a:rPr lang="en-US" dirty="0"/>
              <a:t> effects on a</a:t>
            </a:r>
          </a:p>
          <a:p>
            <a:pPr marL="0" indent="0">
              <a:buNone/>
            </a:pPr>
            <a:r>
              <a:rPr lang="en-US" dirty="0"/>
              <a:t>fetus can be devastating 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Fetal </a:t>
            </a:r>
            <a:r>
              <a:rPr lang="en-US" dirty="0"/>
              <a:t>damage from maternal infection with rubella (German measles)</a:t>
            </a:r>
          </a:p>
          <a:p>
            <a:pPr marL="0" indent="0">
              <a:buNone/>
            </a:pPr>
            <a:r>
              <a:rPr lang="en-US" dirty="0"/>
              <a:t>includes hearing impairment, cognitive and motor challenges, cataracts, cardiac defects (most commonly patent</a:t>
            </a:r>
          </a:p>
          <a:p>
            <a:pPr marL="0" indent="0">
              <a:buNone/>
            </a:pPr>
            <a:r>
              <a:rPr lang="en-US" dirty="0" err="1"/>
              <a:t>ductus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arteriosus</a:t>
            </a:r>
            <a:r>
              <a:rPr lang="en-US" dirty="0" smtClean="0"/>
              <a:t> </a:t>
            </a:r>
            <a:r>
              <a:rPr lang="en-US" dirty="0"/>
              <a:t>and pulmonary stenosis), intrauterine</a:t>
            </a:r>
          </a:p>
          <a:p>
            <a:pPr marL="0" indent="0">
              <a:buNone/>
            </a:pPr>
            <a:r>
              <a:rPr lang="en-US" dirty="0"/>
              <a:t>growth restriction (IUGR), thrombocytopenic </a:t>
            </a:r>
            <a:r>
              <a:rPr lang="en-US" dirty="0" err="1"/>
              <a:t>purpura</a:t>
            </a:r>
            <a:r>
              <a:rPr lang="en-US" dirty="0"/>
              <a:t>, and</a:t>
            </a:r>
          </a:p>
          <a:p>
            <a:pPr marL="0" indent="0">
              <a:buNone/>
            </a:pPr>
            <a:r>
              <a:rPr lang="en-US" dirty="0"/>
              <a:t>dental and facial clefts, such as cleft lip and palate.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772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Herpes </a:t>
            </a:r>
            <a:r>
              <a:rPr lang="en-US" sz="3200" dirty="0"/>
              <a:t>Simplex Virus (Genital Herpes Infection)</a:t>
            </a:r>
            <a:br>
              <a:rPr lang="en-US" sz="3200" dirty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The first time a woman contracts a genital herpes </a:t>
            </a:r>
            <a:r>
              <a:rPr lang="en-US" dirty="0" smtClean="0"/>
              <a:t>infection, systemic </a:t>
            </a:r>
            <a:r>
              <a:rPr lang="en-US" dirty="0"/>
              <a:t>involvement occurs. The virus spreads into </a:t>
            </a:r>
            <a:r>
              <a:rPr lang="en-US" dirty="0" smtClean="0"/>
              <a:t>the bloodstream </a:t>
            </a:r>
            <a:r>
              <a:rPr lang="en-US" dirty="0"/>
              <a:t>(</a:t>
            </a:r>
            <a:r>
              <a:rPr lang="en-US" dirty="0" err="1"/>
              <a:t>viremia</a:t>
            </a:r>
            <a:r>
              <a:rPr lang="en-US" dirty="0"/>
              <a:t>) and crosses the placenta to a fetus posing substantial fetal </a:t>
            </a:r>
            <a:r>
              <a:rPr lang="en-US" dirty="0" smtClean="0"/>
              <a:t>risk.</a:t>
            </a:r>
          </a:p>
          <a:p>
            <a:pPr marL="0" indent="0">
              <a:buNone/>
            </a:pPr>
            <a:r>
              <a:rPr lang="en-US" dirty="0"/>
              <a:t>If the infection takes place in the first trimester, severe</a:t>
            </a:r>
          </a:p>
          <a:p>
            <a:pPr marL="0" indent="0">
              <a:buNone/>
            </a:pPr>
            <a:r>
              <a:rPr lang="en-US" dirty="0"/>
              <a:t>congenital anomalies or spontaneous miscarriage may occur.</a:t>
            </a:r>
          </a:p>
          <a:p>
            <a:pPr marL="0" indent="0">
              <a:buNone/>
            </a:pPr>
            <a:r>
              <a:rPr lang="en-US" dirty="0"/>
              <a:t>If the infection occurs during the second or third trimester,</a:t>
            </a:r>
          </a:p>
          <a:p>
            <a:pPr marL="0" indent="0">
              <a:buNone/>
            </a:pPr>
            <a:r>
              <a:rPr lang="en-US" dirty="0"/>
              <a:t>there is a high incidence of premature birth, intrauterine</a:t>
            </a:r>
          </a:p>
          <a:p>
            <a:pPr marL="0" indent="0">
              <a:buNone/>
            </a:pPr>
            <a:r>
              <a:rPr lang="en-US" dirty="0"/>
              <a:t>growth restriction, and continuing infection of the newborn</a:t>
            </a:r>
          </a:p>
          <a:p>
            <a:pPr marL="0" indent="0">
              <a:buNone/>
            </a:pPr>
            <a:r>
              <a:rPr lang="en-US" dirty="0"/>
              <a:t>at birth.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8169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41758"/>
            <a:ext cx="8229600" cy="5825691"/>
          </a:xfrm>
        </p:spPr>
      </p:pic>
    </p:spTree>
    <p:extLst>
      <p:ext uri="{BB962C8B-B14F-4D97-AF65-F5344CB8AC3E}">
        <p14:creationId xmlns:p14="http://schemas.microsoft.com/office/powerpoint/2010/main" val="404821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Potentially </a:t>
            </a:r>
            <a:r>
              <a:rPr lang="en-US" dirty="0" err="1"/>
              <a:t>Teratogenic</a:t>
            </a:r>
            <a:r>
              <a:rPr lang="en-US" dirty="0"/>
              <a:t> Vaccines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Live virus vaccines, such as measles, HPV, mumps, </a:t>
            </a:r>
            <a:r>
              <a:rPr lang="en-US" dirty="0" smtClean="0"/>
              <a:t>rubella, and </a:t>
            </a:r>
            <a:r>
              <a:rPr lang="en-US" dirty="0"/>
              <a:t>poliomyelitis (Sabin type), are contraindicated </a:t>
            </a:r>
            <a:r>
              <a:rPr lang="en-US" dirty="0" smtClean="0"/>
              <a:t>during pregnancy </a:t>
            </a:r>
            <a:r>
              <a:rPr lang="en-US" dirty="0"/>
              <a:t>because they may transmit the viral infection to a</a:t>
            </a:r>
          </a:p>
          <a:p>
            <a:pPr marL="0" indent="0">
              <a:buNone/>
            </a:pPr>
            <a:r>
              <a:rPr lang="en-US" dirty="0" smtClean="0"/>
              <a:t>Fetus.</a:t>
            </a:r>
          </a:p>
          <a:p>
            <a:pPr marL="0" indent="0">
              <a:buNone/>
            </a:pPr>
            <a:r>
              <a:rPr lang="en-US" dirty="0"/>
              <a:t>in routine immunization programs to make sure that adolescents about to be vaccinated are not pregnant</a:t>
            </a:r>
            <a:endParaRPr lang="en-US" dirty="0" smtClean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8102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Pregnancy Risk Categories of Drugs</a:t>
            </a:r>
            <a:endParaRPr lang="ar-IQ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447800"/>
            <a:ext cx="7772400" cy="5202982"/>
          </a:xfrm>
        </p:spPr>
      </p:pic>
    </p:spTree>
    <p:extLst>
      <p:ext uri="{BB962C8B-B14F-4D97-AF65-F5344CB8AC3E}">
        <p14:creationId xmlns:p14="http://schemas.microsoft.com/office/powerpoint/2010/main" val="304155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Teratogenicity of Cigarettes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Cigarette smoking is associated with infertility in </a:t>
            </a:r>
            <a:r>
              <a:rPr lang="en-US" sz="2800" dirty="0" smtClean="0"/>
              <a:t>women. Cigarette </a:t>
            </a:r>
            <a:r>
              <a:rPr lang="en-US" sz="2800" dirty="0"/>
              <a:t>smoking by a pregnant woman has been shown </a:t>
            </a:r>
            <a:r>
              <a:rPr lang="en-US" sz="2800" dirty="0" smtClean="0"/>
              <a:t>to cause </a:t>
            </a:r>
            <a:r>
              <a:rPr lang="en-US" sz="2800" dirty="0"/>
              <a:t>fetal growth restriction. </a:t>
            </a:r>
            <a:r>
              <a:rPr lang="en-US" sz="2800" dirty="0" smtClean="0"/>
              <a:t>In addition</a:t>
            </a:r>
            <a:r>
              <a:rPr lang="en-US" sz="2800" dirty="0"/>
              <a:t>, a fetus may be at greater risk for being stillborn. and, after birth, may be </a:t>
            </a:r>
            <a:r>
              <a:rPr lang="en-US" sz="2800" dirty="0" smtClean="0"/>
              <a:t>at greater </a:t>
            </a:r>
            <a:r>
              <a:rPr lang="en-US" sz="2800" dirty="0"/>
              <a:t>risk than others for sudden infant death syndrome. </a:t>
            </a:r>
            <a:r>
              <a:rPr lang="en-US" sz="2800" dirty="0" smtClean="0"/>
              <a:t>Low birth </a:t>
            </a:r>
            <a:r>
              <a:rPr lang="en-US" sz="2800" dirty="0"/>
              <a:t>weight in infants of smoking mothers results from vasoconstriction of the uterine vessels, an effect of nicotine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886" y="4419600"/>
            <a:ext cx="2286000" cy="230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29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Environmental Teratogens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Teratogens from environmental sources can be as </a:t>
            </a:r>
            <a:r>
              <a:rPr lang="en-US" dirty="0" smtClean="0"/>
              <a:t>damaging to </a:t>
            </a:r>
            <a:r>
              <a:rPr lang="en-US" dirty="0"/>
              <a:t>a fetus as those that are directly or deliberately </a:t>
            </a:r>
            <a:r>
              <a:rPr lang="en-US" dirty="0" smtClean="0"/>
              <a:t>ingested. Women </a:t>
            </a:r>
            <a:r>
              <a:rPr lang="en-US" dirty="0"/>
              <a:t>can be exposed </a:t>
            </a:r>
            <a:r>
              <a:rPr lang="en-US" dirty="0" smtClean="0"/>
              <a:t>through </a:t>
            </a:r>
            <a:r>
              <a:rPr lang="en-US" dirty="0"/>
              <a:t>contact at home or at </a:t>
            </a:r>
            <a:r>
              <a:rPr lang="en-US" dirty="0" smtClean="0"/>
              <a:t>work sites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379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Objectives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6. Identify expected outcomes to promote a healthy pregnancy </a:t>
            </a:r>
            <a:r>
              <a:rPr lang="en-US" sz="2400" dirty="0" smtClean="0"/>
              <a:t>such as </a:t>
            </a:r>
            <a:r>
              <a:rPr lang="en-US" sz="2400" dirty="0"/>
              <a:t>encouraging daily exercise.</a:t>
            </a:r>
          </a:p>
          <a:p>
            <a:pPr marL="0" indent="0">
              <a:buNone/>
            </a:pPr>
            <a:r>
              <a:rPr lang="en-US" sz="2400" dirty="0"/>
              <a:t>7. Plan health-promotion strategies to limit exposure to teratogens </a:t>
            </a:r>
            <a:r>
              <a:rPr lang="en-US" sz="2400" dirty="0" smtClean="0"/>
              <a:t>or reduce </a:t>
            </a:r>
            <a:r>
              <a:rPr lang="en-US" sz="2400" dirty="0"/>
              <a:t>the minor discomforts of pregnancy.</a:t>
            </a:r>
          </a:p>
          <a:p>
            <a:pPr marL="0" indent="0">
              <a:buNone/>
            </a:pPr>
            <a:r>
              <a:rPr lang="en-US" sz="2400" dirty="0"/>
              <a:t>8. Implement nursing care to promote positive health practices </a:t>
            </a:r>
            <a:r>
              <a:rPr lang="en-US" sz="2400" dirty="0" smtClean="0"/>
              <a:t>during pregnancy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9. Evaluate outcomes for achievement and effectiveness of care.</a:t>
            </a:r>
          </a:p>
          <a:p>
            <a:pPr marL="0" indent="0">
              <a:buNone/>
            </a:pPr>
            <a:r>
              <a:rPr lang="en-US" sz="2400" dirty="0"/>
              <a:t>10. Identify areas of prenatal care that could benefit from </a:t>
            </a:r>
            <a:r>
              <a:rPr lang="en-US" sz="2400" dirty="0" smtClean="0"/>
              <a:t>additional nursing </a:t>
            </a:r>
            <a:r>
              <a:rPr lang="en-US" sz="2400" dirty="0"/>
              <a:t>research or the application of evidence-based practice.</a:t>
            </a:r>
          </a:p>
          <a:p>
            <a:pPr marL="0" indent="0">
              <a:buNone/>
            </a:pPr>
            <a:r>
              <a:rPr lang="en-US" sz="2400" dirty="0"/>
              <a:t>11. Integrate knowledge of health-promotion strategies with the </a:t>
            </a:r>
            <a:r>
              <a:rPr lang="en-US" sz="2400" dirty="0" smtClean="0"/>
              <a:t>nursing process </a:t>
            </a:r>
            <a:r>
              <a:rPr lang="en-US" sz="2400" dirty="0"/>
              <a:t>to achieve quality maternal and child health nursing care.</a:t>
            </a:r>
          </a:p>
          <a:p>
            <a:pPr marL="0" indent="0">
              <a:buNone/>
            </a:pP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52374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Metal and Chemical Hazards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Pesticides and carbon monoxide such as from automobile exhaust should be avoided as these are examples of chemical teratogens. Arsenic, a byproduct of copper and lead smelting, </a:t>
            </a:r>
            <a:r>
              <a:rPr lang="en-US" sz="2400" dirty="0" smtClean="0"/>
              <a:t>used in </a:t>
            </a:r>
            <a:r>
              <a:rPr lang="en-US" sz="2400" dirty="0"/>
              <a:t>pesticides, paints, and leather processing; formaldehyde, </a:t>
            </a:r>
            <a:r>
              <a:rPr lang="en-US" sz="2400" dirty="0" smtClean="0"/>
              <a:t>used in </a:t>
            </a:r>
            <a:r>
              <a:rPr lang="en-US" sz="2400" dirty="0"/>
              <a:t>paper manufacturing; and mercury, used in the </a:t>
            </a:r>
            <a:r>
              <a:rPr lang="en-US" sz="2400" dirty="0" smtClean="0"/>
              <a:t>manufacture of </a:t>
            </a:r>
            <a:r>
              <a:rPr lang="en-US" sz="2400" dirty="0"/>
              <a:t>electrical apparatuses and found in swordfish and tuna </a:t>
            </a:r>
            <a:r>
              <a:rPr lang="en-US" sz="2400" dirty="0" smtClean="0"/>
              <a:t>fish, are </a:t>
            </a:r>
            <a:r>
              <a:rPr lang="en-US" sz="2400" dirty="0"/>
              <a:t>all teratogens that can be contacted at work </a:t>
            </a:r>
            <a:r>
              <a:rPr lang="en-US" sz="2400" dirty="0" smtClean="0"/>
              <a:t>sites. Lead </a:t>
            </a:r>
            <a:r>
              <a:rPr lang="en-US" sz="2400" dirty="0"/>
              <a:t>poisoning generally is considered a problem of young</a:t>
            </a:r>
          </a:p>
          <a:p>
            <a:pPr marL="0" indent="0">
              <a:buNone/>
            </a:pPr>
            <a:r>
              <a:rPr lang="en-US" sz="2400" dirty="0"/>
              <a:t>children eating lead-based paint chips, but it also can be a fetal</a:t>
            </a:r>
          </a:p>
          <a:p>
            <a:pPr marL="0" indent="0">
              <a:buNone/>
            </a:pPr>
            <a:r>
              <a:rPr lang="en-US" sz="2400" dirty="0"/>
              <a:t>hazard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66889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Radiation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Rapidly growing cells are extremely vulnerable to </a:t>
            </a:r>
            <a:r>
              <a:rPr lang="en-US" dirty="0" smtClean="0"/>
              <a:t>destruction by </a:t>
            </a:r>
            <a:r>
              <a:rPr lang="en-US" dirty="0"/>
              <a:t>radiation. That makes radiation a potent teratogen to unborn children because of their high proportion of rapidly</a:t>
            </a:r>
          </a:p>
          <a:p>
            <a:pPr marL="0" indent="0">
              <a:buNone/>
            </a:pPr>
            <a:r>
              <a:rPr lang="en-US" dirty="0"/>
              <a:t>growing cells. Radiation produces a range of </a:t>
            </a:r>
            <a:r>
              <a:rPr lang="en-US" dirty="0" smtClean="0"/>
              <a:t>malformations depending </a:t>
            </a:r>
            <a:r>
              <a:rPr lang="en-US" dirty="0"/>
              <a:t>on the stage of development of the embryo or </a:t>
            </a:r>
            <a:r>
              <a:rPr lang="en-US" dirty="0" smtClean="0"/>
              <a:t>fetus and </a:t>
            </a:r>
            <a:r>
              <a:rPr lang="en-US" dirty="0"/>
              <a:t>the strength and length of exposure.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7763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Radiation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the exposure </a:t>
            </a:r>
            <a:r>
              <a:rPr lang="en-US" dirty="0" smtClean="0"/>
              <a:t>occurs before </a:t>
            </a:r>
            <a:r>
              <a:rPr lang="en-US" dirty="0"/>
              <a:t>implantation, the growing zygote apparently is killed. </a:t>
            </a:r>
            <a:r>
              <a:rPr lang="en-US" dirty="0" smtClean="0"/>
              <a:t>If the </a:t>
            </a:r>
            <a:r>
              <a:rPr lang="en-US" dirty="0"/>
              <a:t>zygote is not killed, it survives apparently unharmed. </a:t>
            </a:r>
            <a:r>
              <a:rPr lang="en-US" dirty="0" smtClean="0"/>
              <a:t>The most </a:t>
            </a:r>
            <a:r>
              <a:rPr lang="en-US" dirty="0"/>
              <a:t>damaging time for exposure and subsequent damage </a:t>
            </a:r>
            <a:r>
              <a:rPr lang="en-US" dirty="0" smtClean="0"/>
              <a:t>is from </a:t>
            </a:r>
            <a:r>
              <a:rPr lang="en-US" dirty="0"/>
              <a:t>implantation to 6 weeks after conception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7064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Hyperthermia and Hypothermia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Hyperthermia to a fetus can be detrimental to growth because it interferes with cell metabolism. This can occur </a:t>
            </a:r>
            <a:r>
              <a:rPr lang="en-US" dirty="0" smtClean="0"/>
              <a:t>from the </a:t>
            </a:r>
            <a:r>
              <a:rPr lang="en-US" dirty="0"/>
              <a:t>use of saunas, hot tubs, or tanning beds, from a work environment next to a furnace, such as in welding or steel making, or from a high maternal fever early in pregnancy (</a:t>
            </a:r>
            <a:r>
              <a:rPr lang="en-US" dirty="0" smtClean="0"/>
              <a:t>4–6weeks</a:t>
            </a:r>
            <a:r>
              <a:rPr lang="en-US" dirty="0"/>
              <a:t>). The effect of hypothermia on pregnancy is not well known.</a:t>
            </a:r>
          </a:p>
          <a:p>
            <a:r>
              <a:rPr lang="en-US" dirty="0"/>
              <a:t>Because the uterus is an internal organ, a woman’s body temperature would have to be lowered significantly before a </a:t>
            </a:r>
            <a:r>
              <a:rPr lang="en-US" dirty="0" smtClean="0"/>
              <a:t>great deal </a:t>
            </a:r>
            <a:r>
              <a:rPr lang="en-US" dirty="0"/>
              <a:t>of fetal temperature change would result.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4411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Teratogenic</a:t>
            </a:r>
            <a:r>
              <a:rPr lang="en-US" dirty="0"/>
              <a:t> Maternal Stress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 long-term, extreme stress, not of the normal anxiety of pregnancy. Illness</a:t>
            </a:r>
          </a:p>
          <a:p>
            <a:pPr marL="0" indent="0">
              <a:buNone/>
            </a:pPr>
            <a:r>
              <a:rPr lang="en-US" dirty="0"/>
              <a:t>or death of one’s partner, difficulty with relatives, marital discord, and illness or death of another child are examples </a:t>
            </a:r>
            <a:r>
              <a:rPr lang="en-US" dirty="0" smtClean="0"/>
              <a:t>of stressful </a:t>
            </a:r>
            <a:r>
              <a:rPr lang="en-US" dirty="0"/>
              <a:t>situations that might provoke excessive anxiety.</a:t>
            </a:r>
          </a:p>
          <a:p>
            <a:pPr marL="0" indent="0">
              <a:buNone/>
            </a:pPr>
            <a:r>
              <a:rPr lang="en-US" dirty="0"/>
              <a:t>Helping a woman resolve these complex problems </a:t>
            </a:r>
            <a:r>
              <a:rPr lang="en-US" dirty="0" smtClean="0"/>
              <a:t>during pregnancy </a:t>
            </a:r>
            <a:r>
              <a:rPr lang="en-US" dirty="0"/>
              <a:t>is not easy. If maternal stress is severe, </a:t>
            </a:r>
            <a:r>
              <a:rPr lang="en-US" dirty="0" smtClean="0"/>
              <a:t>however, securing </a:t>
            </a:r>
            <a:r>
              <a:rPr lang="en-US" dirty="0"/>
              <a:t>counseling is as important as ensuring good physical care.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8474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304800"/>
            <a:ext cx="8046156" cy="5821363"/>
          </a:xfrm>
        </p:spPr>
      </p:pic>
    </p:spTree>
    <p:extLst>
      <p:ext uri="{BB962C8B-B14F-4D97-AF65-F5344CB8AC3E}">
        <p14:creationId xmlns:p14="http://schemas.microsoft.com/office/powerpoint/2010/main" val="294805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Health Goals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• Increase </a:t>
            </a:r>
            <a:r>
              <a:rPr lang="en-US" dirty="0" smtClean="0"/>
              <a:t>pregnant </a:t>
            </a:r>
            <a:r>
              <a:rPr lang="en-US" dirty="0"/>
              <a:t>women who receive early and adequate prenatal care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Increase </a:t>
            </a:r>
            <a:r>
              <a:rPr lang="en-US" dirty="0" smtClean="0"/>
              <a:t>pregnant </a:t>
            </a:r>
            <a:r>
              <a:rPr lang="en-US" dirty="0"/>
              <a:t>women who abstain from </a:t>
            </a:r>
            <a:r>
              <a:rPr lang="en-US" dirty="0" smtClean="0"/>
              <a:t>illicit drugs </a:t>
            </a:r>
            <a:r>
              <a:rPr lang="en-US" dirty="0"/>
              <a:t>during pregnancy.</a:t>
            </a:r>
          </a:p>
          <a:p>
            <a:pPr marL="0" indent="0">
              <a:buNone/>
            </a:pPr>
            <a:r>
              <a:rPr lang="en-US" dirty="0"/>
              <a:t>• Increase </a:t>
            </a:r>
            <a:r>
              <a:rPr lang="en-US" dirty="0" smtClean="0"/>
              <a:t>pregnant </a:t>
            </a:r>
            <a:r>
              <a:rPr lang="en-US" dirty="0"/>
              <a:t>women who abstain from </a:t>
            </a:r>
            <a:r>
              <a:rPr lang="en-US" dirty="0" smtClean="0"/>
              <a:t>cigarette smoking </a:t>
            </a:r>
            <a:r>
              <a:rPr lang="en-US" dirty="0"/>
              <a:t>during pregnancy.</a:t>
            </a:r>
          </a:p>
          <a:p>
            <a:pPr marL="0" indent="0">
              <a:buNone/>
            </a:pPr>
            <a:r>
              <a:rPr lang="en-US" dirty="0"/>
              <a:t>• Increase </a:t>
            </a:r>
            <a:r>
              <a:rPr lang="en-US" dirty="0" smtClean="0"/>
              <a:t>pregnant </a:t>
            </a:r>
            <a:r>
              <a:rPr lang="en-US" dirty="0"/>
              <a:t>women who abstain from </a:t>
            </a:r>
            <a:r>
              <a:rPr lang="en-US" dirty="0" smtClean="0"/>
              <a:t>alcohol during </a:t>
            </a:r>
            <a:r>
              <a:rPr lang="en-US" dirty="0"/>
              <a:t>pregnancy.</a:t>
            </a:r>
          </a:p>
          <a:p>
            <a:pPr marL="0" indent="0">
              <a:buNone/>
            </a:pPr>
            <a:r>
              <a:rPr lang="en-US" dirty="0"/>
              <a:t>• Increase </a:t>
            </a:r>
            <a:r>
              <a:rPr lang="en-US" dirty="0" smtClean="0"/>
              <a:t>pregnant </a:t>
            </a:r>
            <a:r>
              <a:rPr lang="en-US" dirty="0"/>
              <a:t>women who abstain from </a:t>
            </a:r>
            <a:r>
              <a:rPr lang="en-US" dirty="0" smtClean="0"/>
              <a:t>binge drinking </a:t>
            </a:r>
            <a:r>
              <a:rPr lang="en-US" dirty="0"/>
              <a:t>during </a:t>
            </a:r>
            <a:r>
              <a:rPr lang="en-US" dirty="0" smtClean="0"/>
              <a:t>pregnancy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8717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Nursing process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Nursing process for health promotion </a:t>
            </a:r>
            <a:r>
              <a:rPr lang="en-US" dirty="0"/>
              <a:t>of a </a:t>
            </a:r>
            <a:r>
              <a:rPr lang="en-US" dirty="0" smtClean="0"/>
              <a:t>fetus </a:t>
            </a:r>
            <a:r>
              <a:rPr lang="en-US" dirty="0"/>
              <a:t>and </a:t>
            </a:r>
            <a:r>
              <a:rPr lang="en-US" dirty="0" smtClean="0"/>
              <a:t>mother 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62200"/>
            <a:ext cx="4267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803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Nursing Assessment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thorough health history, physical evaluation, and initial laboratory data are obtained at the first prenatal </a:t>
            </a:r>
            <a:r>
              <a:rPr lang="en-US" dirty="0" smtClean="0"/>
              <a:t>visit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ar-IQ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025834"/>
            <a:ext cx="5286375" cy="3517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40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Nursing Diagnosis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Examples of nursing diagnoses related to health promotion of the pregnant woman and fetus are:</a:t>
            </a:r>
          </a:p>
          <a:p>
            <a:pPr marL="0" indent="0">
              <a:buNone/>
            </a:pPr>
            <a:r>
              <a:rPr lang="en-US" dirty="0"/>
              <a:t>• Health-seeking behaviors related to interest in maintaining optimal health during pregnancy</a:t>
            </a:r>
          </a:p>
          <a:p>
            <a:pPr marL="0" indent="0">
              <a:buNone/>
            </a:pPr>
            <a:r>
              <a:rPr lang="en-US" dirty="0"/>
              <a:t>• Anxiety related to minor discomforts of pregnancy</a:t>
            </a:r>
          </a:p>
          <a:p>
            <a:pPr marL="0" indent="0">
              <a:buNone/>
            </a:pPr>
            <a:r>
              <a:rPr lang="en-US" dirty="0"/>
              <a:t>• Risk for deficient fluid volume related to nausea </a:t>
            </a:r>
            <a:r>
              <a:rPr lang="en-US" dirty="0" smtClean="0"/>
              <a:t>and vomiting </a:t>
            </a:r>
            <a:r>
              <a:rPr lang="en-US" dirty="0"/>
              <a:t>of pregnancy</a:t>
            </a:r>
          </a:p>
          <a:p>
            <a:pPr marL="0" indent="0">
              <a:buNone/>
            </a:pPr>
            <a:r>
              <a:rPr lang="en-US" dirty="0"/>
              <a:t>• Disturbed body image related to change of </a:t>
            </a:r>
            <a:r>
              <a:rPr lang="en-US" dirty="0" smtClean="0"/>
              <a:t>appearance with pregnancy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4005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Nursing Diagnosis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• Risk for altered sexuality patterns related to fear </a:t>
            </a:r>
            <a:r>
              <a:rPr lang="en-US" dirty="0" smtClean="0"/>
              <a:t>of harming </a:t>
            </a:r>
            <a:r>
              <a:rPr lang="en-US" dirty="0"/>
              <a:t>fetus during pregnancy</a:t>
            </a:r>
          </a:p>
          <a:p>
            <a:pPr marL="0" indent="0">
              <a:buNone/>
            </a:pPr>
            <a:r>
              <a:rPr lang="en-US" dirty="0"/>
              <a:t>• Disturbed sleep pattern related to frequent need </a:t>
            </a:r>
            <a:r>
              <a:rPr lang="en-US" dirty="0" smtClean="0"/>
              <a:t>to empty </a:t>
            </a:r>
            <a:r>
              <a:rPr lang="en-US" dirty="0"/>
              <a:t>bladder during night</a:t>
            </a:r>
          </a:p>
          <a:p>
            <a:pPr marL="0" indent="0">
              <a:buNone/>
            </a:pPr>
            <a:r>
              <a:rPr lang="en-US" dirty="0"/>
              <a:t>• Risk for fetal injury related to maternal </a:t>
            </a:r>
            <a:r>
              <a:rPr lang="en-US" dirty="0" smtClean="0"/>
              <a:t>cigarette smoking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0620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2521</Words>
  <Application>Microsoft Office PowerPoint</Application>
  <PresentationFormat>On-screen Show (4:3)</PresentationFormat>
  <Paragraphs>206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PowerPoint Presentation</vt:lpstr>
      <vt:lpstr>Content of the lecture </vt:lpstr>
      <vt:lpstr>Objectives </vt:lpstr>
      <vt:lpstr>Objectives </vt:lpstr>
      <vt:lpstr>National Health Goals</vt:lpstr>
      <vt:lpstr>Nursing process </vt:lpstr>
      <vt:lpstr>Nursing Assessment </vt:lpstr>
      <vt:lpstr>Nursing Diagnosis</vt:lpstr>
      <vt:lpstr>Nursing Diagnosis </vt:lpstr>
      <vt:lpstr>Nursing planning </vt:lpstr>
      <vt:lpstr>The purposes of prenatal care are to:</vt:lpstr>
      <vt:lpstr>Health Promotion During Pregnancy  </vt:lpstr>
      <vt:lpstr>Self-Care Needs</vt:lpstr>
      <vt:lpstr>Self –Care Needs </vt:lpstr>
      <vt:lpstr> Bathing </vt:lpstr>
      <vt:lpstr> Dental care </vt:lpstr>
      <vt:lpstr> Perineal Hygiene </vt:lpstr>
      <vt:lpstr> Clothing </vt:lpstr>
      <vt:lpstr> Exercise </vt:lpstr>
      <vt:lpstr>Sleep </vt:lpstr>
      <vt:lpstr>Sleep </vt:lpstr>
      <vt:lpstr>Employment </vt:lpstr>
      <vt:lpstr>Travel </vt:lpstr>
      <vt:lpstr>Discomforts of Early Pregnancy: The First Trimester</vt:lpstr>
      <vt:lpstr>Discomforts of Middle to Late Pregnancy</vt:lpstr>
      <vt:lpstr>Preventing fetal exposure to teratogens </vt:lpstr>
      <vt:lpstr>Teratogens</vt:lpstr>
      <vt:lpstr>Effects of Teratogens on a Fetus</vt:lpstr>
      <vt:lpstr>Teratogenic Maternal Infections</vt:lpstr>
      <vt:lpstr> Toxoplasmosis </vt:lpstr>
      <vt:lpstr>Toxoplasmosis</vt:lpstr>
      <vt:lpstr>Cytomegalovirus </vt:lpstr>
      <vt:lpstr>Rubella </vt:lpstr>
      <vt:lpstr> Herpes Simplex Virus (Genital Herpes Infection) </vt:lpstr>
      <vt:lpstr>PowerPoint Presentation</vt:lpstr>
      <vt:lpstr> Potentially Teratogenic Vaccines </vt:lpstr>
      <vt:lpstr>Pregnancy Risk Categories of Drugs</vt:lpstr>
      <vt:lpstr>Teratogenicity of Cigarettes</vt:lpstr>
      <vt:lpstr>Environmental Teratogens</vt:lpstr>
      <vt:lpstr>Metal and Chemical Hazards</vt:lpstr>
      <vt:lpstr>Radiation</vt:lpstr>
      <vt:lpstr>Radiation </vt:lpstr>
      <vt:lpstr>Hyperthermia and Hypothermia</vt:lpstr>
      <vt:lpstr>Teratogenic Maternal Stress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Dr.hawraa</dc:creator>
  <cp:lastModifiedBy>Maher</cp:lastModifiedBy>
  <cp:revision>28</cp:revision>
  <dcterms:created xsi:type="dcterms:W3CDTF">2006-08-16T00:00:00Z</dcterms:created>
  <dcterms:modified xsi:type="dcterms:W3CDTF">2021-01-16T12:08:07Z</dcterms:modified>
</cp:coreProperties>
</file>