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3" r:id="rId11"/>
    <p:sldId id="264" r:id="rId12"/>
    <p:sldId id="268" r:id="rId13"/>
    <p:sldId id="267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1656" y="-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B601-CF6F-4F48-AA05-3207E5AF98D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C5CF4-5CE3-4DCF-B2E7-6735C1BC65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747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B601-CF6F-4F48-AA05-3207E5AF98D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C5CF4-5CE3-4DCF-B2E7-6735C1BC65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550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B601-CF6F-4F48-AA05-3207E5AF98D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C5CF4-5CE3-4DCF-B2E7-6735C1BC65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668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B601-CF6F-4F48-AA05-3207E5AF98D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C5CF4-5CE3-4DCF-B2E7-6735C1BC65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290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B601-CF6F-4F48-AA05-3207E5AF98D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C5CF4-5CE3-4DCF-B2E7-6735C1BC65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753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B601-CF6F-4F48-AA05-3207E5AF98D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C5CF4-5CE3-4DCF-B2E7-6735C1BC65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583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B601-CF6F-4F48-AA05-3207E5AF98D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C5CF4-5CE3-4DCF-B2E7-6735C1BC65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50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B601-CF6F-4F48-AA05-3207E5AF98D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C5CF4-5CE3-4DCF-B2E7-6735C1BC65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54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B601-CF6F-4F48-AA05-3207E5AF98D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C5CF4-5CE3-4DCF-B2E7-6735C1BC65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4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B601-CF6F-4F48-AA05-3207E5AF98D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C5CF4-5CE3-4DCF-B2E7-6735C1BC65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829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B601-CF6F-4F48-AA05-3207E5AF98D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C5CF4-5CE3-4DCF-B2E7-6735C1BC65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140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FB601-CF6F-4F48-AA05-3207E5AF98D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C5CF4-5CE3-4DCF-B2E7-6735C1BC65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282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772400" cy="3240360"/>
          </a:xfrm>
        </p:spPr>
        <p:txBody>
          <a:bodyPr/>
          <a:lstStyle/>
          <a:p>
            <a:r>
              <a:rPr lang="en-US" b="1" dirty="0" smtClean="0"/>
              <a:t>Pre pregnancy competency and family planning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804790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476672"/>
            <a:ext cx="8136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0" dirty="0" smtClean="0">
                <a:solidFill>
                  <a:srgbClr val="FF0000"/>
                </a:solidFill>
                <a:effectLst/>
                <a:latin typeface="Arial"/>
              </a:rPr>
              <a:t>Benefits of family planning / contraception</a:t>
            </a:r>
          </a:p>
          <a:p>
            <a:endParaRPr lang="en-US" b="1" dirty="0" smtClean="0">
              <a:solidFill>
                <a:srgbClr val="3C4245"/>
              </a:solidFill>
              <a:latin typeface="Arial"/>
            </a:endParaRPr>
          </a:p>
          <a:p>
            <a:endParaRPr lang="en-US" b="1" i="0" dirty="0">
              <a:solidFill>
                <a:srgbClr val="3C4245"/>
              </a:solidFill>
              <a:effectLst/>
              <a:latin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48922" y="1484784"/>
            <a:ext cx="7920880" cy="28026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0" i="0" dirty="0" smtClean="0">
                <a:solidFill>
                  <a:srgbClr val="3C4245"/>
                </a:solidFill>
                <a:effectLst/>
                <a:latin typeface="Arial"/>
              </a:rPr>
              <a:t>Promotion of family planning – and ensuring access to preferred contraceptive methods for women and couples – is essential to securing the well-being and autonomy of women, while supporting the health and development of communities.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751000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620688"/>
            <a:ext cx="806489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0" dirty="0" smtClean="0">
                <a:solidFill>
                  <a:srgbClr val="FF0000"/>
                </a:solidFill>
                <a:effectLst/>
                <a:latin typeface="Arial"/>
              </a:rPr>
              <a:t>Preventing pregnancy-related health risks in women</a:t>
            </a:r>
          </a:p>
          <a:p>
            <a:endParaRPr lang="en-US" b="1" i="0" dirty="0">
              <a:solidFill>
                <a:srgbClr val="FF0000"/>
              </a:solidFill>
              <a:effectLst/>
              <a:latin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5536" y="1254173"/>
            <a:ext cx="32043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0" dirty="0" smtClean="0">
                <a:solidFill>
                  <a:srgbClr val="3C4245"/>
                </a:solidFill>
                <a:effectLst/>
                <a:latin typeface="Arial"/>
              </a:rPr>
              <a:t>1-Reducing infant mortality</a:t>
            </a:r>
            <a:endParaRPr lang="en-US" b="1" i="0" dirty="0">
              <a:solidFill>
                <a:srgbClr val="3C4245"/>
              </a:solidFill>
              <a:effectLst/>
              <a:latin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6985" y="1772816"/>
            <a:ext cx="45170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0" dirty="0" smtClean="0">
                <a:solidFill>
                  <a:srgbClr val="3C4245"/>
                </a:solidFill>
                <a:effectLst/>
                <a:latin typeface="Arial"/>
              </a:rPr>
              <a:t>2-Helping to prevent HIV/AIDS</a:t>
            </a:r>
          </a:p>
          <a:p>
            <a:endParaRPr lang="en-US" b="1" i="0" dirty="0">
              <a:solidFill>
                <a:srgbClr val="3C4245"/>
              </a:solidFill>
              <a:effectLst/>
              <a:latin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5536" y="2204864"/>
            <a:ext cx="61926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0" dirty="0" smtClean="0">
                <a:solidFill>
                  <a:srgbClr val="3C4245"/>
                </a:solidFill>
                <a:effectLst/>
                <a:latin typeface="Arial"/>
              </a:rPr>
              <a:t> 3-Empowering people and enhancing education</a:t>
            </a:r>
            <a:endParaRPr lang="en-US" b="1" i="0" dirty="0">
              <a:solidFill>
                <a:srgbClr val="3C4245"/>
              </a:solidFill>
              <a:effectLst/>
              <a:latin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3075" y="2708920"/>
            <a:ext cx="41344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0" dirty="0" smtClean="0">
                <a:solidFill>
                  <a:srgbClr val="3C4245"/>
                </a:solidFill>
                <a:effectLst/>
                <a:latin typeface="Arial"/>
              </a:rPr>
              <a:t>4-Reducing adolescent pregnancies</a:t>
            </a:r>
            <a:endParaRPr lang="en-US" b="1" i="0" dirty="0">
              <a:solidFill>
                <a:srgbClr val="3C4245"/>
              </a:solidFill>
              <a:effectLst/>
              <a:latin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6985" y="3212976"/>
            <a:ext cx="33522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0" dirty="0" smtClean="0">
                <a:solidFill>
                  <a:srgbClr val="3C4245"/>
                </a:solidFill>
                <a:effectLst/>
                <a:latin typeface="Arial"/>
              </a:rPr>
              <a:t>5-Slowing population growth</a:t>
            </a:r>
            <a:endParaRPr lang="en-US" b="1" i="0" dirty="0">
              <a:solidFill>
                <a:srgbClr val="3C4245"/>
              </a:solidFill>
              <a:effectLst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28697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hp\Pictures\anc_fourteen_fig_twentytw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836712"/>
            <a:ext cx="5472608" cy="4343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20786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1196752"/>
            <a:ext cx="770485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0" dirty="0" smtClean="0">
                <a:solidFill>
                  <a:srgbClr val="FF0000"/>
                </a:solidFill>
                <a:effectLst/>
                <a:latin typeface="Arial"/>
              </a:rPr>
              <a:t>Benefits of birth spacing:</a:t>
            </a:r>
          </a:p>
          <a:p>
            <a:endParaRPr lang="en-US" sz="2400" b="0" i="0" dirty="0" smtClean="0">
              <a:solidFill>
                <a:srgbClr val="FF0000"/>
              </a:solidFill>
              <a:effectLst/>
              <a:latin typeface="Arial"/>
            </a:endParaRPr>
          </a:p>
          <a:p>
            <a:pPr>
              <a:lnSpc>
                <a:spcPct val="150000"/>
              </a:lnSpc>
            </a:pPr>
            <a:r>
              <a:rPr lang="en-US" sz="2400" b="0" i="0" dirty="0" smtClean="0">
                <a:solidFill>
                  <a:srgbClr val="312B39"/>
                </a:solidFill>
                <a:effectLst/>
                <a:latin typeface="Arial"/>
              </a:rPr>
              <a:t>For maximum protection, women after childbirth should not wait until the return of monthly bleeding to start a contraceptive method, but start as soon as safe guidance for her chosen method allows</a:t>
            </a:r>
            <a:endParaRPr lang="en-US" sz="2400" b="0" i="0" dirty="0">
              <a:solidFill>
                <a:srgbClr val="312B39"/>
              </a:solidFill>
              <a:effectLst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80311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548680"/>
            <a:ext cx="835292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0" dirty="0" smtClean="0">
                <a:solidFill>
                  <a:srgbClr val="FF0000"/>
                </a:solidFill>
                <a:effectLst/>
                <a:latin typeface="Arial"/>
              </a:rPr>
              <a:t>Appropriate birth spacing lowers the risk of:</a:t>
            </a:r>
          </a:p>
          <a:p>
            <a:endParaRPr lang="en-US" b="1" i="0" dirty="0" smtClean="0">
              <a:solidFill>
                <a:srgbClr val="191919"/>
              </a:solidFill>
              <a:effectLst/>
              <a:latin typeface="Arial"/>
            </a:endParaRPr>
          </a:p>
          <a:p>
            <a:pPr>
              <a:buFont typeface="Arial"/>
              <a:buChar char="•"/>
            </a:pPr>
            <a:r>
              <a:rPr lang="en-US" sz="2400" b="0" i="0" dirty="0" smtClean="0">
                <a:solidFill>
                  <a:srgbClr val="333333"/>
                </a:solidFill>
                <a:effectLst/>
                <a:latin typeface="Arial"/>
              </a:rPr>
              <a:t>Maternal mortality</a:t>
            </a:r>
          </a:p>
          <a:p>
            <a:pPr>
              <a:buFont typeface="Arial"/>
              <a:buChar char="•"/>
            </a:pPr>
            <a:r>
              <a:rPr lang="en-US" sz="2400" b="0" i="0" dirty="0" smtClean="0">
                <a:solidFill>
                  <a:srgbClr val="333333"/>
                </a:solidFill>
                <a:effectLst/>
                <a:latin typeface="Arial"/>
              </a:rPr>
              <a:t>Fetal death (miscarriage or stillbirth), neonatal mortality</a:t>
            </a:r>
          </a:p>
          <a:p>
            <a:pPr>
              <a:buFont typeface="Arial"/>
              <a:buChar char="•"/>
            </a:pPr>
            <a:r>
              <a:rPr lang="en-US" sz="2400" b="0" i="0" dirty="0" smtClean="0">
                <a:solidFill>
                  <a:srgbClr val="333333"/>
                </a:solidFill>
                <a:effectLst/>
                <a:latin typeface="Arial"/>
              </a:rPr>
              <a:t>Anemia in the mother during subsequent pregnancies</a:t>
            </a:r>
          </a:p>
          <a:p>
            <a:pPr>
              <a:buFont typeface="Arial"/>
              <a:buChar char="•"/>
            </a:pPr>
            <a:r>
              <a:rPr lang="en-US" sz="2400" b="0" i="0" dirty="0" smtClean="0">
                <a:solidFill>
                  <a:srgbClr val="333333"/>
                </a:solidFill>
                <a:effectLst/>
                <a:latin typeface="Arial"/>
              </a:rPr>
              <a:t>Postpartum inflammation of the endometrium lining the uterus</a:t>
            </a:r>
          </a:p>
          <a:p>
            <a:pPr>
              <a:buFont typeface="Arial"/>
              <a:buChar char="•"/>
            </a:pPr>
            <a:r>
              <a:rPr lang="en-US" sz="2400" b="0" i="0" dirty="0" smtClean="0">
                <a:solidFill>
                  <a:srgbClr val="333333"/>
                </a:solidFill>
                <a:effectLst/>
                <a:latin typeface="Arial"/>
              </a:rPr>
              <a:t>Premature rupture of the amniotic membranes surrounding the fetus</a:t>
            </a:r>
          </a:p>
          <a:p>
            <a:pPr>
              <a:buFont typeface="Arial"/>
              <a:buChar char="•"/>
            </a:pPr>
            <a:r>
              <a:rPr lang="en-US" sz="2400" b="0" i="0" dirty="0" smtClean="0">
                <a:solidFill>
                  <a:srgbClr val="333333"/>
                </a:solidFill>
                <a:effectLst/>
                <a:latin typeface="Arial"/>
              </a:rPr>
              <a:t>Premature birth</a:t>
            </a:r>
          </a:p>
          <a:p>
            <a:pPr>
              <a:buFont typeface="Arial"/>
              <a:buChar char="•"/>
            </a:pPr>
            <a:r>
              <a:rPr lang="en-US" sz="2400" b="0" i="0" dirty="0" smtClean="0">
                <a:solidFill>
                  <a:srgbClr val="333333"/>
                </a:solidFill>
                <a:effectLst/>
                <a:latin typeface="Arial"/>
              </a:rPr>
              <a:t>Intrauterine growth retardation and a low birth-weight baby</a:t>
            </a:r>
          </a:p>
          <a:p>
            <a:pPr>
              <a:buFont typeface="Arial"/>
              <a:buChar char="•"/>
            </a:pPr>
            <a:r>
              <a:rPr lang="en-US" sz="2400" b="0" i="0" dirty="0" smtClean="0">
                <a:solidFill>
                  <a:srgbClr val="333333"/>
                </a:solidFill>
                <a:effectLst/>
                <a:latin typeface="Arial"/>
              </a:rPr>
              <a:t>Malnutrition of newborns and infants due to insufficient breast milk.</a:t>
            </a:r>
            <a:endParaRPr lang="en-US" sz="2400" b="0" i="0" dirty="0">
              <a:solidFill>
                <a:srgbClr val="333333"/>
              </a:solidFill>
              <a:effectLst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53391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hp\Pictures\family-planning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692696"/>
            <a:ext cx="7488832" cy="4957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2793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hp\Pictures\images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137" y="188640"/>
            <a:ext cx="8264303" cy="5625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9124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1416544"/>
            <a:ext cx="7488832" cy="31645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 smtClean="0">
                <a:solidFill>
                  <a:prstClr val="black"/>
                </a:solidFill>
                <a:ea typeface="Calibri"/>
                <a:cs typeface="Arial"/>
              </a:rPr>
              <a:t>I</a:t>
            </a:r>
            <a:r>
              <a:rPr lang="en-US" sz="2800" b="1" dirty="0" smtClean="0">
                <a:solidFill>
                  <a:srgbClr val="FF0000"/>
                </a:solidFill>
                <a:ea typeface="Calibri"/>
                <a:cs typeface="Arial"/>
              </a:rPr>
              <a:t>ntroduction: </a:t>
            </a:r>
            <a:endParaRPr lang="en-US" sz="2800" b="1" dirty="0">
              <a:solidFill>
                <a:srgbClr val="FF0000"/>
              </a:solidFill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 smtClean="0">
                <a:ea typeface="Calibri"/>
                <a:cs typeface="Arial"/>
              </a:rPr>
              <a:t>Competencies in </a:t>
            </a:r>
            <a:r>
              <a:rPr lang="en-US" sz="2800" dirty="0">
                <a:ea typeface="Calibri"/>
                <a:cs typeface="Arial"/>
              </a:rPr>
              <a:t>this category</a:t>
            </a:r>
            <a:r>
              <a:rPr lang="en-US" sz="2800" dirty="0" smtClean="0">
                <a:effectLst/>
                <a:latin typeface="Arial"/>
                <a:ea typeface="Calibri"/>
                <a:cs typeface="Arial"/>
              </a:rPr>
              <a:t> </a:t>
            </a:r>
            <a:r>
              <a:rPr lang="en-US" sz="2800" dirty="0">
                <a:ea typeface="Calibri"/>
                <a:cs typeface="Arial"/>
              </a:rPr>
              <a:t>are about health assessment of</a:t>
            </a:r>
            <a:r>
              <a:rPr lang="en-US" sz="2800" dirty="0" smtClean="0">
                <a:effectLst/>
                <a:latin typeface="Arial"/>
                <a:ea typeface="Calibri"/>
                <a:cs typeface="Arial"/>
              </a:rPr>
              <a:t> </a:t>
            </a:r>
            <a:r>
              <a:rPr lang="en-US" sz="2800" dirty="0">
                <a:ea typeface="Calibri"/>
                <a:cs typeface="Arial"/>
              </a:rPr>
              <a:t>the woman and fetus, </a:t>
            </a:r>
            <a:r>
              <a:rPr lang="en-US" sz="2800" dirty="0" smtClean="0">
                <a:ea typeface="Calibri"/>
                <a:cs typeface="Arial"/>
              </a:rPr>
              <a:t>promotion of </a:t>
            </a:r>
            <a:r>
              <a:rPr lang="en-US" sz="2800" dirty="0">
                <a:ea typeface="Calibri"/>
                <a:cs typeface="Arial"/>
              </a:rPr>
              <a:t>health and well-being, detection of complications during</a:t>
            </a:r>
            <a:r>
              <a:rPr lang="en-US" sz="2800" dirty="0" smtClean="0">
                <a:effectLst/>
                <a:latin typeface="Arial"/>
                <a:ea typeface="Calibri"/>
                <a:cs typeface="Arial"/>
              </a:rPr>
              <a:t> </a:t>
            </a:r>
            <a:r>
              <a:rPr lang="en-US" sz="2800" dirty="0">
                <a:ea typeface="Calibri"/>
                <a:cs typeface="Arial"/>
              </a:rPr>
              <a:t>pregnancy and care of women</a:t>
            </a:r>
            <a:r>
              <a:rPr lang="en-US" sz="2800" dirty="0" smtClean="0">
                <a:effectLst/>
                <a:latin typeface="Arial"/>
                <a:ea typeface="Calibri"/>
                <a:cs typeface="Arial"/>
              </a:rPr>
              <a:t> </a:t>
            </a:r>
            <a:r>
              <a:rPr lang="en-US" sz="2800" dirty="0">
                <a:ea typeface="Calibri"/>
                <a:cs typeface="Arial"/>
              </a:rPr>
              <a:t>with an unintended </a:t>
            </a:r>
            <a:r>
              <a:rPr lang="en-US" sz="2800" dirty="0" smtClean="0">
                <a:ea typeface="Calibri"/>
                <a:cs typeface="Arial"/>
              </a:rPr>
              <a:t>pregnancy.</a:t>
            </a:r>
            <a:endParaRPr lang="en-US" sz="28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77309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764704"/>
            <a:ext cx="8280920" cy="39323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ea typeface="Calibri"/>
                <a:cs typeface="Arial"/>
              </a:rPr>
              <a:t>A. </a:t>
            </a:r>
            <a:r>
              <a:rPr lang="en-US" sz="2800" b="1" dirty="0">
                <a:solidFill>
                  <a:srgbClr val="FF0000"/>
                </a:solidFill>
                <a:ea typeface="Calibri"/>
                <a:cs typeface="Arial"/>
              </a:rPr>
              <a:t>Provide pre-pregnancy care </a:t>
            </a:r>
            <a:endParaRPr lang="en-US" sz="2800" b="1" dirty="0" smtClean="0">
              <a:solidFill>
                <a:srgbClr val="FF0000"/>
              </a:solidFill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ea typeface="Calibri"/>
                <a:cs typeface="Arial"/>
              </a:rPr>
              <a:t>• </a:t>
            </a:r>
            <a:r>
              <a:rPr lang="en-US" sz="2400" dirty="0">
                <a:ea typeface="Calibri"/>
                <a:cs typeface="Arial"/>
              </a:rPr>
              <a:t>Anatomy and physiology of female and</a:t>
            </a:r>
            <a:r>
              <a:rPr lang="en-US" sz="2400" dirty="0" smtClean="0">
                <a:effectLst/>
                <a:latin typeface="Arial"/>
                <a:ea typeface="Calibri"/>
                <a:cs typeface="Arial"/>
              </a:rPr>
              <a:t> </a:t>
            </a:r>
            <a:r>
              <a:rPr lang="en-US" sz="2400" dirty="0">
                <a:ea typeface="Calibri"/>
                <a:cs typeface="Arial"/>
              </a:rPr>
              <a:t>male related to reproduction and </a:t>
            </a:r>
            <a:r>
              <a:rPr lang="en-US" sz="2400" dirty="0" smtClean="0">
                <a:ea typeface="Calibri"/>
                <a:cs typeface="Arial"/>
              </a:rPr>
              <a:t>sexual development</a:t>
            </a:r>
            <a:endParaRPr lang="en-US" sz="2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ea typeface="Calibri"/>
                <a:cs typeface="Arial"/>
              </a:rPr>
              <a:t>• Socio-cultural aspects of human sexuality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ea typeface="Calibri"/>
                <a:cs typeface="Arial"/>
              </a:rPr>
              <a:t>• Evidence based screening for cancer</a:t>
            </a:r>
            <a:r>
              <a:rPr lang="en-US" sz="2400" dirty="0" smtClean="0">
                <a:effectLst/>
                <a:latin typeface="Arial"/>
                <a:ea typeface="Calibri"/>
                <a:cs typeface="Arial"/>
              </a:rPr>
              <a:t> </a:t>
            </a:r>
            <a:r>
              <a:rPr lang="en-US" sz="2400" dirty="0">
                <a:ea typeface="Calibri"/>
                <a:cs typeface="Arial"/>
              </a:rPr>
              <a:t>of reproductive </a:t>
            </a:r>
            <a:r>
              <a:rPr lang="en-US" sz="2400" dirty="0" smtClean="0">
                <a:ea typeface="Calibri"/>
                <a:cs typeface="Arial"/>
              </a:rPr>
              <a:t>organs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 smtClean="0">
                <a:ea typeface="Calibri"/>
                <a:cs typeface="Arial"/>
              </a:rPr>
              <a:t> </a:t>
            </a:r>
            <a:r>
              <a:rPr lang="en-US" sz="2400" dirty="0">
                <a:ea typeface="Calibri"/>
                <a:cs typeface="Arial"/>
              </a:rPr>
              <a:t>and other health</a:t>
            </a:r>
            <a:r>
              <a:rPr lang="en-US" sz="2400" dirty="0" smtClean="0">
                <a:effectLst/>
                <a:latin typeface="Arial"/>
                <a:ea typeface="Calibri"/>
                <a:cs typeface="Arial"/>
              </a:rPr>
              <a:t> </a:t>
            </a:r>
            <a:r>
              <a:rPr lang="en-US" sz="2400" dirty="0">
                <a:ea typeface="Calibri"/>
                <a:cs typeface="Arial"/>
              </a:rPr>
              <a:t>problems such as diabetes, hypertension, thyroid conditions, and chronic infections</a:t>
            </a:r>
            <a:r>
              <a:rPr lang="en-US" sz="2400" dirty="0" smtClean="0">
                <a:effectLst/>
                <a:latin typeface="Arial"/>
                <a:ea typeface="Calibri"/>
                <a:cs typeface="Arial"/>
              </a:rPr>
              <a:t> </a:t>
            </a:r>
            <a:r>
              <a:rPr lang="en-US" sz="2400" dirty="0">
                <a:ea typeface="Calibri"/>
                <a:cs typeface="Arial"/>
              </a:rPr>
              <a:t>that impact pregnancy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858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692696"/>
            <a:ext cx="8280920" cy="5405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ea typeface="Calibri"/>
                <a:cs typeface="Arial"/>
              </a:rPr>
              <a:t>• Identify and assist in reducing barriers</a:t>
            </a:r>
            <a:r>
              <a:rPr lang="en-US" sz="2400" dirty="0" smtClean="0">
                <a:effectLst/>
                <a:latin typeface="Arial"/>
                <a:ea typeface="Calibri"/>
                <a:cs typeface="Arial"/>
              </a:rPr>
              <a:t> </a:t>
            </a:r>
            <a:r>
              <a:rPr lang="en-US" sz="2400" dirty="0">
                <a:ea typeface="Calibri"/>
                <a:cs typeface="Arial"/>
              </a:rPr>
              <a:t>related to accessing and using sexual and</a:t>
            </a:r>
            <a:r>
              <a:rPr lang="en-US" sz="2400" dirty="0" smtClean="0">
                <a:effectLst/>
                <a:latin typeface="Arial"/>
                <a:ea typeface="Calibri"/>
                <a:cs typeface="Arial"/>
              </a:rPr>
              <a:t> </a:t>
            </a:r>
            <a:r>
              <a:rPr lang="en-US" sz="2400" dirty="0">
                <a:ea typeface="Calibri"/>
                <a:cs typeface="Arial"/>
              </a:rPr>
              <a:t>reproductive health services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ea typeface="Calibri"/>
                <a:cs typeface="Arial"/>
              </a:rPr>
              <a:t>• Assess nutritional status, current</a:t>
            </a:r>
            <a:r>
              <a:rPr lang="en-US" sz="2400" dirty="0" smtClean="0">
                <a:effectLst/>
                <a:latin typeface="Arial"/>
                <a:ea typeface="Calibri"/>
                <a:cs typeface="Arial"/>
              </a:rPr>
              <a:t> </a:t>
            </a:r>
            <a:r>
              <a:rPr lang="en-US" sz="2400" dirty="0">
                <a:ea typeface="Calibri"/>
                <a:cs typeface="Arial"/>
              </a:rPr>
              <a:t>immunization status, health </a:t>
            </a:r>
            <a:r>
              <a:rPr lang="en-US" sz="2400" dirty="0" smtClean="0">
                <a:ea typeface="Calibri"/>
                <a:cs typeface="Arial"/>
              </a:rPr>
              <a:t>behaviors </a:t>
            </a:r>
            <a:r>
              <a:rPr lang="en-US" sz="2400" dirty="0">
                <a:ea typeface="Calibri"/>
                <a:cs typeface="Arial"/>
              </a:rPr>
              <a:t>such</a:t>
            </a:r>
            <a:r>
              <a:rPr lang="en-US" sz="2400" dirty="0" smtClean="0">
                <a:effectLst/>
                <a:latin typeface="Arial"/>
                <a:ea typeface="Calibri"/>
                <a:cs typeface="Arial"/>
              </a:rPr>
              <a:t> </a:t>
            </a:r>
            <a:r>
              <a:rPr lang="en-US" sz="2400" dirty="0">
                <a:ea typeface="Calibri"/>
                <a:cs typeface="Arial"/>
              </a:rPr>
              <a:t>as smoking, existing medical conditions, and exposure to known teratogens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ea typeface="Calibri"/>
                <a:cs typeface="Arial"/>
              </a:rPr>
              <a:t>• Carry out screening procedures for sexually</a:t>
            </a:r>
            <a:r>
              <a:rPr lang="en-US" sz="2400" dirty="0" smtClean="0">
                <a:effectLst/>
                <a:latin typeface="Arial"/>
                <a:ea typeface="Calibri"/>
                <a:cs typeface="Arial"/>
              </a:rPr>
              <a:t> </a:t>
            </a:r>
            <a:r>
              <a:rPr lang="en-US" sz="2400" dirty="0">
                <a:ea typeface="Calibri"/>
                <a:cs typeface="Arial"/>
              </a:rPr>
              <a:t>transmitted and other infections, HIV, cervical cancer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ea typeface="Calibri"/>
                <a:cs typeface="Arial"/>
              </a:rPr>
              <a:t>• Provide counseling about nutritional</a:t>
            </a:r>
            <a:r>
              <a:rPr lang="en-US" sz="2400" dirty="0" smtClean="0">
                <a:effectLst/>
                <a:latin typeface="Arial"/>
                <a:ea typeface="Calibri"/>
                <a:cs typeface="Arial"/>
              </a:rPr>
              <a:t> </a:t>
            </a:r>
            <a:r>
              <a:rPr lang="en-US" sz="2400" dirty="0">
                <a:ea typeface="Calibri"/>
                <a:cs typeface="Arial"/>
              </a:rPr>
              <a:t>supplements such as folic acid, dietary</a:t>
            </a:r>
            <a:r>
              <a:rPr lang="en-US" sz="2400" dirty="0" smtClean="0">
                <a:effectLst/>
                <a:latin typeface="Arial"/>
                <a:ea typeface="Calibri"/>
                <a:cs typeface="Arial"/>
              </a:rPr>
              <a:t> </a:t>
            </a:r>
            <a:r>
              <a:rPr lang="en-US" sz="2400" dirty="0">
                <a:ea typeface="Calibri"/>
                <a:cs typeface="Arial"/>
              </a:rPr>
              <a:t>intake, exercise, updating immunizations</a:t>
            </a:r>
            <a:r>
              <a:rPr lang="en-US" sz="2400" dirty="0" smtClean="0">
                <a:effectLst/>
                <a:latin typeface="Arial"/>
                <a:ea typeface="Calibri"/>
                <a:cs typeface="Arial"/>
              </a:rPr>
              <a:t> </a:t>
            </a:r>
            <a:r>
              <a:rPr lang="en-US" sz="2400" dirty="0">
                <a:ea typeface="Calibri"/>
                <a:cs typeface="Arial"/>
              </a:rPr>
              <a:t>as </a:t>
            </a:r>
            <a:r>
              <a:rPr lang="en-US" sz="2400" dirty="0" smtClean="0">
                <a:ea typeface="Calibri"/>
                <a:cs typeface="Arial"/>
              </a:rPr>
              <a:t>needed.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 smtClean="0">
                <a:ea typeface="Calibri"/>
                <a:cs typeface="Arial"/>
              </a:rPr>
              <a:t>modifying </a:t>
            </a:r>
            <a:r>
              <a:rPr lang="en-US" sz="2400" dirty="0">
                <a:ea typeface="Calibri"/>
                <a:cs typeface="Arial"/>
              </a:rPr>
              <a:t>risk </a:t>
            </a:r>
            <a:r>
              <a:rPr lang="en-US" sz="2400" dirty="0" smtClean="0">
                <a:ea typeface="Calibri"/>
                <a:cs typeface="Arial"/>
              </a:rPr>
              <a:t>behaviors.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 smtClean="0">
                <a:ea typeface="Calibri"/>
                <a:cs typeface="Arial"/>
              </a:rPr>
              <a:t>and</a:t>
            </a:r>
            <a:r>
              <a:rPr lang="en-US" sz="2400" dirty="0" smtClean="0">
                <a:effectLst/>
                <a:latin typeface="Arial"/>
                <a:ea typeface="Calibri"/>
                <a:cs typeface="Arial"/>
              </a:rPr>
              <a:t> </a:t>
            </a:r>
            <a:r>
              <a:rPr lang="en-US" sz="2400" dirty="0">
                <a:ea typeface="Calibri"/>
                <a:cs typeface="Arial"/>
              </a:rPr>
              <a:t>prevention of sexually transmitted </a:t>
            </a:r>
            <a:r>
              <a:rPr lang="en-US" sz="2400" dirty="0" smtClean="0">
                <a:ea typeface="Calibri"/>
                <a:cs typeface="Arial"/>
              </a:rPr>
              <a:t>infections.</a:t>
            </a:r>
            <a:endParaRPr lang="en-US" sz="2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98895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219998"/>
            <a:ext cx="57568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ea typeface="Calibri"/>
              </a:rPr>
              <a:t>B .</a:t>
            </a:r>
            <a:r>
              <a:rPr lang="en-US" sz="2800" b="1" dirty="0" smtClean="0">
                <a:solidFill>
                  <a:srgbClr val="FF0000"/>
                </a:solidFill>
                <a:ea typeface="Calibri"/>
                <a:cs typeface="Arial"/>
              </a:rPr>
              <a:t>Determine </a:t>
            </a:r>
            <a:r>
              <a:rPr lang="en-US" sz="2800" b="1" dirty="0">
                <a:solidFill>
                  <a:srgbClr val="FF0000"/>
                </a:solidFill>
                <a:ea typeface="Calibri"/>
                <a:cs typeface="Arial"/>
              </a:rPr>
              <a:t>health status of woman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9552" y="764704"/>
            <a:ext cx="8280920" cy="553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ea typeface="Calibri"/>
                <a:cs typeface="Arial"/>
              </a:rPr>
              <a:t>• </a:t>
            </a:r>
            <a:r>
              <a:rPr lang="en-US" sz="2400" dirty="0">
                <a:ea typeface="Calibri"/>
                <a:cs typeface="Arial"/>
              </a:rPr>
              <a:t>Confirm pregnancy and estimate gestational</a:t>
            </a:r>
            <a:r>
              <a:rPr lang="en-US" sz="2400" dirty="0" smtClean="0">
                <a:effectLst/>
                <a:latin typeface="Arial"/>
                <a:ea typeface="Calibri"/>
                <a:cs typeface="Arial"/>
              </a:rPr>
              <a:t> </a:t>
            </a:r>
            <a:r>
              <a:rPr lang="en-US" sz="2400" dirty="0">
                <a:ea typeface="Calibri"/>
                <a:cs typeface="Arial"/>
              </a:rPr>
              <a:t>age from history, physical exam, </a:t>
            </a:r>
            <a:r>
              <a:rPr lang="en-US" sz="2400" dirty="0" smtClean="0">
                <a:ea typeface="Calibri"/>
                <a:cs typeface="Arial"/>
              </a:rPr>
              <a:t>laboratory  test </a:t>
            </a:r>
            <a:r>
              <a:rPr lang="en-US" sz="2400" dirty="0">
                <a:ea typeface="Calibri"/>
                <a:cs typeface="Arial"/>
              </a:rPr>
              <a:t>and/or ultrasound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ea typeface="Calibri"/>
                <a:cs typeface="Arial"/>
              </a:rPr>
              <a:t>• Obtain comprehensive health history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ea typeface="Calibri"/>
                <a:cs typeface="Arial"/>
              </a:rPr>
              <a:t>• Perform a complete physical examination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ea typeface="Calibri"/>
                <a:cs typeface="Arial"/>
              </a:rPr>
              <a:t>• Obtain biologic samples for laboratory tests</a:t>
            </a:r>
            <a:r>
              <a:rPr lang="en-US" sz="2400" dirty="0" smtClean="0">
                <a:effectLst/>
                <a:latin typeface="Arial"/>
                <a:ea typeface="Calibri"/>
                <a:cs typeface="Arial"/>
              </a:rPr>
              <a:t> </a:t>
            </a:r>
            <a:r>
              <a:rPr lang="en-US" sz="2400" dirty="0">
                <a:ea typeface="Calibri"/>
                <a:cs typeface="Arial"/>
              </a:rPr>
              <a:t> (e.g. venipuncture</a:t>
            </a:r>
            <a:r>
              <a:rPr lang="en-US" sz="2400" dirty="0" smtClean="0">
                <a:ea typeface="Calibri"/>
                <a:cs typeface="Arial"/>
              </a:rPr>
              <a:t>, </a:t>
            </a:r>
            <a:r>
              <a:rPr lang="en-US" sz="2400" dirty="0">
                <a:ea typeface="Calibri"/>
                <a:cs typeface="Arial"/>
              </a:rPr>
              <a:t>urine</a:t>
            </a:r>
            <a:r>
              <a:rPr lang="en-US" sz="2400" dirty="0" smtClean="0">
                <a:effectLst/>
                <a:latin typeface="Arial"/>
                <a:ea typeface="Calibri"/>
                <a:cs typeface="Arial"/>
              </a:rPr>
              <a:t> </a:t>
            </a:r>
            <a:r>
              <a:rPr lang="en-US" sz="2400" dirty="0">
                <a:ea typeface="Calibri"/>
                <a:cs typeface="Arial"/>
              </a:rPr>
              <a:t>samples, and vaginal swabs)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ea typeface="Calibri"/>
                <a:cs typeface="Arial"/>
              </a:rPr>
              <a:t>• Provide information about conditions that</a:t>
            </a:r>
            <a:r>
              <a:rPr lang="en-US" sz="2400" dirty="0" smtClean="0">
                <a:effectLst/>
                <a:latin typeface="Arial"/>
                <a:ea typeface="Calibri"/>
                <a:cs typeface="Arial"/>
              </a:rPr>
              <a:t> </a:t>
            </a:r>
            <a:r>
              <a:rPr lang="en-US" sz="2400" dirty="0">
                <a:ea typeface="Calibri"/>
                <a:cs typeface="Arial"/>
              </a:rPr>
              <a:t>may be detected by screening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ea typeface="Calibri"/>
                <a:cs typeface="Arial"/>
              </a:rPr>
              <a:t>• Assess status of immunizations, and update</a:t>
            </a:r>
            <a:r>
              <a:rPr lang="en-US" sz="2400" dirty="0" smtClean="0">
                <a:effectLst/>
                <a:latin typeface="Arial"/>
                <a:ea typeface="Calibri"/>
                <a:cs typeface="Arial"/>
              </a:rPr>
              <a:t> </a:t>
            </a:r>
            <a:r>
              <a:rPr lang="en-US" sz="2400" dirty="0">
                <a:ea typeface="Calibri"/>
                <a:cs typeface="Arial"/>
              </a:rPr>
              <a:t>as indicated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ea typeface="Calibri"/>
                <a:cs typeface="Arial"/>
              </a:rPr>
              <a:t>• Discuss findings and potential implications</a:t>
            </a:r>
            <a:r>
              <a:rPr lang="en-US" sz="2400" dirty="0" smtClean="0">
                <a:effectLst/>
                <a:latin typeface="Arial"/>
                <a:ea typeface="Calibri"/>
                <a:cs typeface="Arial"/>
              </a:rPr>
              <a:t> </a:t>
            </a:r>
            <a:r>
              <a:rPr lang="en-US" sz="2400" dirty="0">
                <a:ea typeface="Calibri"/>
                <a:cs typeface="Arial"/>
              </a:rPr>
              <a:t>with woman and mutually </a:t>
            </a:r>
            <a:r>
              <a:rPr lang="en-US" sz="2400" dirty="0" smtClean="0">
                <a:ea typeface="Calibri"/>
                <a:cs typeface="Arial"/>
              </a:rPr>
              <a:t>determine plan </a:t>
            </a:r>
            <a:r>
              <a:rPr lang="en-US" sz="2400" dirty="0">
                <a:ea typeface="Calibri"/>
                <a:cs typeface="Arial"/>
              </a:rPr>
              <a:t>of care</a:t>
            </a:r>
          </a:p>
        </p:txBody>
      </p:sp>
    </p:spTree>
    <p:extLst>
      <p:ext uri="{BB962C8B-B14F-4D97-AF65-F5344CB8AC3E}">
        <p14:creationId xmlns:p14="http://schemas.microsoft.com/office/powerpoint/2010/main" val="3274171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404664"/>
            <a:ext cx="75608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ea typeface="Calibri"/>
                <a:cs typeface="Arial"/>
              </a:rPr>
              <a:t>C. </a:t>
            </a:r>
            <a:r>
              <a:rPr lang="en-US" sz="2400" b="1" dirty="0">
                <a:solidFill>
                  <a:srgbClr val="FF0000"/>
                </a:solidFill>
                <a:ea typeface="Calibri"/>
                <a:cs typeface="Arial"/>
              </a:rPr>
              <a:t>Promote and support </a:t>
            </a:r>
            <a:r>
              <a:rPr lang="en-US" sz="2400" b="1" dirty="0" smtClean="0">
                <a:solidFill>
                  <a:srgbClr val="FF0000"/>
                </a:solidFill>
                <a:ea typeface="Calibri"/>
                <a:cs typeface="Arial"/>
              </a:rPr>
              <a:t>health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Arial"/>
                <a:ea typeface="Calibri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ea typeface="Calibri"/>
                <a:cs typeface="Arial"/>
              </a:rPr>
              <a:t>behaviors </a:t>
            </a:r>
            <a:r>
              <a:rPr lang="en-US" sz="2400" b="1" dirty="0">
                <a:solidFill>
                  <a:srgbClr val="FF0000"/>
                </a:solidFill>
                <a:ea typeface="Calibri"/>
                <a:cs typeface="Arial"/>
              </a:rPr>
              <a:t>that improve well being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35140" y="1142236"/>
            <a:ext cx="8313324" cy="4980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ea typeface="Calibri"/>
                <a:cs typeface="Arial"/>
              </a:rPr>
              <a:t>• Impact of adverse social, environmental, and</a:t>
            </a:r>
            <a:r>
              <a:rPr lang="en-US" sz="2400" dirty="0" smtClean="0">
                <a:effectLst/>
                <a:latin typeface="Arial"/>
                <a:ea typeface="Calibri"/>
                <a:cs typeface="Arial"/>
              </a:rPr>
              <a:t> </a:t>
            </a:r>
            <a:r>
              <a:rPr lang="en-US" sz="2400" dirty="0">
                <a:ea typeface="Calibri"/>
                <a:cs typeface="Arial"/>
              </a:rPr>
              <a:t>economic conditions on maternal -fetal health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ea typeface="Calibri"/>
                <a:cs typeface="Arial"/>
              </a:rPr>
              <a:t>• Effects of inadequate nutrition and heavy</a:t>
            </a:r>
            <a:r>
              <a:rPr lang="en-US" sz="2400" dirty="0" smtClean="0">
                <a:effectLst/>
                <a:latin typeface="Arial"/>
                <a:ea typeface="Calibri"/>
                <a:cs typeface="Arial"/>
              </a:rPr>
              <a:t> </a:t>
            </a:r>
            <a:r>
              <a:rPr lang="en-US" sz="2400" dirty="0">
                <a:ea typeface="Calibri"/>
                <a:cs typeface="Arial"/>
              </a:rPr>
              <a:t>physical work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ea typeface="Calibri"/>
                <a:cs typeface="Arial"/>
              </a:rPr>
              <a:t>• Effects of tobacco use and exposure to</a:t>
            </a:r>
            <a:r>
              <a:rPr lang="en-US" sz="2400" dirty="0" smtClean="0">
                <a:effectLst/>
                <a:latin typeface="Arial"/>
                <a:ea typeface="Calibri"/>
                <a:cs typeface="Arial"/>
              </a:rPr>
              <a:t> </a:t>
            </a:r>
            <a:r>
              <a:rPr lang="en-US" sz="2400" dirty="0">
                <a:ea typeface="Calibri"/>
                <a:cs typeface="Arial"/>
              </a:rPr>
              <a:t>second-hand smoke, use of alcohol and</a:t>
            </a:r>
            <a:r>
              <a:rPr lang="en-US" sz="2400" dirty="0" smtClean="0">
                <a:effectLst/>
                <a:latin typeface="Arial"/>
                <a:ea typeface="Calibri"/>
                <a:cs typeface="Arial"/>
              </a:rPr>
              <a:t> </a:t>
            </a:r>
            <a:r>
              <a:rPr lang="en-US" sz="2400" dirty="0">
                <a:ea typeface="Calibri"/>
                <a:cs typeface="Arial"/>
              </a:rPr>
              <a:t>addictive drugs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ea typeface="Calibri"/>
                <a:cs typeface="Arial"/>
              </a:rPr>
              <a:t>• Effects of prescribed medications on fetus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ea typeface="Calibri"/>
                <a:cs typeface="Arial"/>
              </a:rPr>
              <a:t>• Community resources for income support, food access, and programs to minimize </a:t>
            </a:r>
            <a:r>
              <a:rPr lang="en-US" sz="2400" dirty="0" smtClean="0">
                <a:ea typeface="Calibri"/>
                <a:cs typeface="Arial"/>
              </a:rPr>
              <a:t>risks of </a:t>
            </a:r>
            <a:r>
              <a:rPr lang="en-US" sz="2400" dirty="0">
                <a:ea typeface="Calibri"/>
                <a:cs typeface="Arial"/>
              </a:rPr>
              <a:t>substance abuse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ea typeface="Calibri"/>
                <a:cs typeface="Arial"/>
              </a:rPr>
              <a:t>• Strategies to prevent or reduce risks of</a:t>
            </a:r>
            <a:r>
              <a:rPr lang="en-US" sz="2400" dirty="0" smtClean="0">
                <a:effectLst/>
                <a:latin typeface="Arial"/>
                <a:ea typeface="Calibri"/>
                <a:cs typeface="Arial"/>
              </a:rPr>
              <a:t> </a:t>
            </a:r>
            <a:r>
              <a:rPr lang="en-US" sz="2400" dirty="0">
                <a:ea typeface="Calibri"/>
                <a:cs typeface="Arial"/>
              </a:rPr>
              <a:t>mother-to-child disease transmission including</a:t>
            </a:r>
            <a:r>
              <a:rPr lang="en-US" sz="2400" dirty="0" smtClean="0">
                <a:effectLst/>
                <a:latin typeface="Arial"/>
                <a:ea typeface="Calibri"/>
                <a:cs typeface="Arial"/>
              </a:rPr>
              <a:t> </a:t>
            </a:r>
            <a:r>
              <a:rPr lang="en-US" sz="2400" dirty="0">
                <a:ea typeface="Calibri"/>
                <a:cs typeface="Arial"/>
              </a:rPr>
              <a:t>infant feeding options for HIV </a:t>
            </a:r>
            <a:r>
              <a:rPr lang="en-US" sz="2400" dirty="0" smtClean="0">
                <a:ea typeface="Calibri"/>
                <a:cs typeface="Arial"/>
              </a:rPr>
              <a:t>infection</a:t>
            </a:r>
            <a:endParaRPr lang="en-US" sz="2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34653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404664"/>
            <a:ext cx="7920880" cy="4852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 smtClean="0">
                <a:ea typeface="Calibri"/>
                <a:cs typeface="Arial"/>
              </a:rPr>
              <a:t>• </a:t>
            </a:r>
            <a:r>
              <a:rPr lang="en-US" sz="2400" dirty="0">
                <a:ea typeface="Calibri"/>
                <a:cs typeface="Arial"/>
              </a:rPr>
              <a:t>Provide emotional support to women to</a:t>
            </a:r>
            <a:r>
              <a:rPr lang="en-US" sz="2400" dirty="0" smtClean="0">
                <a:effectLst/>
                <a:latin typeface="Arial"/>
                <a:ea typeface="Calibri"/>
                <a:cs typeface="Arial"/>
              </a:rPr>
              <a:t> </a:t>
            </a:r>
            <a:r>
              <a:rPr lang="en-US" sz="2400" dirty="0">
                <a:ea typeface="Calibri"/>
                <a:cs typeface="Arial"/>
              </a:rPr>
              <a:t>encourage change in health </a:t>
            </a:r>
            <a:r>
              <a:rPr lang="en-US" sz="2400" dirty="0" smtClean="0">
                <a:ea typeface="Calibri"/>
                <a:cs typeface="Arial"/>
              </a:rPr>
              <a:t>behavior</a:t>
            </a:r>
            <a:endParaRPr lang="en-US" sz="2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ea typeface="Calibri"/>
                <a:cs typeface="Arial"/>
              </a:rPr>
              <a:t>• Provide information to woman and family</a:t>
            </a:r>
            <a:r>
              <a:rPr lang="en-US" sz="2400" dirty="0" smtClean="0">
                <a:effectLst/>
                <a:latin typeface="Arial"/>
                <a:ea typeface="Calibri"/>
                <a:cs typeface="Arial"/>
              </a:rPr>
              <a:t> </a:t>
            </a:r>
            <a:r>
              <a:rPr lang="en-US" sz="2400" dirty="0">
                <a:ea typeface="Calibri"/>
                <a:cs typeface="Arial"/>
              </a:rPr>
              <a:t>about impact on mother and fetus of </a:t>
            </a:r>
            <a:r>
              <a:rPr lang="en-US" sz="2400" dirty="0" smtClean="0">
                <a:ea typeface="Calibri"/>
                <a:cs typeface="Arial"/>
              </a:rPr>
              <a:t>risk conditions</a:t>
            </a:r>
            <a:r>
              <a:rPr lang="en-US" sz="2400" dirty="0">
                <a:ea typeface="Calibri"/>
                <a:cs typeface="Arial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ea typeface="Calibri"/>
                <a:cs typeface="Arial"/>
              </a:rPr>
              <a:t>• Counsel women about and offer referral to</a:t>
            </a:r>
            <a:r>
              <a:rPr lang="en-US" sz="2400" dirty="0" smtClean="0">
                <a:effectLst/>
                <a:latin typeface="Arial"/>
                <a:ea typeface="Calibri"/>
                <a:cs typeface="Arial"/>
              </a:rPr>
              <a:t> </a:t>
            </a:r>
            <a:r>
              <a:rPr lang="en-US" sz="2400" dirty="0">
                <a:ea typeface="Calibri"/>
                <a:cs typeface="Arial"/>
              </a:rPr>
              <a:t>appropriate persons or agencies for </a:t>
            </a:r>
            <a:r>
              <a:rPr lang="en-US" sz="2400" dirty="0" smtClean="0">
                <a:ea typeface="Calibri"/>
                <a:cs typeface="Arial"/>
              </a:rPr>
              <a:t>assistance </a:t>
            </a:r>
            <a:r>
              <a:rPr lang="en-US" sz="2400" dirty="0">
                <a:ea typeface="Calibri"/>
                <a:cs typeface="Arial"/>
              </a:rPr>
              <a:t>and treatment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ea typeface="Calibri"/>
                <a:cs typeface="Arial"/>
              </a:rPr>
              <a:t> </a:t>
            </a:r>
            <a:r>
              <a:rPr lang="en-US" sz="2400" dirty="0" smtClean="0">
                <a:ea typeface="Calibri"/>
                <a:cs typeface="Arial"/>
              </a:rPr>
              <a:t>• </a:t>
            </a:r>
            <a:r>
              <a:rPr lang="en-US" sz="2400" dirty="0">
                <a:ea typeface="Calibri"/>
                <a:cs typeface="Arial"/>
              </a:rPr>
              <a:t>Respect women’s decisions about </a:t>
            </a:r>
            <a:r>
              <a:rPr lang="en-US" sz="2400" dirty="0" smtClean="0">
                <a:ea typeface="Calibri"/>
                <a:cs typeface="Arial"/>
              </a:rPr>
              <a:t>participating </a:t>
            </a:r>
            <a:r>
              <a:rPr lang="en-US" sz="2400" dirty="0">
                <a:ea typeface="Calibri"/>
                <a:cs typeface="Arial"/>
              </a:rPr>
              <a:t>in treatments and programs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ea typeface="Calibri"/>
                <a:cs typeface="Arial"/>
              </a:rPr>
              <a:t>• Make recommendations and identify </a:t>
            </a:r>
            <a:r>
              <a:rPr lang="en-US" sz="2400" dirty="0" smtClean="0">
                <a:ea typeface="Calibri"/>
                <a:cs typeface="Arial"/>
              </a:rPr>
              <a:t>resources </a:t>
            </a:r>
            <a:r>
              <a:rPr lang="en-US" sz="2400" dirty="0">
                <a:ea typeface="Calibri"/>
                <a:cs typeface="Arial"/>
              </a:rPr>
              <a:t>for smoking reduction/cessation </a:t>
            </a:r>
            <a:r>
              <a:rPr lang="en-US" sz="2400" dirty="0" smtClean="0">
                <a:ea typeface="Calibri"/>
                <a:cs typeface="Arial"/>
              </a:rPr>
              <a:t>in Pregnancy</a:t>
            </a:r>
            <a:endParaRPr lang="en-US" sz="2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98325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p\Pictures\family-planning-2-63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811" y="260648"/>
            <a:ext cx="7776863" cy="5838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4399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p\Pictures\fp-mdg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76238"/>
            <a:ext cx="7620000" cy="6105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5145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586</Words>
  <Application>Microsoft Office PowerPoint</Application>
  <PresentationFormat>On-screen Show (4:3)</PresentationFormat>
  <Paragraphs>55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Pre pregnancy competency and family planning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 pregnancy competency and family planing</dc:title>
  <dc:creator>hp</dc:creator>
  <cp:lastModifiedBy>Maher</cp:lastModifiedBy>
  <cp:revision>19</cp:revision>
  <dcterms:created xsi:type="dcterms:W3CDTF">2019-04-23T17:42:43Z</dcterms:created>
  <dcterms:modified xsi:type="dcterms:W3CDTF">2021-01-16T12:01:22Z</dcterms:modified>
</cp:coreProperties>
</file>