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97" r:id="rId19"/>
    <p:sldId id="30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99" r:id="rId32"/>
    <p:sldId id="286" r:id="rId33"/>
    <p:sldId id="287" r:id="rId34"/>
    <p:sldId id="288" r:id="rId35"/>
    <p:sldId id="289" r:id="rId36"/>
    <p:sldId id="291" r:id="rId37"/>
    <p:sldId id="292" r:id="rId38"/>
    <p:sldId id="290" r:id="rId39"/>
    <p:sldId id="293" r:id="rId40"/>
    <p:sldId id="294" r:id="rId41"/>
    <p:sldId id="295" r:id="rId42"/>
    <p:sldId id="296" r:id="rId4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3ACBED-9E67-4016-B241-269E98958150}" type="datetimeFigureOut">
              <a:rPr lang="ar-IQ" smtClean="0"/>
              <a:t>03/06/1442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736787A-1287-4919-8539-82C03EE78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28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6787A-1287-4919-8539-82C03EE78E9D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679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9news.com/story/news/health/2014/11/19/amniotic-fluid-embolism-denver-mother/19250207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054201"/>
          </a:xfrm>
        </p:spPr>
        <p:txBody>
          <a:bodyPr>
            <a:normAutofit/>
          </a:bodyPr>
          <a:lstStyle/>
          <a:p>
            <a:r>
              <a:rPr lang="en-US" dirty="0" smtClean="0"/>
              <a:t>Nursing care of women and family experience Postpartum </a:t>
            </a:r>
            <a:r>
              <a:rPr lang="en-US" dirty="0"/>
              <a:t>Complications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8201000" cy="2281808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tx2"/>
                </a:solidFill>
              </a:rPr>
              <a:t>باشراف</a:t>
            </a:r>
          </a:p>
          <a:p>
            <a:r>
              <a:rPr lang="ar-IQ" smtClean="0">
                <a:solidFill>
                  <a:schemeClr val="tx2"/>
                </a:solidFill>
              </a:rPr>
              <a:t>ا.م.د. </a:t>
            </a:r>
            <a:r>
              <a:rPr lang="ar-IQ" dirty="0" smtClean="0">
                <a:solidFill>
                  <a:schemeClr val="tx2"/>
                </a:solidFill>
              </a:rPr>
              <a:t>حوراء حسين 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9192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(</a:t>
            </a:r>
            <a:r>
              <a:rPr lang="en-US" dirty="0" err="1"/>
              <a:t>cont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/>
            <a:r>
              <a:rPr lang="en-US" dirty="0"/>
              <a:t>After initial post delivery period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Uterine assessment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Lochia assessment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Vital signs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Guard against inaccurate assessment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Notify physician</a:t>
            </a:r>
            <a:endParaRPr lang="en-US" sz="1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5267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</a:t>
            </a:r>
            <a:r>
              <a:rPr lang="en-US" dirty="0" smtClean="0"/>
              <a:t>stabilization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endParaRPr lang="en-US" dirty="0"/>
          </a:p>
          <a:p>
            <a:pPr lvl="0" algn="l" rtl="0"/>
            <a:r>
              <a:rPr lang="en-US" dirty="0"/>
              <a:t>Encourage </a:t>
            </a:r>
            <a:r>
              <a:rPr lang="en-US" dirty="0" smtClean="0"/>
              <a:t>rest</a:t>
            </a:r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 smtClean="0"/>
              <a:t>Nutritional </a:t>
            </a:r>
            <a:r>
              <a:rPr lang="en-US" dirty="0"/>
              <a:t>and fluid support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Vitamins and iron supplements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Assist and encourage mild activity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Antibiotics as ordered</a:t>
            </a:r>
          </a:p>
        </p:txBody>
      </p:sp>
    </p:spTree>
    <p:extLst>
      <p:ext uri="{BB962C8B-B14F-4D97-AF65-F5344CB8AC3E}">
        <p14:creationId xmlns:p14="http://schemas.microsoft.com/office/powerpoint/2010/main" val="1736657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Hypertensive </a:t>
            </a:r>
            <a:r>
              <a:rPr lang="en-US" dirty="0" smtClean="0"/>
              <a:t>disorders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/>
            <a:r>
              <a:rPr lang="en-US" dirty="0" smtClean="0"/>
              <a:t>Five </a:t>
            </a:r>
            <a:r>
              <a:rPr lang="en-US" dirty="0"/>
              <a:t>classifications of </a:t>
            </a:r>
            <a:r>
              <a:rPr lang="en-US" dirty="0" smtClean="0"/>
              <a:t>hypertension    </a:t>
            </a:r>
            <a:r>
              <a:rPr lang="en-US" dirty="0"/>
              <a:t>in </a:t>
            </a:r>
            <a:r>
              <a:rPr lang="en-US" dirty="0" smtClean="0"/>
              <a:t>pregnancy     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Gestational hypertension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Preeclampsia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 err="1"/>
              <a:t>Eclampsia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Chronic hypertension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Preeclampsia superimposed on chronic hypertension</a:t>
            </a:r>
            <a:endParaRPr lang="en-US" sz="1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86654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US" dirty="0"/>
              <a:t>Postpartum </a:t>
            </a:r>
            <a:r>
              <a:rPr lang="en-US" dirty="0" smtClean="0"/>
              <a:t>management</a:t>
            </a:r>
            <a:br>
              <a:rPr lang="en-US" dirty="0" smtClean="0"/>
            </a:br>
            <a:r>
              <a:rPr lang="en-US" dirty="0"/>
              <a:t>of hypertension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132856"/>
            <a:ext cx="8532440" cy="3960440"/>
          </a:xfrm>
        </p:spPr>
        <p:txBody>
          <a:bodyPr>
            <a:normAutofit fontScale="85000" lnSpcReduction="20000"/>
          </a:bodyPr>
          <a:lstStyle/>
          <a:p>
            <a:pPr lvl="0" algn="l" rtl="0"/>
            <a:r>
              <a:rPr lang="en-US" dirty="0"/>
              <a:t>30% of cases of </a:t>
            </a:r>
            <a:r>
              <a:rPr lang="en-US" dirty="0" err="1"/>
              <a:t>eclampsia</a:t>
            </a:r>
            <a:r>
              <a:rPr lang="en-US" dirty="0"/>
              <a:t> and HELLP syndrome occur after delivery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Magnesium sulfate continued postpartum as ordered or per policy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Facilitate family bonding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Discharge teaching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0993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7856"/>
            <a:ext cx="8229600" cy="2321024"/>
          </a:xfrm>
        </p:spPr>
        <p:txBody>
          <a:bodyPr>
            <a:normAutofit fontScale="90000"/>
          </a:bodyPr>
          <a:lstStyle/>
          <a:p>
            <a:r>
              <a:rPr lang="en-US" dirty="0"/>
              <a:t>Postpartum management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of hypertension (</a:t>
            </a:r>
            <a:r>
              <a:rPr lang="en-US" dirty="0" err="1"/>
              <a:t>cont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lvl="0" algn="l" rtl="0"/>
            <a:r>
              <a:rPr lang="en-US" sz="1400" dirty="0"/>
              <a:t>Monitor for signs and symptoms of preeclampsia</a:t>
            </a:r>
          </a:p>
          <a:p>
            <a:pPr algn="l" rtl="0"/>
            <a:r>
              <a:rPr lang="en-US" sz="1400" baseline="30000" dirty="0"/>
              <a:t> </a:t>
            </a:r>
            <a:endParaRPr lang="en-US" sz="1400" dirty="0"/>
          </a:p>
          <a:p>
            <a:pPr lvl="1" algn="l" rtl="0"/>
            <a:r>
              <a:rPr lang="en-US" sz="1400" dirty="0"/>
              <a:t>Strict </a:t>
            </a:r>
            <a:r>
              <a:rPr lang="en-US" sz="1400" dirty="0" err="1"/>
              <a:t>bp</a:t>
            </a:r>
            <a:r>
              <a:rPr lang="en-US" sz="1400" dirty="0"/>
              <a:t> measurement</a:t>
            </a:r>
          </a:p>
          <a:p>
            <a:pPr algn="l" rtl="0"/>
            <a:r>
              <a:rPr lang="en-US" sz="1400" baseline="30000" dirty="0"/>
              <a:t> </a:t>
            </a:r>
            <a:endParaRPr lang="en-US" sz="1400" dirty="0"/>
          </a:p>
          <a:p>
            <a:pPr lvl="1" algn="l" rtl="0"/>
            <a:r>
              <a:rPr lang="en-US" sz="1400" dirty="0"/>
              <a:t>Monitor renal function, liver function tests, platelet count and coagulation profile</a:t>
            </a:r>
          </a:p>
          <a:p>
            <a:pPr algn="l" rtl="0"/>
            <a:r>
              <a:rPr lang="en-US" sz="1400" baseline="30000" dirty="0"/>
              <a:t> </a:t>
            </a:r>
            <a:endParaRPr lang="en-US" sz="1400" dirty="0"/>
          </a:p>
          <a:p>
            <a:pPr lvl="0" algn="l" rtl="0"/>
            <a:r>
              <a:rPr lang="en-US" sz="1400" dirty="0"/>
              <a:t>Medications</a:t>
            </a:r>
          </a:p>
          <a:p>
            <a:pPr algn="l" rtl="0"/>
            <a:r>
              <a:rPr lang="en-US" sz="1400" baseline="30000" dirty="0"/>
              <a:t> </a:t>
            </a:r>
            <a:endParaRPr lang="en-US" sz="1400" dirty="0"/>
          </a:p>
          <a:p>
            <a:pPr lvl="1" algn="l" rtl="0"/>
            <a:r>
              <a:rPr lang="en-US" sz="1400" dirty="0" err="1"/>
              <a:t>Labetolol</a:t>
            </a:r>
            <a:endParaRPr lang="en-US" sz="1400" dirty="0"/>
          </a:p>
          <a:p>
            <a:pPr algn="l" rtl="0"/>
            <a:r>
              <a:rPr lang="en-US" sz="1400" baseline="30000" dirty="0"/>
              <a:t> </a:t>
            </a:r>
            <a:endParaRPr lang="en-US" sz="1400" dirty="0"/>
          </a:p>
          <a:p>
            <a:pPr lvl="1" algn="l" rtl="0"/>
            <a:r>
              <a:rPr lang="en-US" sz="1400" dirty="0"/>
              <a:t>Hydralazine</a:t>
            </a:r>
          </a:p>
          <a:p>
            <a:pPr algn="l" rtl="0"/>
            <a:r>
              <a:rPr lang="en-US" sz="1400" baseline="30000" dirty="0"/>
              <a:t> </a:t>
            </a:r>
            <a:endParaRPr lang="en-US" sz="1400" dirty="0"/>
          </a:p>
          <a:p>
            <a:pPr lvl="1" algn="l" rtl="0"/>
            <a:r>
              <a:rPr lang="en-US" sz="1400" dirty="0" err="1"/>
              <a:t>Nifedipine</a:t>
            </a:r>
            <a:endParaRPr lang="en-US" sz="1400" dirty="0"/>
          </a:p>
          <a:p>
            <a:pPr algn="l" rtl="0"/>
            <a:r>
              <a:rPr lang="en-US" sz="1400" baseline="30000" dirty="0"/>
              <a:t/>
            </a:r>
            <a:br>
              <a:rPr lang="en-US" sz="1400" baseline="30000" dirty="0"/>
            </a:br>
            <a:r>
              <a:rPr lang="en-US" sz="1400" dirty="0"/>
              <a:t> </a:t>
            </a:r>
          </a:p>
          <a:p>
            <a:pPr algn="l" rtl="0"/>
            <a:r>
              <a:rPr lang="en-US" sz="1400" dirty="0"/>
              <a:t> </a:t>
            </a:r>
          </a:p>
          <a:p>
            <a:pPr lvl="0" algn="l" rtl="0"/>
            <a:r>
              <a:rPr lang="en-US" sz="1400" dirty="0"/>
              <a:t>Continue treatment for 2-3 </a:t>
            </a:r>
            <a:r>
              <a:rPr lang="en-US" sz="1400" dirty="0" err="1"/>
              <a:t>wks</a:t>
            </a:r>
            <a:r>
              <a:rPr lang="en-US" sz="1400" dirty="0"/>
              <a:t> postpartum and then reevaluate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3033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	Definition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An oral temp &gt; 100.4F on any two of the first ten days postpartum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Temp 101.6F or higher during the first 24 </a:t>
            </a:r>
            <a:r>
              <a:rPr lang="en-US" dirty="0" err="1"/>
              <a:t>hrs</a:t>
            </a:r>
            <a:r>
              <a:rPr lang="en-US" dirty="0"/>
              <a:t> post delivery taken at least four times a day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6333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infections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l" rtl="0"/>
            <a:r>
              <a:rPr lang="en-US" dirty="0" err="1"/>
              <a:t>Endometritis</a:t>
            </a:r>
            <a:endParaRPr lang="en-US" dirty="0"/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Cesarean section wound infection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 err="1"/>
              <a:t>Perineal</a:t>
            </a:r>
            <a:r>
              <a:rPr lang="en-US" dirty="0"/>
              <a:t> wound infection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Urinary tract infection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Breast infection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other </a:t>
            </a:r>
            <a:r>
              <a:rPr lang="en-US" dirty="0" smtClean="0"/>
              <a:t>(  upper respiratory infection  or appendicitis </a:t>
            </a:r>
            <a:r>
              <a:rPr lang="en-US" dirty="0"/>
              <a:t>or other viral infections)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1019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factors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l" rtl="0"/>
            <a:r>
              <a:rPr lang="en-US" dirty="0"/>
              <a:t>Cesarean birth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Young age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Low socioeconomic status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Prolonged labor</a:t>
            </a:r>
          </a:p>
          <a:p>
            <a:pPr algn="l" rtl="0"/>
            <a:r>
              <a:rPr lang="en-US" baseline="30000" dirty="0"/>
              <a:t>  </a:t>
            </a:r>
            <a:endParaRPr lang="en-US" dirty="0"/>
          </a:p>
          <a:p>
            <a:pPr lvl="0" algn="l" rtl="0"/>
            <a:r>
              <a:rPr lang="en-US" dirty="0"/>
              <a:t>Multiple vaginal exams during labor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Severe anemia or diabetes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Traumatic delivery</a:t>
            </a:r>
          </a:p>
          <a:p>
            <a:r>
              <a:rPr lang="en-US" baseline="30000" dirty="0"/>
              <a:t/>
            </a:r>
            <a:br>
              <a:rPr lang="en-US" baseline="30000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99685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2" y="0"/>
            <a:ext cx="89973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13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345534"/>
            <a:ext cx="8404010" cy="517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5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postpartum </a:t>
            </a:r>
            <a:r>
              <a:rPr lang="en-US" dirty="0" smtClean="0"/>
              <a:t>complication</a:t>
            </a:r>
            <a:r>
              <a:rPr lang="en-US" dirty="0"/>
              <a:t>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	Postpartum hemorrhage</a:t>
            </a:r>
          </a:p>
          <a:p>
            <a:pPr algn="l" rtl="0"/>
            <a:r>
              <a:rPr lang="en-US" dirty="0"/>
              <a:t>	Hypertensive </a:t>
            </a:r>
            <a:r>
              <a:rPr lang="en-US" dirty="0" smtClean="0"/>
              <a:t>disorders</a:t>
            </a:r>
            <a:endParaRPr lang="en-US" dirty="0"/>
          </a:p>
          <a:p>
            <a:pPr algn="l" rtl="0"/>
            <a:r>
              <a:rPr lang="en-US" dirty="0"/>
              <a:t>	</a:t>
            </a:r>
            <a:r>
              <a:rPr lang="en-US" dirty="0" smtClean="0"/>
              <a:t>Infection</a:t>
            </a:r>
            <a:endParaRPr lang="en-US" dirty="0"/>
          </a:p>
          <a:p>
            <a:pPr algn="l" rtl="0"/>
            <a:r>
              <a:rPr lang="en-US" dirty="0"/>
              <a:t>	Venous </a:t>
            </a:r>
            <a:r>
              <a:rPr lang="en-US" dirty="0" smtClean="0"/>
              <a:t>disorders</a:t>
            </a:r>
            <a:endParaRPr lang="en-US" dirty="0"/>
          </a:p>
          <a:p>
            <a:pPr algn="l" rtl="0"/>
            <a:r>
              <a:rPr lang="en-US" dirty="0"/>
              <a:t>	Postpartum mood </a:t>
            </a:r>
            <a:r>
              <a:rPr lang="en-US" dirty="0" smtClean="0"/>
              <a:t>disorders</a:t>
            </a:r>
            <a:endParaRPr lang="en-US" dirty="0"/>
          </a:p>
          <a:p>
            <a:pPr algn="l" rtl="0"/>
            <a:r>
              <a:rPr lang="en-US" dirty="0"/>
              <a:t>	Amniotic fluid embolism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3253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factors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l" rtl="0"/>
            <a:r>
              <a:rPr lang="en-US" dirty="0"/>
              <a:t>Postpartum hemorrhage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Malnutrition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Pre-existing infection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Hematoma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Foley catheter in place &gt; 24 </a:t>
            </a:r>
            <a:r>
              <a:rPr lang="en-US" dirty="0" err="1"/>
              <a:t>hrs</a:t>
            </a:r>
            <a:endParaRPr lang="en-US" dirty="0"/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 err="1"/>
              <a:t>Perineal</a:t>
            </a:r>
            <a:r>
              <a:rPr lang="en-US" dirty="0"/>
              <a:t> lacerations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Internal monitoring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41901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/>
              <a:t>Genital tract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Urinary tract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Breasts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Wound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Psychosocial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1180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/>
              <a:t>IV antibiotics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0" algn="l" rtl="0"/>
            <a:r>
              <a:rPr lang="en-US" dirty="0"/>
              <a:t>Cultures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900" dirty="0"/>
          </a:p>
          <a:p>
            <a:pPr lvl="0" algn="l" rtl="0"/>
            <a:r>
              <a:rPr lang="en-US" dirty="0"/>
              <a:t>Prevention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900" dirty="0"/>
          </a:p>
          <a:p>
            <a:pPr lvl="0" algn="l" rtl="0"/>
            <a:r>
              <a:rPr lang="en-US" dirty="0"/>
              <a:t>Education</a:t>
            </a:r>
            <a:endParaRPr lang="en-US" sz="1200" dirty="0"/>
          </a:p>
          <a:p>
            <a:pPr marL="3657600" lvl="8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507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Venous </a:t>
            </a:r>
            <a:r>
              <a:rPr lang="en-US" dirty="0" smtClean="0"/>
              <a:t>disorders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l" rtl="0"/>
            <a:r>
              <a:rPr lang="en-US" dirty="0"/>
              <a:t>Definition: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Variety of terms (superficial </a:t>
            </a:r>
            <a:r>
              <a:rPr lang="en-US" dirty="0" smtClean="0"/>
              <a:t>phlebitis, DVT (deep vein thrombophlebitis ), </a:t>
            </a:r>
            <a:r>
              <a:rPr lang="en-US" dirty="0"/>
              <a:t>thrombophlebitis)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900" dirty="0"/>
          </a:p>
          <a:p>
            <a:pPr lvl="1" algn="l" rtl="0"/>
            <a:r>
              <a:rPr lang="en-US" dirty="0"/>
              <a:t>Inflammation or infection of the wall of a vessel in which a clot attaches to a vessel wall with possible thrombus formation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0" algn="l" rtl="0"/>
            <a:r>
              <a:rPr lang="en-US" dirty="0"/>
              <a:t>Incidence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Decreased with early ambulation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 err="1"/>
              <a:t>Dvt</a:t>
            </a:r>
            <a:r>
              <a:rPr lang="en-US" dirty="0"/>
              <a:t>-more common in antepartum period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 err="1"/>
              <a:t>Pe</a:t>
            </a:r>
            <a:r>
              <a:rPr lang="en-US" dirty="0"/>
              <a:t>-more common in postpartum period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Can occur up to the 20</a:t>
            </a:r>
            <a:r>
              <a:rPr lang="en-US" sz="3600" baseline="30000" dirty="0"/>
              <a:t>th</a:t>
            </a:r>
            <a:r>
              <a:rPr lang="en-US" dirty="0"/>
              <a:t> day postpartum</a:t>
            </a:r>
            <a:endParaRPr lang="en-US" sz="11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33417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venous disorder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/>
              <a:t>Superficial phlebitis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Deep vein thrombosis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Septic pelvic thrombophlebitis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03801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venous disorder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/>
              <a:t>Vessel wall damage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Venous stasis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Altered coagulation state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905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12776"/>
            <a:ext cx="8301608" cy="5040560"/>
          </a:xfrm>
        </p:spPr>
        <p:txBody>
          <a:bodyPr>
            <a:normAutofit fontScale="92500" lnSpcReduction="10000"/>
          </a:bodyPr>
          <a:lstStyle/>
          <a:p>
            <a:pPr lvl="0" algn="l" rtl="0"/>
            <a:r>
              <a:rPr lang="en-US" dirty="0" smtClean="0"/>
              <a:t>Reports </a:t>
            </a:r>
            <a:r>
              <a:rPr lang="en-US" dirty="0"/>
              <a:t>of pain in leg or </a:t>
            </a:r>
            <a:r>
              <a:rPr lang="en-US" dirty="0" smtClean="0"/>
              <a:t>groin</a:t>
            </a:r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Nonspecific back pain or right lower quadrant </a:t>
            </a:r>
            <a:r>
              <a:rPr lang="en-US" dirty="0" smtClean="0"/>
              <a:t>pain</a:t>
            </a:r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Tenderness to </a:t>
            </a:r>
            <a:r>
              <a:rPr lang="en-US" dirty="0" smtClean="0"/>
              <a:t>palpation</a:t>
            </a:r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Increased temperature of </a:t>
            </a:r>
            <a:r>
              <a:rPr lang="en-US" dirty="0" smtClean="0"/>
              <a:t>limb</a:t>
            </a:r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Coolness of limb with edema and </a:t>
            </a:r>
            <a:r>
              <a:rPr lang="en-US" dirty="0" smtClean="0"/>
              <a:t>pain</a:t>
            </a:r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Erythema or discoloration of the </a:t>
            </a:r>
            <a:r>
              <a:rPr lang="en-US" dirty="0" smtClean="0"/>
              <a:t>extremity</a:t>
            </a:r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 smtClean="0"/>
              <a:t>Fever</a:t>
            </a:r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Pulmonary </a:t>
            </a:r>
            <a:r>
              <a:rPr lang="en-US" dirty="0" smtClean="0"/>
              <a:t>embolism</a:t>
            </a:r>
          </a:p>
          <a:p>
            <a:pPr lvl="0" algn="l" rtl="0"/>
            <a:r>
              <a:rPr lang="en-US" dirty="0" err="1" smtClean="0"/>
              <a:t>Homans</a:t>
            </a:r>
            <a:r>
              <a:rPr lang="en-US" dirty="0" smtClean="0"/>
              <a:t> 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13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/>
              <a:t>D-dimer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Ultrasound or MRI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Complete blood count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Blood cultures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Screening for clotting disorders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34100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l" rtl="0"/>
            <a:r>
              <a:rPr lang="en-US" dirty="0" err="1"/>
              <a:t>Bedrest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0" algn="l" rtl="0"/>
            <a:r>
              <a:rPr lang="en-US" dirty="0"/>
              <a:t>Elevation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0" algn="l" rtl="0"/>
            <a:r>
              <a:rPr lang="en-US" dirty="0"/>
              <a:t>Analgesics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0" algn="l" rtl="0"/>
            <a:r>
              <a:rPr lang="en-US" dirty="0"/>
              <a:t>Compression therapy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0" algn="l" rtl="0"/>
            <a:r>
              <a:rPr lang="en-US" dirty="0"/>
              <a:t>Anticoagulants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Heparin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Coumadin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 err="1"/>
              <a:t>Lovenox</a:t>
            </a:r>
            <a:endParaRPr lang="en-US" sz="1400" dirty="0"/>
          </a:p>
          <a:p>
            <a:r>
              <a:rPr lang="en-US" baseline="30000" dirty="0"/>
              <a:t/>
            </a:r>
            <a:br>
              <a:rPr lang="en-US" baseline="30000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5815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/>
              <a:t>Oxygen as needed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Frequent rest periods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Vital signs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algn="l" rtl="0"/>
            <a:r>
              <a:rPr lang="en-US" dirty="0"/>
              <a:t>Emotional support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9046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hemorrhage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dirty="0"/>
              <a:t>	Definition:</a:t>
            </a:r>
          </a:p>
          <a:p>
            <a:pPr algn="l" rtl="0">
              <a:buFont typeface="Wingdings" pitchFamily="2" charset="2"/>
              <a:buChar char="§"/>
            </a:pPr>
            <a:endParaRPr lang="en-US" dirty="0"/>
          </a:p>
          <a:p>
            <a:pPr algn="l" rtl="0">
              <a:buFont typeface="Wingdings" pitchFamily="2" charset="2"/>
              <a:buChar char="§"/>
            </a:pPr>
            <a:r>
              <a:rPr lang="en-US" dirty="0"/>
              <a:t>	Blood loss &gt;500cc within 24 </a:t>
            </a:r>
            <a:r>
              <a:rPr lang="en-US" dirty="0" err="1"/>
              <a:t>hrs</a:t>
            </a:r>
            <a:r>
              <a:rPr lang="en-US" dirty="0"/>
              <a:t> of delivery (vaginal delivery)</a:t>
            </a:r>
          </a:p>
          <a:p>
            <a:pPr algn="l" rtl="0">
              <a:buFont typeface="Wingdings" pitchFamily="2" charset="2"/>
              <a:buChar char="§"/>
            </a:pPr>
            <a:endParaRPr lang="en-US" dirty="0"/>
          </a:p>
          <a:p>
            <a:pPr algn="l" rtl="0">
              <a:buFont typeface="Wingdings" pitchFamily="2" charset="2"/>
              <a:buChar char="§"/>
            </a:pPr>
            <a:r>
              <a:rPr lang="en-US" dirty="0"/>
              <a:t>	Blood loss &gt;1000cc within 24 </a:t>
            </a:r>
            <a:r>
              <a:rPr lang="en-US" dirty="0" err="1"/>
              <a:t>hrs</a:t>
            </a:r>
            <a:r>
              <a:rPr lang="en-US" dirty="0"/>
              <a:t> of delivery (Cesarean delivery)</a:t>
            </a:r>
          </a:p>
          <a:p>
            <a:pPr algn="l" rtl="0">
              <a:buFont typeface="Wingdings" pitchFamily="2" charset="2"/>
              <a:buChar char="§"/>
            </a:pPr>
            <a:endParaRPr lang="en-US" dirty="0"/>
          </a:p>
          <a:p>
            <a:pPr algn="l" rtl="0">
              <a:buFont typeface="Wingdings" pitchFamily="2" charset="2"/>
              <a:buChar char="§"/>
            </a:pPr>
            <a:r>
              <a:rPr lang="en-US" dirty="0"/>
              <a:t>	A change in postpartum hemoglobin concentration</a:t>
            </a:r>
          </a:p>
          <a:p>
            <a:pPr algn="l" rtl="0">
              <a:buFont typeface="Wingdings" pitchFamily="2" charset="2"/>
              <a:buChar char="§"/>
            </a:pPr>
            <a:endParaRPr lang="en-US" dirty="0"/>
          </a:p>
          <a:p>
            <a:pPr algn="l" rtl="0">
              <a:buFont typeface="Wingdings" pitchFamily="2" charset="2"/>
              <a:buChar char="§"/>
            </a:pPr>
            <a:r>
              <a:rPr lang="en-US" dirty="0"/>
              <a:t>	Blood loss requiring transfusion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06144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mood </a:t>
            </a:r>
            <a:r>
              <a:rPr lang="en-US" dirty="0" smtClean="0"/>
              <a:t>disorders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/>
              <a:t>Baby blues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Postpartum depression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Postpartum psychosis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1031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159" y="1600200"/>
            <a:ext cx="3937682" cy="4525963"/>
          </a:xfrm>
        </p:spPr>
      </p:pic>
    </p:spTree>
    <p:extLst>
      <p:ext uri="{BB962C8B-B14F-4D97-AF65-F5344CB8AC3E}">
        <p14:creationId xmlns:p14="http://schemas.microsoft.com/office/powerpoint/2010/main" val="1682713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mood </a:t>
            </a:r>
            <a:r>
              <a:rPr lang="en-US" dirty="0" smtClean="0"/>
              <a:t>disorders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/>
            <a:r>
              <a:rPr lang="en-US" dirty="0"/>
              <a:t>Baby blues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Mildest form of </a:t>
            </a:r>
            <a:r>
              <a:rPr lang="en-US" dirty="0" err="1"/>
              <a:t>pp</a:t>
            </a:r>
            <a:r>
              <a:rPr lang="en-US" dirty="0"/>
              <a:t> mood disorder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Occurs on the 3</a:t>
            </a:r>
            <a:r>
              <a:rPr lang="en-US" sz="3600" baseline="30000" dirty="0"/>
              <a:t>rd</a:t>
            </a:r>
            <a:r>
              <a:rPr lang="en-US" dirty="0"/>
              <a:t> to 8</a:t>
            </a:r>
            <a:r>
              <a:rPr lang="en-US" sz="3600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pp</a:t>
            </a:r>
            <a:r>
              <a:rPr lang="en-US" dirty="0"/>
              <a:t> day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Incidence of 60-80% of all </a:t>
            </a:r>
            <a:r>
              <a:rPr lang="en-US" dirty="0" err="1"/>
              <a:t>pp</a:t>
            </a:r>
            <a:r>
              <a:rPr lang="en-US" dirty="0"/>
              <a:t> women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Symptoms disappear spontaneously by the second postpartum week with support and adequate rest</a:t>
            </a:r>
            <a:endParaRPr lang="en-US" sz="1100" dirty="0"/>
          </a:p>
          <a:p>
            <a:pPr lvl="1" algn="l" rtl="0"/>
            <a:r>
              <a:rPr lang="en-US" dirty="0"/>
              <a:t>May progress to postpartum depression</a:t>
            </a:r>
            <a:endParaRPr lang="en-US" sz="11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2629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mood </a:t>
            </a:r>
            <a:r>
              <a:rPr lang="en-US" dirty="0" smtClean="0"/>
              <a:t>disorders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/>
              <a:t>Postpartum depression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Major mood disorder the onset of which occurs within the first 4 weeks after delivery</a:t>
            </a:r>
            <a:endParaRPr lang="en-US" sz="1100" dirty="0"/>
          </a:p>
          <a:p>
            <a:pPr lvl="1" algn="l" rtl="0"/>
            <a:r>
              <a:rPr lang="en-US" dirty="0"/>
              <a:t>Incidence 10-20% of all postpartum women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Depressed mood or decreased interest or pleasure in activities, most of the day nearly every day for 2 weeks or more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Disabling and can last for prolonged period</a:t>
            </a:r>
            <a:endParaRPr lang="en-US" sz="1100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5558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mood </a:t>
            </a:r>
            <a:r>
              <a:rPr lang="en-US" dirty="0" smtClean="0"/>
              <a:t>disorders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l" rtl="0"/>
            <a:r>
              <a:rPr lang="en-US" dirty="0"/>
              <a:t>Postpartum psychosis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Symptoms include hallucinations, bizarre behavior, delusions, extreme disorganizations of thought and phobias</a:t>
            </a:r>
            <a:endParaRPr lang="en-US" sz="1100" dirty="0"/>
          </a:p>
          <a:p>
            <a:pPr lvl="1" algn="l" rtl="0"/>
            <a:r>
              <a:rPr lang="en-US" dirty="0"/>
              <a:t>Incidence of 0.1% </a:t>
            </a:r>
            <a:r>
              <a:rPr lang="en-US" dirty="0" err="1"/>
              <a:t>pr</a:t>
            </a:r>
            <a:r>
              <a:rPr lang="en-US" dirty="0"/>
              <a:t> 1/1000 postpartum women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Onset usually occurs within the first 2 weeks after delivery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Women with postpartum psychosis should not be left alone with their infants</a:t>
            </a:r>
            <a:endParaRPr lang="en-US" sz="11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26930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/>
              <a:t>Risk factors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Symptoms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Physical findings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Psychosocial findings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Diagnostics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500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dirty="0"/>
              <a:t>Data collection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Request psych evaluation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Confirm correct use of antidepressant medications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Support coping mechanisms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Facilitate family interactions and care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Explain changes that occur during postpartum period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algn="l" rtl="0"/>
            <a:r>
              <a:rPr lang="en-US" dirty="0"/>
              <a:t>Assist with home risk identification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85418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Amniotic fluid </a:t>
            </a:r>
            <a:r>
              <a:rPr lang="en-US" dirty="0" err="1" smtClean="0"/>
              <a:t>emboliss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l" rtl="0"/>
            <a:r>
              <a:rPr lang="en-US" dirty="0"/>
              <a:t>Also called </a:t>
            </a:r>
            <a:r>
              <a:rPr lang="en-US" dirty="0" err="1"/>
              <a:t>anaphylactoid</a:t>
            </a:r>
            <a:r>
              <a:rPr lang="en-US" dirty="0"/>
              <a:t> syndrome of pregnancy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It is thought that the entry of amniotic fluid and fetal cells into the maternal circulation in certain patients causes an </a:t>
            </a:r>
            <a:r>
              <a:rPr lang="en-US" dirty="0" err="1"/>
              <a:t>anaphylactiod</a:t>
            </a:r>
            <a:r>
              <a:rPr lang="en-US" dirty="0"/>
              <a:t> reaction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Causes acute onset of maternal dyspnea and hypotension, followed by cardiopulmonary collapse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746787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Amniotic </a:t>
            </a:r>
            <a:r>
              <a:rPr lang="en-US" dirty="0"/>
              <a:t>fluid </a:t>
            </a:r>
            <a:r>
              <a:rPr lang="en-US" dirty="0" smtClean="0"/>
              <a:t>embolism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/>
              <a:t>40% </a:t>
            </a:r>
            <a:r>
              <a:rPr lang="en-US" dirty="0" smtClean="0"/>
              <a:t>develop, </a:t>
            </a:r>
            <a:r>
              <a:rPr lang="en-US" dirty="0"/>
              <a:t>left-sided heart failure, </a:t>
            </a:r>
            <a:r>
              <a:rPr lang="en-US" dirty="0" smtClean="0"/>
              <a:t>and multisystem </a:t>
            </a:r>
            <a:r>
              <a:rPr lang="en-US" dirty="0"/>
              <a:t>failure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Mortality rate as high as 80%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Those who survive 85-92% have permanent neurologic impairment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904327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endParaRPr lang="en-US" baseline="30000" dirty="0" smtClean="0"/>
          </a:p>
          <a:p>
            <a:pPr algn="l" rtl="0"/>
            <a:r>
              <a:rPr lang="en-US" sz="800" baseline="30000" dirty="0"/>
              <a:t> </a:t>
            </a:r>
            <a:r>
              <a:rPr lang="en-US" sz="800" dirty="0" smtClean="0"/>
              <a:t>              </a:t>
            </a:r>
            <a:r>
              <a:rPr lang="en-US" sz="3000" dirty="0" smtClean="0"/>
              <a:t>physical finding</a:t>
            </a:r>
            <a:endParaRPr lang="en-US" sz="800" dirty="0"/>
          </a:p>
          <a:p>
            <a:pPr lvl="1" algn="l" rtl="0"/>
            <a:r>
              <a:rPr lang="en-US" dirty="0"/>
              <a:t>Acute respiratory distress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Acute circulatory collapse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Acute onset of coagulopathy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Psychosocial findings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Diagnostic possibilities</a:t>
            </a:r>
            <a:endParaRPr lang="en-US" sz="1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9441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Types of </a:t>
            </a:r>
            <a:r>
              <a:rPr lang="en-US" dirty="0"/>
              <a:t>postpartum </a:t>
            </a:r>
            <a:r>
              <a:rPr lang="en-US" dirty="0" smtClean="0"/>
              <a:t>hemorrhage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		</a:t>
            </a:r>
          </a:p>
          <a:p>
            <a:pPr algn="l" rtl="0"/>
            <a:r>
              <a:rPr lang="en-US" dirty="0"/>
              <a:t>	Primary or early postpartum hemorrhage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Occurs within 24 </a:t>
            </a:r>
            <a:r>
              <a:rPr lang="en-US" dirty="0" err="1"/>
              <a:t>hrs</a:t>
            </a:r>
            <a:r>
              <a:rPr lang="en-US" dirty="0"/>
              <a:t> after delivery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Secondary or delayed postpartum hemorrhage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Occurs 24hrs to 12 </a:t>
            </a:r>
            <a:r>
              <a:rPr lang="en-US" dirty="0" err="1"/>
              <a:t>wks</a:t>
            </a:r>
            <a:r>
              <a:rPr lang="en-US" dirty="0"/>
              <a:t> after delivery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More commonly due to placental site sub involution and retained placental parts</a:t>
            </a:r>
          </a:p>
          <a:p>
            <a:pPr algn="l" rtl="0"/>
            <a:r>
              <a:rPr lang="en-US" dirty="0"/>
              <a:t>	May be associated with von </a:t>
            </a:r>
            <a:r>
              <a:rPr lang="en-US" dirty="0" err="1"/>
              <a:t>Willebrand’s</a:t>
            </a:r>
            <a:r>
              <a:rPr lang="en-US" dirty="0"/>
              <a:t> disease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66433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dirty="0"/>
              <a:t>Recognition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Oxygen and IV therapy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CPR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Assist with intubation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Administer crystalloid solutions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Monitor vital signs, pulse </a:t>
            </a:r>
            <a:r>
              <a:rPr lang="en-US" dirty="0" err="1"/>
              <a:t>oximetry</a:t>
            </a:r>
            <a:r>
              <a:rPr lang="en-US" dirty="0"/>
              <a:t> and color</a:t>
            </a:r>
          </a:p>
          <a:p>
            <a:pPr algn="l" rtl="0"/>
            <a:r>
              <a:rPr lang="en-US" baseline="30000" dirty="0"/>
              <a:t> </a:t>
            </a:r>
            <a:endParaRPr lang="en-US" dirty="0"/>
          </a:p>
          <a:p>
            <a:pPr lvl="0" algn="l" rtl="0"/>
            <a:r>
              <a:rPr lang="en-US" dirty="0"/>
              <a:t>Have emergency medications at hand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84343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Intervention (</a:t>
            </a:r>
            <a:r>
              <a:rPr lang="en-US" dirty="0" err="1"/>
              <a:t>cont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dirty="0"/>
              <a:t>Obtain chest x-ray and </a:t>
            </a:r>
            <a:r>
              <a:rPr lang="en-US" dirty="0" err="1"/>
              <a:t>ekg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0" algn="l" rtl="0"/>
            <a:r>
              <a:rPr lang="en-US" dirty="0"/>
              <a:t>Observe for signs and symptoms of shock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900" dirty="0"/>
          </a:p>
          <a:p>
            <a:pPr lvl="0" algn="l" rtl="0"/>
            <a:r>
              <a:rPr lang="en-US" dirty="0"/>
              <a:t>Observe for signs and symptoms of coagulopathy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900" dirty="0"/>
          </a:p>
          <a:p>
            <a:pPr lvl="0" algn="l" rtl="0"/>
            <a:r>
              <a:rPr lang="en-US" dirty="0"/>
              <a:t>Obtain lab work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900" dirty="0"/>
          </a:p>
          <a:p>
            <a:pPr lvl="0" algn="l" rtl="0"/>
            <a:r>
              <a:rPr lang="en-US" dirty="0"/>
              <a:t>Assist with central line placement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900" dirty="0"/>
          </a:p>
          <a:p>
            <a:pPr lvl="0" algn="l" rtl="0"/>
            <a:r>
              <a:rPr lang="en-US" dirty="0"/>
              <a:t>Prevent hypothermia</a:t>
            </a:r>
            <a:endParaRPr lang="en-US" sz="1200" dirty="0"/>
          </a:p>
          <a:p>
            <a:pPr algn="l" rtl="0"/>
            <a:r>
              <a:rPr lang="en-US" baseline="30000" dirty="0"/>
              <a:t> </a:t>
            </a:r>
            <a:endParaRPr lang="en-US" sz="900" dirty="0"/>
          </a:p>
          <a:p>
            <a:pPr algn="l" rtl="0"/>
            <a:r>
              <a:rPr lang="en-US" dirty="0"/>
              <a:t>Keep family informed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95252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l" rtl="0"/>
            <a:r>
              <a:rPr lang="en-US" u="sng" dirty="0">
                <a:hlinkClick r:id="rId2"/>
              </a:rPr>
              <a:t>http://www.9news.com/story/news/health/2014/11/19</a:t>
            </a:r>
            <a:r>
              <a:rPr lang="en-US" u="sng" dirty="0"/>
              <a:t> </a:t>
            </a:r>
            <a:r>
              <a:rPr lang="en-US" u="sng" dirty="0">
                <a:hlinkClick r:id="rId2"/>
              </a:rPr>
              <a:t>/amniotic-fluid-embolism-</a:t>
            </a:r>
            <a:r>
              <a:rPr lang="en-US" u="sng" dirty="0" err="1">
                <a:hlinkClick r:id="rId2"/>
              </a:rPr>
              <a:t>denver</a:t>
            </a:r>
            <a:r>
              <a:rPr lang="en-US" u="sng" dirty="0">
                <a:hlinkClick r:id="rId2"/>
              </a:rPr>
              <a:t>-mother/19250207/</a:t>
            </a:r>
            <a:endParaRPr lang="en-US" dirty="0"/>
          </a:p>
          <a:p>
            <a:pPr algn="l" rtl="0"/>
            <a:r>
              <a:rPr lang="en-US" dirty="0" smtClean="0"/>
              <a:t>Su</a:t>
            </a:r>
            <a:r>
              <a:rPr lang="en-US" dirty="0"/>
              <a:t>, L, Chong, Y, Samuel, M. </a:t>
            </a:r>
            <a:r>
              <a:rPr lang="en-US" dirty="0" err="1"/>
              <a:t>Carbetocin</a:t>
            </a:r>
            <a:r>
              <a:rPr lang="en-US" dirty="0"/>
              <a:t> for preventing postpartum </a:t>
            </a:r>
            <a:r>
              <a:rPr lang="en-US" dirty="0" err="1"/>
              <a:t>haemorrhage</a:t>
            </a:r>
            <a:r>
              <a:rPr lang="en-US" dirty="0"/>
              <a:t>, Cochrane Database </a:t>
            </a:r>
            <a:r>
              <a:rPr lang="en-US" dirty="0" err="1"/>
              <a:t>Syst</a:t>
            </a:r>
            <a:r>
              <a:rPr lang="en-US" dirty="0"/>
              <a:t> Rev (Issue 4): DOI: 10.1002/14651858.CD005457.pub4. </a:t>
            </a:r>
            <a:r>
              <a:rPr lang="en-US" dirty="0" err="1"/>
              <a:t>Chichester</a:t>
            </a:r>
            <a:r>
              <a:rPr lang="en-US" dirty="0"/>
              <a:t>, UK: John Wiley &amp; Sons; 2012.</a:t>
            </a:r>
          </a:p>
          <a:p>
            <a:pPr algn="l" rtl="0"/>
            <a:r>
              <a:rPr lang="en-US" dirty="0" err="1"/>
              <a:t>Tuncalp</a:t>
            </a:r>
            <a:r>
              <a:rPr lang="en-US" dirty="0"/>
              <a:t>, O, </a:t>
            </a:r>
            <a:r>
              <a:rPr lang="en-US" dirty="0" err="1"/>
              <a:t>Hofmeyr</a:t>
            </a:r>
            <a:r>
              <a:rPr lang="en-US" dirty="0"/>
              <a:t>, GJ, </a:t>
            </a:r>
            <a:r>
              <a:rPr lang="en-US" dirty="0" err="1"/>
              <a:t>Gülmezoglu</a:t>
            </a:r>
            <a:r>
              <a:rPr lang="en-US" dirty="0"/>
              <a:t>, AM. Prostaglandins for preventing postpartum </a:t>
            </a:r>
            <a:r>
              <a:rPr lang="en-US" dirty="0" err="1"/>
              <a:t>haemorrhage</a:t>
            </a:r>
            <a:r>
              <a:rPr lang="en-US" dirty="0"/>
              <a:t>, Cochrane Database </a:t>
            </a:r>
            <a:r>
              <a:rPr lang="en-US" dirty="0" err="1"/>
              <a:t>Syst</a:t>
            </a:r>
            <a:r>
              <a:rPr lang="en-US" dirty="0"/>
              <a:t> Rev (Issue 8):DOI: 10.1002/14651858.CD000494.pub4. </a:t>
            </a:r>
            <a:r>
              <a:rPr lang="en-US" dirty="0" err="1"/>
              <a:t>Chichester</a:t>
            </a:r>
            <a:r>
              <a:rPr lang="en-US" dirty="0"/>
              <a:t>, UK: John Wiley &amp; Sons; 2012.</a:t>
            </a:r>
          </a:p>
          <a:p>
            <a:pPr algn="l" rtl="0"/>
            <a:r>
              <a:rPr lang="en-US" dirty="0" smtClean="0"/>
              <a:t>Begley, CM, </a:t>
            </a:r>
            <a:r>
              <a:rPr lang="en-US" dirty="0" err="1" smtClean="0"/>
              <a:t>Gyte</a:t>
            </a:r>
            <a:r>
              <a:rPr lang="en-US" dirty="0" smtClean="0"/>
              <a:t>, GM, </a:t>
            </a:r>
            <a:r>
              <a:rPr lang="en-US" dirty="0" err="1" smtClean="0"/>
              <a:t>Devane</a:t>
            </a:r>
            <a:r>
              <a:rPr lang="en-US" dirty="0" smtClean="0"/>
              <a:t>, D, et al. Active versus expectant management for women in the third stage of </a:t>
            </a:r>
            <a:r>
              <a:rPr lang="en-US" dirty="0" err="1" smtClean="0"/>
              <a:t>labour</a:t>
            </a:r>
            <a:r>
              <a:rPr lang="en-US" dirty="0" smtClean="0"/>
              <a:t>, Cochrane Database </a:t>
            </a:r>
            <a:r>
              <a:rPr lang="en-US" dirty="0" err="1" smtClean="0"/>
              <a:t>Syst</a:t>
            </a:r>
            <a:r>
              <a:rPr lang="en-US" dirty="0" smtClean="0"/>
              <a:t> Rev (Issue 11): DOI: 10.1002/14651858.CD007412.pub3. </a:t>
            </a:r>
            <a:r>
              <a:rPr lang="en-US" dirty="0" err="1" smtClean="0"/>
              <a:t>Chichester</a:t>
            </a:r>
            <a:r>
              <a:rPr lang="en-US" dirty="0" smtClean="0"/>
              <a:t>, UK: John Wiley &amp; Sons; 2011.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1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en-US" dirty="0"/>
              <a:t>of postpartum </a:t>
            </a:r>
            <a:r>
              <a:rPr lang="en-US" dirty="0" smtClean="0"/>
              <a:t>hemorrhage</a:t>
            </a:r>
            <a:r>
              <a:rPr lang="ar-IQ" dirty="0" smtClean="0"/>
              <a:t> </a:t>
            </a:r>
            <a:r>
              <a:rPr lang="en-US" dirty="0" smtClean="0"/>
              <a:t>causes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l" rtl="0">
              <a:lnSpc>
                <a:spcPct val="120000"/>
              </a:lnSpc>
            </a:pPr>
            <a:r>
              <a:rPr lang="en-US" dirty="0"/>
              <a:t>	</a:t>
            </a:r>
            <a:r>
              <a:rPr lang="en-US" sz="7200" dirty="0"/>
              <a:t>Uterine </a:t>
            </a:r>
            <a:r>
              <a:rPr lang="en-US" sz="7200" dirty="0" err="1" smtClean="0"/>
              <a:t>atony</a:t>
            </a:r>
            <a:endParaRPr lang="en-US" sz="7200" dirty="0"/>
          </a:p>
          <a:p>
            <a:pPr algn="l" rtl="0">
              <a:lnSpc>
                <a:spcPct val="120000"/>
              </a:lnSpc>
            </a:pPr>
            <a:endParaRPr lang="en-US" sz="7200" dirty="0"/>
          </a:p>
          <a:p>
            <a:pPr algn="l" rtl="0">
              <a:lnSpc>
                <a:spcPct val="120000"/>
              </a:lnSpc>
            </a:pPr>
            <a:r>
              <a:rPr lang="en-US" sz="7200" dirty="0"/>
              <a:t>	Lacerations of the upper or lower genitourinary tracts</a:t>
            </a:r>
          </a:p>
          <a:p>
            <a:pPr algn="l" rtl="0">
              <a:lnSpc>
                <a:spcPct val="120000"/>
              </a:lnSpc>
            </a:pPr>
            <a:endParaRPr lang="en-US" sz="7200" dirty="0"/>
          </a:p>
          <a:p>
            <a:pPr algn="l" rtl="0">
              <a:lnSpc>
                <a:spcPct val="120000"/>
              </a:lnSpc>
            </a:pPr>
            <a:r>
              <a:rPr lang="en-US" sz="7200" dirty="0"/>
              <a:t>	Retained products of conception</a:t>
            </a:r>
          </a:p>
          <a:p>
            <a:pPr algn="l" rtl="0">
              <a:lnSpc>
                <a:spcPct val="120000"/>
              </a:lnSpc>
            </a:pPr>
            <a:endParaRPr lang="en-US" sz="7200" dirty="0"/>
          </a:p>
          <a:p>
            <a:pPr algn="l" rtl="0">
              <a:lnSpc>
                <a:spcPct val="120000"/>
              </a:lnSpc>
            </a:pPr>
            <a:r>
              <a:rPr lang="en-US" sz="7200" dirty="0"/>
              <a:t>	Invasive placental implantation</a:t>
            </a:r>
          </a:p>
          <a:p>
            <a:pPr algn="l" rtl="0">
              <a:lnSpc>
                <a:spcPct val="120000"/>
              </a:lnSpc>
            </a:pPr>
            <a:endParaRPr lang="en-US" sz="7200" dirty="0"/>
          </a:p>
          <a:p>
            <a:pPr algn="l" rtl="0">
              <a:lnSpc>
                <a:spcPct val="120000"/>
              </a:lnSpc>
            </a:pPr>
            <a:r>
              <a:rPr lang="en-US" sz="7200" dirty="0"/>
              <a:t>	Uterine inversion or rupture</a:t>
            </a:r>
          </a:p>
          <a:p>
            <a:pPr algn="l" rtl="0">
              <a:lnSpc>
                <a:spcPct val="120000"/>
              </a:lnSpc>
            </a:pPr>
            <a:endParaRPr lang="en-US" sz="7200" dirty="0"/>
          </a:p>
          <a:p>
            <a:pPr algn="l" rtl="0">
              <a:lnSpc>
                <a:spcPct val="120000"/>
              </a:lnSpc>
            </a:pPr>
            <a:r>
              <a:rPr lang="en-US" sz="7200" dirty="0"/>
              <a:t>	Coagulation disorders</a:t>
            </a:r>
          </a:p>
          <a:p>
            <a:pPr algn="l" rtl="0">
              <a:lnSpc>
                <a:spcPct val="120000"/>
              </a:lnSpc>
            </a:pPr>
            <a:endParaRPr lang="en-US" sz="7200" dirty="0"/>
          </a:p>
          <a:p>
            <a:pPr algn="l" rtl="0">
              <a:lnSpc>
                <a:spcPct val="120000"/>
              </a:lnSpc>
            </a:pPr>
            <a:r>
              <a:rPr lang="en-US" sz="7200" dirty="0"/>
              <a:t>	Infection</a:t>
            </a:r>
          </a:p>
          <a:p>
            <a:pPr algn="l" rtl="0">
              <a:lnSpc>
                <a:spcPct val="120000"/>
              </a:lnSpc>
            </a:pPr>
            <a:endParaRPr lang="en-US" sz="7200" dirty="0"/>
          </a:p>
          <a:p>
            <a:pPr algn="l" rtl="0">
              <a:lnSpc>
                <a:spcPct val="120000"/>
              </a:lnSpc>
            </a:pPr>
            <a:r>
              <a:rPr lang="en-US" sz="7200" dirty="0"/>
              <a:t>	Placental site </a:t>
            </a:r>
            <a:r>
              <a:rPr lang="en-US" sz="7200" dirty="0" err="1"/>
              <a:t>subinvolution</a:t>
            </a:r>
            <a:endParaRPr lang="en-US" sz="7200" dirty="0"/>
          </a:p>
          <a:p>
            <a:endParaRPr lang="ar-IQ" sz="7200" dirty="0"/>
          </a:p>
        </p:txBody>
      </p:sp>
    </p:spTree>
    <p:extLst>
      <p:ext uri="{BB962C8B-B14F-4D97-AF65-F5344CB8AC3E}">
        <p14:creationId xmlns:p14="http://schemas.microsoft.com/office/powerpoint/2010/main" val="213211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factors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	Precipitous or prolonged 1st or 2nd stage of labor or both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Overstretching of the uterus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Drugs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Birth trauma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Previous postpartum hemorrhage, uterine rupture or uterine surgery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Past placenta </a:t>
            </a:r>
            <a:r>
              <a:rPr lang="en-US" dirty="0" err="1"/>
              <a:t>accreta</a:t>
            </a:r>
            <a:r>
              <a:rPr lang="en-US" dirty="0"/>
              <a:t>, </a:t>
            </a:r>
            <a:r>
              <a:rPr lang="en-US" dirty="0" err="1"/>
              <a:t>increta</a:t>
            </a:r>
            <a:r>
              <a:rPr lang="en-US" dirty="0"/>
              <a:t> or </a:t>
            </a:r>
            <a:r>
              <a:rPr lang="en-US" dirty="0" err="1"/>
              <a:t>percreta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	Current diagnosis of placenta </a:t>
            </a:r>
            <a:r>
              <a:rPr lang="en-US" dirty="0" err="1"/>
              <a:t>previa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085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(</a:t>
            </a:r>
            <a:r>
              <a:rPr lang="en-US" dirty="0" err="1" smtClean="0"/>
              <a:t>cont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	Uterine malformation or fibroids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Coagulation disorders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Maternal exhaustion, malnutrition, anemia or PIH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	Grand </a:t>
            </a:r>
            <a:r>
              <a:rPr lang="en-US" dirty="0" err="1"/>
              <a:t>multiparity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	Uterine infection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0641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 algn="l" rtl="0">
              <a:buNone/>
            </a:pPr>
            <a:r>
              <a:rPr lang="en-US" dirty="0"/>
              <a:t>		</a:t>
            </a:r>
            <a:r>
              <a:rPr lang="en-US" sz="4200" dirty="0"/>
              <a:t>Symptoms:</a:t>
            </a:r>
          </a:p>
          <a:p>
            <a:pPr marL="0" indent="0" algn="l" rtl="0">
              <a:buNone/>
            </a:pP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r>
              <a:rPr lang="en-US" sz="4200" dirty="0"/>
              <a:t>	Dizziness, lightheadedness, fainting</a:t>
            </a:r>
          </a:p>
          <a:p>
            <a:pPr algn="l" rtl="0">
              <a:buFont typeface="Wingdings" pitchFamily="2" charset="2"/>
              <a:buChar char="§"/>
            </a:pP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r>
              <a:rPr lang="en-US" sz="4200" dirty="0"/>
              <a:t>	Tachycardia, tachypnea, weak pulse, decreasing </a:t>
            </a:r>
            <a:r>
              <a:rPr lang="en-US" sz="4200" dirty="0" err="1"/>
              <a:t>bp</a:t>
            </a: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r>
              <a:rPr lang="en-US" sz="4200" dirty="0"/>
              <a:t>	Oliguria, profound hypotension and signs of shock</a:t>
            </a:r>
          </a:p>
          <a:p>
            <a:pPr algn="l" rtl="0">
              <a:buFont typeface="Wingdings" pitchFamily="2" charset="2"/>
              <a:buChar char="§"/>
            </a:pP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r>
              <a:rPr lang="en-US" sz="4200" dirty="0"/>
              <a:t>	Altered </a:t>
            </a:r>
            <a:r>
              <a:rPr lang="en-US" sz="4200" dirty="0" err="1"/>
              <a:t>loc</a:t>
            </a: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r>
              <a:rPr lang="en-US" sz="4200" dirty="0"/>
              <a:t>	Uterine </a:t>
            </a:r>
            <a:r>
              <a:rPr lang="en-US" sz="4200" dirty="0" err="1"/>
              <a:t>atony</a:t>
            </a: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r>
              <a:rPr lang="en-US" sz="4200" dirty="0"/>
              <a:t>	Lacerations</a:t>
            </a:r>
          </a:p>
          <a:p>
            <a:pPr algn="l" rtl="0">
              <a:buFont typeface="Wingdings" pitchFamily="2" charset="2"/>
              <a:buChar char="§"/>
            </a:pP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r>
              <a:rPr lang="en-US" sz="4200" dirty="0"/>
              <a:t>	Hematoma</a:t>
            </a:r>
          </a:p>
          <a:p>
            <a:pPr algn="l" rtl="0">
              <a:buFont typeface="Wingdings" pitchFamily="2" charset="2"/>
              <a:buChar char="§"/>
            </a:pPr>
            <a:endParaRPr lang="en-US" sz="4200" dirty="0"/>
          </a:p>
          <a:p>
            <a:pPr algn="l" rtl="0">
              <a:buFont typeface="Wingdings" pitchFamily="2" charset="2"/>
              <a:buChar char="§"/>
            </a:pPr>
            <a:r>
              <a:rPr lang="en-US" sz="4200" dirty="0"/>
              <a:t>	</a:t>
            </a:r>
            <a:r>
              <a:rPr lang="en-US" sz="4200" dirty="0" smtClean="0"/>
              <a:t>DIC (</a:t>
            </a:r>
            <a:r>
              <a:rPr lang="en-US" sz="4200" dirty="0" err="1" smtClean="0"/>
              <a:t>disseminted</a:t>
            </a:r>
            <a:r>
              <a:rPr lang="en-US" sz="4200" dirty="0" smtClean="0"/>
              <a:t>   </a:t>
            </a:r>
            <a:r>
              <a:rPr lang="en-US" sz="4200" dirty="0" err="1" smtClean="0"/>
              <a:t>intervascular</a:t>
            </a:r>
            <a:r>
              <a:rPr lang="en-US" sz="4200" dirty="0" smtClean="0"/>
              <a:t> )</a:t>
            </a:r>
            <a:endParaRPr lang="en-US" sz="4200" dirty="0"/>
          </a:p>
          <a:p>
            <a:pPr marL="0" indent="0" algn="l" rtl="0">
              <a:buNone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00009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l" rtl="0"/>
            <a:r>
              <a:rPr lang="en-US" dirty="0"/>
              <a:t>Immediate postpartum period</a:t>
            </a:r>
            <a:endParaRPr lang="en-US" sz="1100" dirty="0"/>
          </a:p>
          <a:p>
            <a:pPr algn="l" rtl="0"/>
            <a:r>
              <a:rPr lang="en-US" baseline="30000" dirty="0"/>
              <a:t> </a:t>
            </a:r>
            <a:endParaRPr lang="en-US" sz="800" dirty="0"/>
          </a:p>
          <a:p>
            <a:pPr lvl="1" algn="l" rtl="0"/>
            <a:r>
              <a:rPr lang="en-US" dirty="0"/>
              <a:t>Prompt response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Medical orders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Exam for lacerations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Removal of retained products of conception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Uterine </a:t>
            </a:r>
            <a:r>
              <a:rPr lang="en-US" dirty="0" err="1"/>
              <a:t>tamponade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Arterial embolization</a:t>
            </a:r>
            <a:endParaRPr lang="en-US" sz="1400" dirty="0"/>
          </a:p>
          <a:p>
            <a:pPr algn="l" rtl="0"/>
            <a:r>
              <a:rPr lang="en-US" baseline="30000" dirty="0"/>
              <a:t> </a:t>
            </a:r>
            <a:endParaRPr lang="en-US" sz="1050" dirty="0"/>
          </a:p>
          <a:p>
            <a:pPr lvl="1" algn="l" rtl="0"/>
            <a:r>
              <a:rPr lang="en-US" dirty="0"/>
              <a:t>Surgery</a:t>
            </a:r>
            <a:endParaRPr lang="en-US" sz="1400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000270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341</Words>
  <Application>Microsoft Office PowerPoint</Application>
  <PresentationFormat>On-screen Show (4:3)</PresentationFormat>
  <Paragraphs>429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سمة Office</vt:lpstr>
      <vt:lpstr>Nursing care of women and family experience Postpartum Complications</vt:lpstr>
      <vt:lpstr>Common postpartum complications</vt:lpstr>
      <vt:lpstr>Postpartum hemorrhage</vt:lpstr>
      <vt:lpstr> Types of postpartum hemorrhage</vt:lpstr>
      <vt:lpstr>of postpartum hemorrhage causes</vt:lpstr>
      <vt:lpstr>Risk factors</vt:lpstr>
      <vt:lpstr>Risk factors (cont</vt:lpstr>
      <vt:lpstr>Assessment</vt:lpstr>
      <vt:lpstr>Intervention</vt:lpstr>
      <vt:lpstr>Intervention (cont</vt:lpstr>
      <vt:lpstr>After stabilization</vt:lpstr>
      <vt:lpstr>Hypertensive disorders</vt:lpstr>
      <vt:lpstr>Postpartum management of hypertension</vt:lpstr>
      <vt:lpstr>Postpartum management  of hypertension (cont)   </vt:lpstr>
      <vt:lpstr>Infection</vt:lpstr>
      <vt:lpstr>Types of infections</vt:lpstr>
      <vt:lpstr>Risk factors</vt:lpstr>
      <vt:lpstr>PowerPoint Presentation</vt:lpstr>
      <vt:lpstr>PowerPoint Presentation</vt:lpstr>
      <vt:lpstr>Risk factors</vt:lpstr>
      <vt:lpstr>Assessment</vt:lpstr>
      <vt:lpstr>Interventions</vt:lpstr>
      <vt:lpstr>Venous disorders</vt:lpstr>
      <vt:lpstr>Types of venous disorder</vt:lpstr>
      <vt:lpstr>Causes of venous disorder</vt:lpstr>
      <vt:lpstr>assessment</vt:lpstr>
      <vt:lpstr>Diagnostics</vt:lpstr>
      <vt:lpstr>Interventions</vt:lpstr>
      <vt:lpstr>Intervention</vt:lpstr>
      <vt:lpstr>Postpartum mood disorders</vt:lpstr>
      <vt:lpstr>PowerPoint Presentation</vt:lpstr>
      <vt:lpstr>Postpartum mood disorders</vt:lpstr>
      <vt:lpstr>Postpartum mood disorders</vt:lpstr>
      <vt:lpstr>Postpartum mood disorders</vt:lpstr>
      <vt:lpstr>Assessment</vt:lpstr>
      <vt:lpstr>intervention</vt:lpstr>
      <vt:lpstr>Amniotic fluid emboliss</vt:lpstr>
      <vt:lpstr>Amniotic fluid embolism</vt:lpstr>
      <vt:lpstr>Assessment</vt:lpstr>
      <vt:lpstr>Intervention</vt:lpstr>
      <vt:lpstr>Intervention (cont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Postpartum Complications</dc:title>
  <dc:creator>DELL2</dc:creator>
  <cp:lastModifiedBy>Maher</cp:lastModifiedBy>
  <cp:revision>28</cp:revision>
  <dcterms:created xsi:type="dcterms:W3CDTF">2020-11-15T06:14:51Z</dcterms:created>
  <dcterms:modified xsi:type="dcterms:W3CDTF">2021-01-16T13:27:33Z</dcterms:modified>
</cp:coreProperties>
</file>