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9"/>
  </p:notesMasterIdLst>
  <p:sldIdLst>
    <p:sldId id="400" r:id="rId2"/>
    <p:sldId id="282" r:id="rId3"/>
    <p:sldId id="397" r:id="rId4"/>
    <p:sldId id="284" r:id="rId5"/>
    <p:sldId id="401" r:id="rId6"/>
    <p:sldId id="286" r:id="rId7"/>
    <p:sldId id="287" r:id="rId8"/>
    <p:sldId id="288" r:id="rId9"/>
    <p:sldId id="289" r:id="rId10"/>
    <p:sldId id="290" r:id="rId11"/>
    <p:sldId id="291" r:id="rId12"/>
    <p:sldId id="292" r:id="rId13"/>
    <p:sldId id="403" r:id="rId14"/>
    <p:sldId id="293" r:id="rId15"/>
    <p:sldId id="391" r:id="rId16"/>
    <p:sldId id="392" r:id="rId17"/>
    <p:sldId id="398" r:id="rId18"/>
    <p:sldId id="404" r:id="rId19"/>
    <p:sldId id="298" r:id="rId20"/>
    <p:sldId id="305" r:id="rId21"/>
    <p:sldId id="306" r:id="rId22"/>
    <p:sldId id="307" r:id="rId23"/>
    <p:sldId id="308" r:id="rId24"/>
    <p:sldId id="309" r:id="rId25"/>
    <p:sldId id="310" r:id="rId26"/>
    <p:sldId id="405" r:id="rId27"/>
    <p:sldId id="406" r:id="rId28"/>
  </p:sldIdLst>
  <p:sldSz cx="9144000" cy="6858000" type="screen4x3"/>
  <p:notesSz cx="6991350" cy="9282113"/>
  <p:defaultTextStyle>
    <a:defPPr>
      <a:defRPr lang="ar-SA"/>
    </a:defPPr>
    <a:lvl1pPr algn="r" rtl="1" fontAlgn="base">
      <a:spcBef>
        <a:spcPct val="0"/>
      </a:spcBef>
      <a:spcAft>
        <a:spcPct val="0"/>
      </a:spcAft>
      <a:defRPr kern="1200">
        <a:solidFill>
          <a:schemeClr val="tx1"/>
        </a:solidFill>
        <a:latin typeface="Tahoma" pitchFamily="34" charset="0"/>
        <a:ea typeface="+mn-ea"/>
        <a:cs typeface="Arial" pitchFamily="34" charset="0"/>
      </a:defRPr>
    </a:lvl1pPr>
    <a:lvl2pPr marL="457200" algn="r" rtl="1" fontAlgn="base">
      <a:spcBef>
        <a:spcPct val="0"/>
      </a:spcBef>
      <a:spcAft>
        <a:spcPct val="0"/>
      </a:spcAft>
      <a:defRPr kern="1200">
        <a:solidFill>
          <a:schemeClr val="tx1"/>
        </a:solidFill>
        <a:latin typeface="Tahoma" pitchFamily="34" charset="0"/>
        <a:ea typeface="+mn-ea"/>
        <a:cs typeface="Arial" pitchFamily="34" charset="0"/>
      </a:defRPr>
    </a:lvl2pPr>
    <a:lvl3pPr marL="914400" algn="r" rtl="1" fontAlgn="base">
      <a:spcBef>
        <a:spcPct val="0"/>
      </a:spcBef>
      <a:spcAft>
        <a:spcPct val="0"/>
      </a:spcAft>
      <a:defRPr kern="1200">
        <a:solidFill>
          <a:schemeClr val="tx1"/>
        </a:solidFill>
        <a:latin typeface="Tahoma" pitchFamily="34" charset="0"/>
        <a:ea typeface="+mn-ea"/>
        <a:cs typeface="Arial" pitchFamily="34" charset="0"/>
      </a:defRPr>
    </a:lvl3pPr>
    <a:lvl4pPr marL="1371600" algn="r" rtl="1" fontAlgn="base">
      <a:spcBef>
        <a:spcPct val="0"/>
      </a:spcBef>
      <a:spcAft>
        <a:spcPct val="0"/>
      </a:spcAft>
      <a:defRPr kern="1200">
        <a:solidFill>
          <a:schemeClr val="tx1"/>
        </a:solidFill>
        <a:latin typeface="Tahoma" pitchFamily="34" charset="0"/>
        <a:ea typeface="+mn-ea"/>
        <a:cs typeface="Arial" pitchFamily="34" charset="0"/>
      </a:defRPr>
    </a:lvl4pPr>
    <a:lvl5pPr marL="1828800" algn="r" rtl="1"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66FF33"/>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39" autoAdjust="0"/>
  </p:normalViewPr>
  <p:slideViewPr>
    <p:cSldViewPr>
      <p:cViewPr>
        <p:scale>
          <a:sx n="90" d="100"/>
          <a:sy n="90" d="100"/>
        </p:scale>
        <p:origin x="-816" y="228"/>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206"/>
    </p:cViewPr>
  </p:sorterViewPr>
  <p:notesViewPr>
    <p:cSldViewPr>
      <p:cViewPr varScale="1">
        <p:scale>
          <a:sx n="34" d="100"/>
          <a:sy n="34" d="100"/>
        </p:scale>
        <p:origin x="-1422" y="-90"/>
      </p:cViewPr>
      <p:guideLst>
        <p:guide orient="horz" pos="2923"/>
        <p:guide pos="220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cs typeface="Arial" charset="0"/>
              </a:defRPr>
            </a:lvl1pPr>
          </a:lstStyle>
          <a:p>
            <a:pPr>
              <a:defRPr/>
            </a:pPr>
            <a:endParaRPr lang="en-US"/>
          </a:p>
        </p:txBody>
      </p:sp>
      <p:sp>
        <p:nvSpPr>
          <p:cNvPr id="139267"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9270"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cs typeface="Arial" charset="0"/>
              </a:defRPr>
            </a:lvl1pPr>
          </a:lstStyle>
          <a:p>
            <a:pPr>
              <a:defRPr/>
            </a:pPr>
            <a:endParaRPr lang="en-US"/>
          </a:p>
        </p:txBody>
      </p:sp>
      <p:sp>
        <p:nvSpPr>
          <p:cNvPr id="139271"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Tahoma" pitchFamily="34" charset="0"/>
              </a:defRPr>
            </a:lvl1pPr>
          </a:lstStyle>
          <a:p>
            <a:pPr>
              <a:defRPr/>
            </a:pPr>
            <a:fld id="{01B256A7-CC27-497E-A7BF-DDD89878122D}" type="slidenum">
              <a:rPr lang="ar-SA"/>
              <a:pPr>
                <a:defRPr/>
              </a:pPr>
              <a:t>‹#›</a:t>
            </a:fld>
            <a:endParaRPr lang="en-US"/>
          </a:p>
        </p:txBody>
      </p:sp>
    </p:spTree>
    <p:extLst>
      <p:ext uri="{BB962C8B-B14F-4D97-AF65-F5344CB8AC3E}">
        <p14:creationId xmlns:p14="http://schemas.microsoft.com/office/powerpoint/2010/main" val="410167473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ahoma" pitchFamily="34"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ahoma" pitchFamily="34"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ahoma" pitchFamily="34"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ahoma" pitchFamily="34"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ahom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613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7613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2935D-AABB-419E-AD07-0993CB9749FC}" type="slidenum">
              <a:rPr lang="ar-SA"/>
              <a:pPr>
                <a:defRPr/>
              </a:pPr>
              <a:t>‹#›</a:t>
            </a:fld>
            <a:endParaRPr lang="en-US"/>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A6FE5-41C8-4EBB-9481-F6B17CD097BF}" type="slidenum">
              <a:rPr lang="ar-SA"/>
              <a:pPr>
                <a:defRPr/>
              </a:pPr>
              <a:t>‹#›</a:t>
            </a:fld>
            <a:endParaRPr lang="en-US"/>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041D8C-BE1F-4B54-98B2-06BFE4FBFAB2}" type="slidenum">
              <a:rPr lang="ar-SA"/>
              <a:pPr>
                <a:defRPr/>
              </a:pPr>
              <a:t>‹#›</a:t>
            </a:fld>
            <a:endParaRPr lang="en-US"/>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A96CE4-452E-46BD-AF9A-4C183BBAF318}" type="slidenum">
              <a:rPr lang="ar-SA"/>
              <a:pPr>
                <a:defRPr/>
              </a:pPr>
              <a:t>‹#›</a:t>
            </a:fld>
            <a:endParaRPr lang="en-US"/>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D56BC0-4DBC-4967-B10E-03CAF37DE112}" type="slidenum">
              <a:rPr lang="ar-SA"/>
              <a:pPr>
                <a:defRPr/>
              </a:pPr>
              <a:t>‹#›</a:t>
            </a:fld>
            <a:endParaRPr lang="en-US"/>
          </a:p>
        </p:txBody>
      </p:sp>
    </p:spTree>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72EF40-C63D-4BE7-A6E9-6A649887ABCA}" type="slidenum">
              <a:rPr lang="ar-SA"/>
              <a:pPr>
                <a:defRPr/>
              </a:pPr>
              <a:t>‹#›</a:t>
            </a:fld>
            <a:endParaRPr lang="en-US"/>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29EE1D-4B50-4852-AE47-7504416080EF}" type="slidenum">
              <a:rPr lang="ar-SA"/>
              <a:pPr>
                <a:defRPr/>
              </a:pPr>
              <a:t>‹#›</a:t>
            </a:fld>
            <a:endParaRPr lang="en-US"/>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92A685-226C-4B1F-800E-4D5DC7293AE8}" type="slidenum">
              <a:rPr lang="ar-SA"/>
              <a:pPr>
                <a:defRPr/>
              </a:pPr>
              <a:t>‹#›</a:t>
            </a:fld>
            <a:endParaRPr lang="en-US"/>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CCA0AD-E1E3-4A91-8DAF-3EA2A9BEFF58}" type="slidenum">
              <a:rPr lang="ar-SA"/>
              <a:pPr>
                <a:defRPr/>
              </a:pPr>
              <a:t>‹#›</a:t>
            </a:fld>
            <a:endParaRPr lang="en-US"/>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66AC51-2AE3-40AA-8ADE-FDE88AC45623}" type="slidenum">
              <a:rPr lang="ar-SA"/>
              <a:pPr>
                <a:defRPr/>
              </a:pPr>
              <a:t>‹#›</a:t>
            </a:fld>
            <a:endParaRPr lang="en-US"/>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9BC1E5-A316-4AB9-84F5-359BE11EEEAC}" type="slidenum">
              <a:rPr lang="ar-SA"/>
              <a:pPr>
                <a:defRPr/>
              </a:pPr>
              <a:t>‹#›</a:t>
            </a:fld>
            <a:endParaRPr lang="en-US"/>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510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charset="0"/>
                <a:cs typeface="Arial" charset="0"/>
              </a:defRPr>
            </a:lvl1pPr>
          </a:lstStyle>
          <a:p>
            <a:pPr>
              <a:defRPr/>
            </a:pPr>
            <a:fld id="{1ACFC7E6-7657-413A-96D1-F17457446D56}"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blinds dir="vert"/>
  </p:transition>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85800" y="1676400"/>
            <a:ext cx="7772400" cy="2904728"/>
          </a:xfrm>
        </p:spPr>
        <p:txBody>
          <a:bodyPr/>
          <a:lstStyle/>
          <a:p>
            <a:pPr rtl="0" eaLnBrk="1" hangingPunct="1"/>
            <a:r>
              <a:rPr lang="en-US" sz="3200" b="1" dirty="0" smtClean="0">
                <a:solidFill>
                  <a:srgbClr val="66FF33"/>
                </a:solidFill>
                <a:effectLst/>
              </a:rPr>
              <a:t>Monitoring Labor Using </a:t>
            </a:r>
            <a:br>
              <a:rPr lang="en-US" sz="3200" b="1" dirty="0" smtClean="0">
                <a:solidFill>
                  <a:srgbClr val="66FF33"/>
                </a:solidFill>
                <a:effectLst/>
              </a:rPr>
            </a:br>
            <a:r>
              <a:rPr lang="en-US" sz="3200" b="1" dirty="0" err="1" smtClean="0">
                <a:solidFill>
                  <a:srgbClr val="66FF33"/>
                </a:solidFill>
                <a:effectLst/>
              </a:rPr>
              <a:t>Partograph</a:t>
            </a:r>
            <a:r>
              <a:rPr lang="en-US" b="1" dirty="0" smtClean="0">
                <a:solidFill>
                  <a:srgbClr val="66FF33"/>
                </a:solidFill>
                <a:effectLst/>
              </a:rPr>
              <a:t/>
            </a:r>
            <a:br>
              <a:rPr lang="en-US" b="1" dirty="0" smtClean="0">
                <a:solidFill>
                  <a:srgbClr val="66FF33"/>
                </a:solidFill>
                <a:effectLst/>
              </a:rPr>
            </a:br>
            <a:r>
              <a:rPr lang="en-US" b="1" dirty="0" smtClean="0">
                <a:solidFill>
                  <a:srgbClr val="66FF33"/>
                </a:solidFill>
                <a:effectLst/>
              </a:rPr>
              <a:t/>
            </a:r>
            <a:br>
              <a:rPr lang="en-US" b="1" dirty="0" smtClean="0">
                <a:solidFill>
                  <a:srgbClr val="66FF33"/>
                </a:solidFill>
                <a:effectLst/>
              </a:rPr>
            </a:br>
            <a:r>
              <a:rPr lang="en-US" b="1" dirty="0" smtClean="0">
                <a:solidFill>
                  <a:srgbClr val="66FF33"/>
                </a:solidFill>
                <a:effectLst/>
              </a:rPr>
              <a:t/>
            </a:r>
            <a:br>
              <a:rPr lang="en-US" b="1" dirty="0" smtClean="0">
                <a:solidFill>
                  <a:srgbClr val="66FF33"/>
                </a:solidFill>
                <a:effectLst/>
              </a:rPr>
            </a:br>
            <a:r>
              <a:rPr lang="en-US" sz="2800" b="1" dirty="0" smtClean="0">
                <a:solidFill>
                  <a:srgbClr val="66FF33"/>
                </a:solidFill>
                <a:effectLst/>
              </a:rPr>
              <a:t>Prof. Dr. </a:t>
            </a:r>
            <a:r>
              <a:rPr lang="en-US" sz="2800" b="1" dirty="0" err="1" smtClean="0">
                <a:solidFill>
                  <a:srgbClr val="66FF33"/>
                </a:solidFill>
                <a:effectLst/>
              </a:rPr>
              <a:t>Rabea</a:t>
            </a:r>
            <a:r>
              <a:rPr lang="en-US" sz="2800" b="1" dirty="0" smtClean="0">
                <a:solidFill>
                  <a:srgbClr val="66FF33"/>
                </a:solidFill>
                <a:effectLst/>
              </a:rPr>
              <a:t> M. Ali</a:t>
            </a: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587500" y="188913"/>
            <a:ext cx="5819775" cy="701675"/>
          </a:xfrm>
          <a:prstGeom prst="rect">
            <a:avLst/>
          </a:prstGeom>
          <a:noFill/>
          <a:ln w="9525">
            <a:noFill/>
            <a:miter lim="800000"/>
            <a:headEnd/>
            <a:tailEnd/>
          </a:ln>
        </p:spPr>
        <p:txBody>
          <a:bodyPr wrap="none">
            <a:spAutoFit/>
          </a:bodyPr>
          <a:lstStyle/>
          <a:p>
            <a:pPr algn="ctr" rtl="0" eaLnBrk="0" hangingPunct="0"/>
            <a:r>
              <a:rPr lang="en-US" sz="4000" b="1">
                <a:solidFill>
                  <a:srgbClr val="66FF33"/>
                </a:solidFill>
                <a:cs typeface="Times New Roman" pitchFamily="18" charset="0"/>
              </a:rPr>
              <a:t>Part II; </a:t>
            </a:r>
            <a:r>
              <a:rPr lang="en-US" sz="3200" b="1">
                <a:solidFill>
                  <a:srgbClr val="66FF33"/>
                </a:solidFill>
                <a:cs typeface="Times New Roman" pitchFamily="18" charset="0"/>
              </a:rPr>
              <a:t>Progress of Labor</a:t>
            </a:r>
            <a:endParaRPr lang="en-US" sz="3200"/>
          </a:p>
        </p:txBody>
      </p:sp>
      <p:pic>
        <p:nvPicPr>
          <p:cNvPr id="16387"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5" y="981075"/>
            <a:ext cx="8601075" cy="166688"/>
          </a:xfrm>
          <a:prstGeom prst="rect">
            <a:avLst/>
          </a:prstGeom>
          <a:noFill/>
          <a:ln w="9525">
            <a:noFill/>
            <a:miter lim="800000"/>
            <a:headEnd/>
            <a:tailEnd/>
          </a:ln>
        </p:spPr>
      </p:pic>
      <p:sp>
        <p:nvSpPr>
          <p:cNvPr id="38918" name="Text Box 6"/>
          <p:cNvSpPr txBox="1">
            <a:spLocks noChangeArrowheads="1"/>
          </p:cNvSpPr>
          <p:nvPr/>
        </p:nvSpPr>
        <p:spPr bwMode="auto">
          <a:xfrm>
            <a:off x="609600" y="2998788"/>
            <a:ext cx="8321675" cy="3508375"/>
          </a:xfrm>
          <a:prstGeom prst="rect">
            <a:avLst/>
          </a:prstGeom>
          <a:noFill/>
          <a:ln w="9525">
            <a:noFill/>
            <a:miter lim="800000"/>
            <a:headEnd/>
            <a:tailEnd/>
          </a:ln>
        </p:spPr>
        <p:txBody>
          <a:bodyPr>
            <a:spAutoFit/>
          </a:bodyPr>
          <a:lstStyle/>
          <a:p>
            <a:pPr algn="just" rtl="0" eaLnBrk="0" hangingPunct="0">
              <a:buClr>
                <a:srgbClr val="FFFF00"/>
              </a:buClr>
            </a:pPr>
            <a:r>
              <a:rPr lang="en-US" sz="2800" b="1">
                <a:cs typeface="Times New Roman" pitchFamily="18" charset="0"/>
              </a:rPr>
              <a:t>Latent phase:</a:t>
            </a:r>
          </a:p>
          <a:p>
            <a:pPr marL="766763" lvl="2" indent="-385763" algn="just" rtl="0" eaLnBrk="0" hangingPunct="0">
              <a:buClr>
                <a:srgbClr val="FFFF00"/>
              </a:buClr>
              <a:buFont typeface="Wingdings" pitchFamily="2" charset="2"/>
              <a:buChar char="¬"/>
            </a:pPr>
            <a:r>
              <a:rPr lang="en-US" sz="2800">
                <a:cs typeface="Times New Roman" pitchFamily="18" charset="0"/>
              </a:rPr>
              <a:t>Starts from onset of labor until the cervix reaches 3 cm dilation.</a:t>
            </a:r>
          </a:p>
          <a:p>
            <a:pPr marL="766763" lvl="2" indent="-385763" algn="just" rtl="0" eaLnBrk="0" hangingPunct="0">
              <a:buClr>
                <a:srgbClr val="FFFF00"/>
              </a:buClr>
              <a:buFont typeface="Wingdings" pitchFamily="2" charset="2"/>
              <a:buChar char="¬"/>
            </a:pPr>
            <a:r>
              <a:rPr lang="en-US" sz="2800">
                <a:cs typeface="Times New Roman" pitchFamily="18" charset="0"/>
              </a:rPr>
              <a:t>Once 3 cm dilation is reached, labor enters the active phase.</a:t>
            </a:r>
          </a:p>
          <a:p>
            <a:pPr marL="766763" lvl="2" indent="-385763" algn="just" rtl="0" eaLnBrk="0" hangingPunct="0">
              <a:buClr>
                <a:srgbClr val="FFFF00"/>
              </a:buClr>
              <a:buFont typeface="Wingdings" pitchFamily="2" charset="2"/>
              <a:buChar char="¬"/>
            </a:pPr>
            <a:r>
              <a:rPr lang="en-US" sz="2800">
                <a:cs typeface="Times New Roman" pitchFamily="18" charset="0"/>
              </a:rPr>
              <a:t>Lasts 8 hours or less.</a:t>
            </a:r>
          </a:p>
          <a:p>
            <a:pPr marL="766763" lvl="2" indent="-385763" algn="just" rtl="0" eaLnBrk="0" hangingPunct="0">
              <a:buClr>
                <a:srgbClr val="FFFF00"/>
              </a:buClr>
              <a:buFont typeface="Wingdings" pitchFamily="2" charset="2"/>
              <a:buChar char="¬"/>
            </a:pPr>
            <a:r>
              <a:rPr lang="en-US" sz="2800">
                <a:cs typeface="Times New Roman" pitchFamily="18" charset="0"/>
              </a:rPr>
              <a:t>Contractions at least 2/10 min. each lasting ≥ 20 seconds.</a:t>
            </a:r>
            <a:endParaRPr lang="en-US" sz="2800"/>
          </a:p>
        </p:txBody>
      </p:sp>
      <p:sp>
        <p:nvSpPr>
          <p:cNvPr id="16389" name="Text Box 7"/>
          <p:cNvSpPr txBox="1">
            <a:spLocks noChangeArrowheads="1"/>
          </p:cNvSpPr>
          <p:nvPr/>
        </p:nvSpPr>
        <p:spPr bwMode="auto">
          <a:xfrm>
            <a:off x="250825" y="1196975"/>
            <a:ext cx="8748713" cy="946150"/>
          </a:xfrm>
          <a:prstGeom prst="rect">
            <a:avLst/>
          </a:prstGeom>
          <a:noFill/>
          <a:ln w="9525">
            <a:noFill/>
            <a:miter lim="800000"/>
            <a:headEnd/>
            <a:tailEnd/>
          </a:ln>
        </p:spPr>
        <p:txBody>
          <a:bodyPr>
            <a:spAutoFit/>
          </a:bodyPr>
          <a:lstStyle/>
          <a:p>
            <a:pPr algn="l" rtl="0">
              <a:spcBef>
                <a:spcPct val="50000"/>
              </a:spcBef>
            </a:pPr>
            <a:r>
              <a:rPr lang="en-US" sz="2800" b="1"/>
              <a:t>Cervical dilation against time: Cervical dilation is divided into Latent &amp; Active Phase</a:t>
            </a:r>
          </a:p>
        </p:txBody>
      </p:sp>
      <p:sp>
        <p:nvSpPr>
          <p:cNvPr id="16390" name="Text Box 8"/>
          <p:cNvSpPr txBox="1">
            <a:spLocks noChangeArrowheads="1"/>
          </p:cNvSpPr>
          <p:nvPr/>
        </p:nvSpPr>
        <p:spPr bwMode="auto">
          <a:xfrm>
            <a:off x="-468313" y="2349500"/>
            <a:ext cx="6192838" cy="519113"/>
          </a:xfrm>
          <a:prstGeom prst="rect">
            <a:avLst/>
          </a:prstGeom>
          <a:noFill/>
          <a:ln w="9525">
            <a:noFill/>
            <a:miter lim="800000"/>
            <a:headEnd/>
            <a:tailEnd/>
          </a:ln>
        </p:spPr>
        <p:txBody>
          <a:bodyPr>
            <a:spAutoFit/>
          </a:bodyPr>
          <a:lstStyle/>
          <a:p>
            <a:pPr marL="1371600" lvl="2" indent="-457200" algn="just" rtl="0" eaLnBrk="0" hangingPunct="0">
              <a:buFont typeface="Traditional Arabic" pitchFamily="18" charset="-78"/>
              <a:buAutoNum type="arabicPeriod"/>
            </a:pPr>
            <a:r>
              <a:rPr lang="en-US" sz="2800" b="1">
                <a:solidFill>
                  <a:srgbClr val="FFFF00"/>
                </a:solidFill>
              </a:rPr>
              <a:t>Latent and Active Phases</a:t>
            </a:r>
            <a:endParaRPr lang="en-US" sz="280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wipe(left)">
                                      <p:cBhvr>
                                        <p:cTn id="7" dur="500"/>
                                        <p:tgtEl>
                                          <p:spTgt spid="3891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918">
                                            <p:txEl>
                                              <p:pRg st="1" end="1"/>
                                            </p:txEl>
                                          </p:spTgt>
                                        </p:tgtEl>
                                        <p:attrNameLst>
                                          <p:attrName>style.visibility</p:attrName>
                                        </p:attrNameLst>
                                      </p:cBhvr>
                                      <p:to>
                                        <p:strVal val="visible"/>
                                      </p:to>
                                    </p:set>
                                    <p:animEffect transition="in" filter="wipe(left)">
                                      <p:cBhvr>
                                        <p:cTn id="11" dur="500"/>
                                        <p:tgtEl>
                                          <p:spTgt spid="38918">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918">
                                            <p:txEl>
                                              <p:pRg st="2" end="2"/>
                                            </p:txEl>
                                          </p:spTgt>
                                        </p:tgtEl>
                                        <p:attrNameLst>
                                          <p:attrName>style.visibility</p:attrName>
                                        </p:attrNameLst>
                                      </p:cBhvr>
                                      <p:to>
                                        <p:strVal val="visible"/>
                                      </p:to>
                                    </p:set>
                                    <p:animEffect transition="in" filter="wipe(left)">
                                      <p:cBhvr>
                                        <p:cTn id="15" dur="500"/>
                                        <p:tgtEl>
                                          <p:spTgt spid="38918">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918">
                                            <p:txEl>
                                              <p:pRg st="3" end="3"/>
                                            </p:txEl>
                                          </p:spTgt>
                                        </p:tgtEl>
                                        <p:attrNameLst>
                                          <p:attrName>style.visibility</p:attrName>
                                        </p:attrNameLst>
                                      </p:cBhvr>
                                      <p:to>
                                        <p:strVal val="visible"/>
                                      </p:to>
                                    </p:set>
                                    <p:animEffect transition="in" filter="wipe(left)">
                                      <p:cBhvr>
                                        <p:cTn id="19" dur="500"/>
                                        <p:tgtEl>
                                          <p:spTgt spid="38918">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918">
                                            <p:txEl>
                                              <p:pRg st="4" end="4"/>
                                            </p:txEl>
                                          </p:spTgt>
                                        </p:tgtEl>
                                        <p:attrNameLst>
                                          <p:attrName>style.visibility</p:attrName>
                                        </p:attrNameLst>
                                      </p:cBhvr>
                                      <p:to>
                                        <p:strVal val="visible"/>
                                      </p:to>
                                    </p:set>
                                    <p:animEffect transition="in" filter="wipe(left)">
                                      <p:cBhvr>
                                        <p:cTn id="23" dur="500"/>
                                        <p:tgtEl>
                                          <p:spTgt spid="389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build="p" bldLvl="3"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07950" y="1341438"/>
            <a:ext cx="8370888" cy="4475162"/>
          </a:xfrm>
          <a:prstGeom prst="rect">
            <a:avLst/>
          </a:prstGeom>
          <a:noFill/>
          <a:ln w="9525">
            <a:noFill/>
            <a:miter lim="800000"/>
            <a:headEnd/>
            <a:tailEnd/>
          </a:ln>
        </p:spPr>
        <p:txBody>
          <a:bodyPr>
            <a:spAutoFit/>
          </a:bodyPr>
          <a:lstStyle/>
          <a:p>
            <a:pPr algn="l" rtl="0" eaLnBrk="0" hangingPunct="0">
              <a:spcAft>
                <a:spcPct val="20000"/>
              </a:spcAft>
              <a:buClr>
                <a:srgbClr val="FFFF00"/>
              </a:buClr>
            </a:pPr>
            <a:r>
              <a:rPr lang="en-US" sz="3200" b="1">
                <a:cs typeface="Times New Roman" pitchFamily="18" charset="0"/>
              </a:rPr>
              <a:t>Active phase:</a:t>
            </a:r>
          </a:p>
          <a:p>
            <a:pPr marL="766763" lvl="2" indent="-385763" algn="l" rtl="0" eaLnBrk="0" hangingPunct="0">
              <a:spcBef>
                <a:spcPct val="20000"/>
              </a:spcBef>
              <a:buClr>
                <a:srgbClr val="FFFF00"/>
              </a:buClr>
              <a:buFont typeface="Wingdings" pitchFamily="2" charset="2"/>
              <a:buChar char="¬"/>
            </a:pPr>
            <a:r>
              <a:rPr lang="en-US" sz="3200">
                <a:cs typeface="Times New Roman" pitchFamily="18" charset="0"/>
              </a:rPr>
              <a:t>Starts when the cervix reaches 3 cm dilation.</a:t>
            </a:r>
          </a:p>
          <a:p>
            <a:pPr marL="766763" lvl="2" indent="-385763" algn="l" rtl="0" eaLnBrk="0" hangingPunct="0">
              <a:spcBef>
                <a:spcPct val="20000"/>
              </a:spcBef>
              <a:buClr>
                <a:srgbClr val="FFFF00"/>
              </a:buClr>
              <a:buFont typeface="Wingdings" pitchFamily="2" charset="2"/>
              <a:buChar char="¬"/>
            </a:pPr>
            <a:r>
              <a:rPr lang="en-US" sz="3200">
                <a:cs typeface="Times New Roman" pitchFamily="18" charset="0"/>
              </a:rPr>
              <a:t>Contractions at least 3/10 min. each lasting ≥ 40 seconds.</a:t>
            </a:r>
          </a:p>
          <a:p>
            <a:pPr marL="766763" lvl="2" indent="-385763" algn="l" rtl="0" eaLnBrk="0" hangingPunct="0">
              <a:spcBef>
                <a:spcPct val="20000"/>
              </a:spcBef>
              <a:buClr>
                <a:srgbClr val="FFFF00"/>
              </a:buClr>
              <a:buFont typeface="Wingdings" pitchFamily="2" charset="2"/>
              <a:buChar char="¬"/>
            </a:pPr>
            <a:r>
              <a:rPr lang="en-US" sz="3200">
                <a:cs typeface="Times New Roman" pitchFamily="18" charset="0"/>
              </a:rPr>
              <a:t>The cervix should dilate at a rate of 1 cm/hour or faster.</a:t>
            </a:r>
            <a:endParaRPr lang="en-US" sz="3200" b="1">
              <a:cs typeface="Times New Roman" pitchFamily="18" charset="0"/>
            </a:endParaRPr>
          </a:p>
          <a:p>
            <a:pPr marL="766763" lvl="2" indent="-385763" algn="l" rtl="0" eaLnBrk="0" hangingPunct="0">
              <a:spcBef>
                <a:spcPct val="20000"/>
              </a:spcBef>
              <a:buClr>
                <a:srgbClr val="FFFF00"/>
              </a:buClr>
              <a:buFont typeface="Wingdings" pitchFamily="2" charset="2"/>
              <a:buChar char="¬"/>
            </a:pPr>
            <a:endParaRPr lang="en-US" sz="3200"/>
          </a:p>
        </p:txBody>
      </p:sp>
      <p:sp>
        <p:nvSpPr>
          <p:cNvPr id="39940" name="Text Box 4"/>
          <p:cNvSpPr txBox="1">
            <a:spLocks noChangeArrowheads="1"/>
          </p:cNvSpPr>
          <p:nvPr/>
        </p:nvSpPr>
        <p:spPr bwMode="auto">
          <a:xfrm>
            <a:off x="0" y="333375"/>
            <a:ext cx="7250113" cy="579438"/>
          </a:xfrm>
          <a:prstGeom prst="rect">
            <a:avLst/>
          </a:prstGeom>
          <a:noFill/>
          <a:ln w="9525">
            <a:noFill/>
            <a:miter lim="800000"/>
            <a:headEnd/>
            <a:tailEnd/>
          </a:ln>
        </p:spPr>
        <p:txBody>
          <a:bodyPr wrap="none">
            <a:spAutoFit/>
          </a:bodyPr>
          <a:lstStyle/>
          <a:p>
            <a:pPr marL="381000" lvl="2" algn="l" rtl="0" eaLnBrk="0" hangingPunct="0">
              <a:buFont typeface="Traditional Arabic" pitchFamily="18" charset="-78"/>
              <a:buNone/>
            </a:pPr>
            <a:r>
              <a:rPr lang="en-US" sz="3200" b="1">
                <a:solidFill>
                  <a:srgbClr val="FFFF00"/>
                </a:solidFill>
                <a:cs typeface="Times New Roman" pitchFamily="18" charset="0"/>
              </a:rPr>
              <a:t>Latent and Active Phases (Cont.)</a:t>
            </a:r>
            <a:endParaRPr lang="en-US" sz="3200">
              <a:solidFill>
                <a:srgbClr val="FFFF00"/>
              </a:solidFill>
            </a:endParaRPr>
          </a:p>
        </p:txBody>
      </p:sp>
      <p:pic>
        <p:nvPicPr>
          <p:cNvPr id="17412" name="Picture 6"/>
          <p:cNvPicPr>
            <a:picLocks noChangeAspect="1" noChangeArrowheads="1"/>
          </p:cNvPicPr>
          <p:nvPr/>
        </p:nvPicPr>
        <p:blipFill>
          <a:blip r:embed="rId2" cstate="print">
            <a:clrChange>
              <a:clrFrom>
                <a:srgbClr val="2BFD74"/>
              </a:clrFrom>
              <a:clrTo>
                <a:srgbClr val="2BFD74">
                  <a:alpha val="0"/>
                </a:srgbClr>
              </a:clrTo>
            </a:clrChange>
          </a:blip>
          <a:srcRect/>
          <a:stretch>
            <a:fillRect/>
          </a:stretch>
        </p:blipFill>
        <p:spPr bwMode="auto">
          <a:xfrm>
            <a:off x="5292725" y="4819650"/>
            <a:ext cx="3705225" cy="19939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ppt_x</p:attrName>
                                        </p:attrNameLst>
                                      </p:cBhvr>
                                      <p:tavLst>
                                        <p:tav tm="0">
                                          <p:val>
                                            <p:strVal val="#ppt_x"/>
                                          </p:val>
                                        </p:tav>
                                        <p:tav tm="100000">
                                          <p:val>
                                            <p:strVal val="#ppt_x"/>
                                          </p:val>
                                        </p:tav>
                                      </p:tavLst>
                                    </p:anim>
                                    <p:anim calcmode="lin" valueType="num">
                                      <p:cBhvr>
                                        <p:cTn id="8" dur="500" fill="hold"/>
                                        <p:tgtEl>
                                          <p:spTgt spid="39940"/>
                                        </p:tgtEl>
                                        <p:attrNameLst>
                                          <p:attrName>ppt_y</p:attrName>
                                        </p:attrNameLst>
                                      </p:cBhvr>
                                      <p:tavLst>
                                        <p:tav tm="0">
                                          <p:val>
                                            <p:strVal val="#ppt_y-#ppt_h/2"/>
                                          </p:val>
                                        </p:tav>
                                        <p:tav tm="100000">
                                          <p:val>
                                            <p:strVal val="#ppt_y"/>
                                          </p:val>
                                        </p:tav>
                                      </p:tavLst>
                                    </p:anim>
                                    <p:anim calcmode="lin" valueType="num">
                                      <p:cBhvr>
                                        <p:cTn id="9" dur="500" fill="hold"/>
                                        <p:tgtEl>
                                          <p:spTgt spid="39940"/>
                                        </p:tgtEl>
                                        <p:attrNameLst>
                                          <p:attrName>ppt_w</p:attrName>
                                        </p:attrNameLst>
                                      </p:cBhvr>
                                      <p:tavLst>
                                        <p:tav tm="0">
                                          <p:val>
                                            <p:strVal val="#ppt_w"/>
                                          </p:val>
                                        </p:tav>
                                        <p:tav tm="100000">
                                          <p:val>
                                            <p:strVal val="#ppt_w"/>
                                          </p:val>
                                        </p:tav>
                                      </p:tavLst>
                                    </p:anim>
                                    <p:anim calcmode="lin" valueType="num">
                                      <p:cBhvr>
                                        <p:cTn id="10" dur="500" fill="hold"/>
                                        <p:tgtEl>
                                          <p:spTgt spid="3994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9939">
                                            <p:txEl>
                                              <p:pRg st="0" end="0"/>
                                            </p:txEl>
                                          </p:spTgt>
                                        </p:tgtEl>
                                        <p:attrNameLst>
                                          <p:attrName>style.visibility</p:attrName>
                                        </p:attrNameLst>
                                      </p:cBhvr>
                                      <p:to>
                                        <p:strVal val="visible"/>
                                      </p:to>
                                    </p:set>
                                    <p:animEffect transition="in" filter="wipe(left)">
                                      <p:cBhvr>
                                        <p:cTn id="14" dur="500"/>
                                        <p:tgtEl>
                                          <p:spTgt spid="39939">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Effect transition="in" filter="wipe(left)">
                                      <p:cBhvr>
                                        <p:cTn id="18" dur="500"/>
                                        <p:tgtEl>
                                          <p:spTgt spid="39939">
                                            <p:txEl>
                                              <p:pRg st="1" end="1"/>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wipe(left)">
                                      <p:cBhvr>
                                        <p:cTn id="22" dur="500"/>
                                        <p:tgtEl>
                                          <p:spTgt spid="39939">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9939">
                                            <p:txEl>
                                              <p:pRg st="3" end="3"/>
                                            </p:txEl>
                                          </p:spTgt>
                                        </p:tgtEl>
                                        <p:attrNameLst>
                                          <p:attrName>style.visibility</p:attrName>
                                        </p:attrNameLst>
                                      </p:cBhvr>
                                      <p:to>
                                        <p:strVal val="visible"/>
                                      </p:to>
                                    </p:set>
                                    <p:animEffect transition="in" filter="wipe(left)">
                                      <p:cBhvr>
                                        <p:cTn id="26"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3" autoUpdateAnimBg="0" advAuto="0"/>
      <p:bldP spid="3994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533400" y="1922463"/>
            <a:ext cx="7543800" cy="4478337"/>
          </a:xfrm>
          <a:prstGeom prst="rect">
            <a:avLst/>
          </a:prstGeom>
          <a:noFill/>
          <a:ln w="9525">
            <a:noFill/>
            <a:miter lim="800000"/>
            <a:headEnd/>
            <a:tailEnd/>
          </a:ln>
        </p:spPr>
        <p:txBody>
          <a:bodyPr>
            <a:spAutoFit/>
          </a:bodyPr>
          <a:lstStyle/>
          <a:p>
            <a:pPr algn="just" rtl="0" eaLnBrk="0" hangingPunct="0"/>
            <a:r>
              <a:rPr lang="en-US" sz="3200">
                <a:cs typeface="Times New Roman" pitchFamily="18" charset="0"/>
              </a:rPr>
              <a:t>Cervical dilation is the most important information and the surest way to assess progress of labor, even though other findings discovered on vaginal examination are also important. When progress of labor is normal and satisfactory, plotting of cervical dilation remains on the </a:t>
            </a:r>
            <a:r>
              <a:rPr lang="en-US" sz="3200" i="1">
                <a:cs typeface="Times New Roman" pitchFamily="18" charset="0"/>
              </a:rPr>
              <a:t>Alert Line</a:t>
            </a:r>
            <a:r>
              <a:rPr lang="en-US" sz="3200">
                <a:cs typeface="Times New Roman" pitchFamily="18" charset="0"/>
              </a:rPr>
              <a:t> or to left of it.</a:t>
            </a:r>
          </a:p>
          <a:p>
            <a:pPr algn="just" rtl="0" eaLnBrk="0" hangingPunct="0"/>
            <a:endParaRPr lang="en-US" sz="3200"/>
          </a:p>
        </p:txBody>
      </p:sp>
      <p:sp>
        <p:nvSpPr>
          <p:cNvPr id="40965" name="Text Box 5"/>
          <p:cNvSpPr txBox="1">
            <a:spLocks noChangeArrowheads="1"/>
          </p:cNvSpPr>
          <p:nvPr/>
        </p:nvSpPr>
        <p:spPr bwMode="auto">
          <a:xfrm>
            <a:off x="228600" y="1019175"/>
            <a:ext cx="5180013" cy="1190625"/>
          </a:xfrm>
          <a:prstGeom prst="rect">
            <a:avLst/>
          </a:prstGeom>
          <a:noFill/>
          <a:ln w="9525">
            <a:noFill/>
            <a:miter lim="800000"/>
            <a:headEnd/>
            <a:tailEnd/>
          </a:ln>
        </p:spPr>
        <p:txBody>
          <a:bodyPr wrap="none">
            <a:spAutoFit/>
          </a:bodyPr>
          <a:lstStyle/>
          <a:p>
            <a:pPr marL="381000" lvl="2" algn="l" rtl="0" eaLnBrk="0" hangingPunct="0">
              <a:buFont typeface="Traditional Arabic" pitchFamily="18" charset="-78"/>
              <a:buNone/>
            </a:pPr>
            <a:r>
              <a:rPr lang="en-US" sz="3600" b="1">
                <a:solidFill>
                  <a:srgbClr val="FFFF00"/>
                </a:solidFill>
              </a:rPr>
              <a:t>2.</a:t>
            </a:r>
            <a:r>
              <a:rPr lang="en-US" sz="3600">
                <a:solidFill>
                  <a:srgbClr val="FFFF00"/>
                </a:solidFill>
              </a:rPr>
              <a:t> </a:t>
            </a:r>
            <a:r>
              <a:rPr lang="en-US" sz="3600" b="1">
                <a:solidFill>
                  <a:srgbClr val="FFFF00"/>
                </a:solidFill>
                <a:cs typeface="Times New Roman" pitchFamily="18" charset="0"/>
              </a:rPr>
              <a:t>Cervical Dilation</a:t>
            </a:r>
          </a:p>
          <a:p>
            <a:pPr algn="l" rtl="0" eaLnBrk="0" hangingPunct="0"/>
            <a:endParaRPr lang="en-US" sz="3600">
              <a:solidFill>
                <a:srgbClr val="FFFF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ppt_x</p:attrName>
                                        </p:attrNameLst>
                                      </p:cBhvr>
                                      <p:tavLst>
                                        <p:tav tm="0">
                                          <p:val>
                                            <p:strVal val="#ppt_x"/>
                                          </p:val>
                                        </p:tav>
                                        <p:tav tm="100000">
                                          <p:val>
                                            <p:strVal val="#ppt_x"/>
                                          </p:val>
                                        </p:tav>
                                      </p:tavLst>
                                    </p:anim>
                                    <p:anim calcmode="lin" valueType="num">
                                      <p:cBhvr>
                                        <p:cTn id="8" dur="500" fill="hold"/>
                                        <p:tgtEl>
                                          <p:spTgt spid="40965"/>
                                        </p:tgtEl>
                                        <p:attrNameLst>
                                          <p:attrName>ppt_y</p:attrName>
                                        </p:attrNameLst>
                                      </p:cBhvr>
                                      <p:tavLst>
                                        <p:tav tm="0">
                                          <p:val>
                                            <p:strVal val="#ppt_y-#ppt_h/2"/>
                                          </p:val>
                                        </p:tav>
                                        <p:tav tm="100000">
                                          <p:val>
                                            <p:strVal val="#ppt_y"/>
                                          </p:val>
                                        </p:tav>
                                      </p:tavLst>
                                    </p:anim>
                                    <p:anim calcmode="lin" valueType="num">
                                      <p:cBhvr>
                                        <p:cTn id="9" dur="500" fill="hold"/>
                                        <p:tgtEl>
                                          <p:spTgt spid="40965"/>
                                        </p:tgtEl>
                                        <p:attrNameLst>
                                          <p:attrName>ppt_w</p:attrName>
                                        </p:attrNameLst>
                                      </p:cBhvr>
                                      <p:tavLst>
                                        <p:tav tm="0">
                                          <p:val>
                                            <p:strVal val="#ppt_w"/>
                                          </p:val>
                                        </p:tav>
                                        <p:tav tm="100000">
                                          <p:val>
                                            <p:strVal val="#ppt_w"/>
                                          </p:val>
                                        </p:tav>
                                      </p:tavLst>
                                    </p:anim>
                                    <p:anim calcmode="lin" valueType="num">
                                      <p:cBhvr>
                                        <p:cTn id="10" dur="500" fill="hold"/>
                                        <p:tgtEl>
                                          <p:spTgt spid="4096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40963"/>
                                        </p:tgtEl>
                                        <p:attrNameLst>
                                          <p:attrName>style.visibility</p:attrName>
                                        </p:attrNameLst>
                                      </p:cBhvr>
                                      <p:to>
                                        <p:strVal val="visible"/>
                                      </p:to>
                                    </p:set>
                                    <p:animEffect transition="in" filter="barn(outVertical)">
                                      <p:cBhvr>
                                        <p:cTn id="14"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323850" y="1341438"/>
            <a:ext cx="8569325" cy="4965700"/>
          </a:xfrm>
          <a:prstGeom prst="rect">
            <a:avLst/>
          </a:prstGeom>
          <a:noFill/>
          <a:ln w="9525">
            <a:noFill/>
            <a:miter lim="800000"/>
            <a:headEnd/>
            <a:tailEnd/>
          </a:ln>
        </p:spPr>
        <p:txBody>
          <a:bodyPr>
            <a:spAutoFit/>
          </a:bodyPr>
          <a:lstStyle/>
          <a:p>
            <a:pPr algn="just" rtl="0" eaLnBrk="0" hangingPunct="0"/>
            <a:r>
              <a:rPr lang="en-US" sz="3200">
                <a:solidFill>
                  <a:srgbClr val="FFFF00"/>
                </a:solidFill>
                <a:cs typeface="Times New Roman" pitchFamily="18" charset="0"/>
              </a:rPr>
              <a:t>The </a:t>
            </a:r>
            <a:r>
              <a:rPr lang="en-US" sz="3200" i="1">
                <a:solidFill>
                  <a:srgbClr val="FFFF00"/>
                </a:solidFill>
                <a:cs typeface="Times New Roman" pitchFamily="18" charset="0"/>
              </a:rPr>
              <a:t>Alert Line</a:t>
            </a:r>
            <a:r>
              <a:rPr lang="en-US" sz="3200">
                <a:solidFill>
                  <a:srgbClr val="FFFF00"/>
                </a:solidFill>
                <a:cs typeface="Times New Roman" pitchFamily="18" charset="0"/>
              </a:rPr>
              <a:t> ( Health Facility Line):</a:t>
            </a:r>
          </a:p>
          <a:p>
            <a:pPr algn="just" rtl="0" eaLnBrk="0" hangingPunct="0"/>
            <a:r>
              <a:rPr lang="en-US" sz="3200">
                <a:cs typeface="Times New Roman" pitchFamily="18" charset="0"/>
              </a:rPr>
              <a:t>	The Alert line drawn from 3 cm to 10 cm dilation represent the rate of dilation of 1 cm/hr.</a:t>
            </a:r>
          </a:p>
          <a:p>
            <a:pPr algn="just" rtl="0" eaLnBrk="0" hangingPunct="0"/>
            <a:endParaRPr lang="en-US" sz="3200">
              <a:cs typeface="Times New Roman" pitchFamily="18" charset="0"/>
            </a:endParaRPr>
          </a:p>
          <a:p>
            <a:pPr algn="just" rtl="0" eaLnBrk="0" hangingPunct="0"/>
            <a:r>
              <a:rPr lang="en-US" sz="3200" i="1">
                <a:solidFill>
                  <a:srgbClr val="FFFF00"/>
                </a:solidFill>
                <a:cs typeface="Times New Roman" pitchFamily="18" charset="0"/>
              </a:rPr>
              <a:t>Action Line</a:t>
            </a:r>
            <a:r>
              <a:rPr lang="en-US" sz="3200">
                <a:solidFill>
                  <a:srgbClr val="FFFF00"/>
                </a:solidFill>
                <a:cs typeface="Times New Roman" pitchFamily="18" charset="0"/>
              </a:rPr>
              <a:t> (Hospital Line):</a:t>
            </a:r>
          </a:p>
          <a:p>
            <a:pPr algn="just" rtl="0" eaLnBrk="0" hangingPunct="0"/>
            <a:r>
              <a:rPr lang="en-US" sz="3200">
                <a:cs typeface="Times New Roman" pitchFamily="18" charset="0"/>
              </a:rPr>
              <a:t>	The Action Line is drawn four hours to the right of the alert Line and parallel to it. This is the critical line at which specific management decision must be made.</a:t>
            </a:r>
            <a:endParaRPr lang="en-US" sz="3200"/>
          </a:p>
        </p:txBody>
      </p:sp>
      <p:sp>
        <p:nvSpPr>
          <p:cNvPr id="182275" name="Text Box 3"/>
          <p:cNvSpPr txBox="1">
            <a:spLocks noChangeArrowheads="1"/>
          </p:cNvSpPr>
          <p:nvPr/>
        </p:nvSpPr>
        <p:spPr bwMode="auto">
          <a:xfrm>
            <a:off x="228600" y="476250"/>
            <a:ext cx="4903788" cy="641350"/>
          </a:xfrm>
          <a:prstGeom prst="rect">
            <a:avLst/>
          </a:prstGeom>
          <a:noFill/>
          <a:ln w="9525">
            <a:noFill/>
            <a:miter lim="800000"/>
            <a:headEnd/>
            <a:tailEnd/>
          </a:ln>
        </p:spPr>
        <p:txBody>
          <a:bodyPr wrap="none">
            <a:spAutoFit/>
          </a:bodyPr>
          <a:lstStyle/>
          <a:p>
            <a:pPr marL="381000" lvl="2" algn="l" rtl="0" eaLnBrk="0" hangingPunct="0">
              <a:buFont typeface="Traditional Arabic" pitchFamily="18" charset="-78"/>
              <a:buNone/>
            </a:pPr>
            <a:r>
              <a:rPr lang="en-US" sz="3600" b="1">
                <a:solidFill>
                  <a:srgbClr val="FFFF00"/>
                </a:solidFill>
              </a:rPr>
              <a:t>2.</a:t>
            </a:r>
            <a:r>
              <a:rPr lang="en-US" sz="3600">
                <a:solidFill>
                  <a:srgbClr val="FFFF00"/>
                </a:solidFill>
              </a:rPr>
              <a:t> </a:t>
            </a:r>
            <a:r>
              <a:rPr lang="en-US" sz="3600" b="1">
                <a:solidFill>
                  <a:srgbClr val="FFFF00"/>
                </a:solidFill>
                <a:cs typeface="Times New Roman" pitchFamily="18" charset="0"/>
              </a:rPr>
              <a:t>Cervical Dilation</a:t>
            </a:r>
            <a:endParaRPr lang="en-US" sz="3600">
              <a:solidFill>
                <a:srgbClr val="FFFF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fill="hold"/>
                                        <p:tgtEl>
                                          <p:spTgt spid="182275"/>
                                        </p:tgtEl>
                                        <p:attrNameLst>
                                          <p:attrName>ppt_x</p:attrName>
                                        </p:attrNameLst>
                                      </p:cBhvr>
                                      <p:tavLst>
                                        <p:tav tm="0">
                                          <p:val>
                                            <p:strVal val="#ppt_x"/>
                                          </p:val>
                                        </p:tav>
                                        <p:tav tm="100000">
                                          <p:val>
                                            <p:strVal val="#ppt_x"/>
                                          </p:val>
                                        </p:tav>
                                      </p:tavLst>
                                    </p:anim>
                                    <p:anim calcmode="lin" valueType="num">
                                      <p:cBhvr>
                                        <p:cTn id="8" dur="500" fill="hold"/>
                                        <p:tgtEl>
                                          <p:spTgt spid="182275"/>
                                        </p:tgtEl>
                                        <p:attrNameLst>
                                          <p:attrName>ppt_y</p:attrName>
                                        </p:attrNameLst>
                                      </p:cBhvr>
                                      <p:tavLst>
                                        <p:tav tm="0">
                                          <p:val>
                                            <p:strVal val="#ppt_y-#ppt_h/2"/>
                                          </p:val>
                                        </p:tav>
                                        <p:tav tm="100000">
                                          <p:val>
                                            <p:strVal val="#ppt_y"/>
                                          </p:val>
                                        </p:tav>
                                      </p:tavLst>
                                    </p:anim>
                                    <p:anim calcmode="lin" valueType="num">
                                      <p:cBhvr>
                                        <p:cTn id="9" dur="500" fill="hold"/>
                                        <p:tgtEl>
                                          <p:spTgt spid="182275"/>
                                        </p:tgtEl>
                                        <p:attrNameLst>
                                          <p:attrName>ppt_w</p:attrName>
                                        </p:attrNameLst>
                                      </p:cBhvr>
                                      <p:tavLst>
                                        <p:tav tm="0">
                                          <p:val>
                                            <p:strVal val="#ppt_w"/>
                                          </p:val>
                                        </p:tav>
                                        <p:tav tm="100000">
                                          <p:val>
                                            <p:strVal val="#ppt_w"/>
                                          </p:val>
                                        </p:tav>
                                      </p:tavLst>
                                    </p:anim>
                                    <p:anim calcmode="lin" valueType="num">
                                      <p:cBhvr>
                                        <p:cTn id="10" dur="500" fill="hold"/>
                                        <p:tgtEl>
                                          <p:spTgt spid="18227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82274"/>
                                        </p:tgtEl>
                                        <p:attrNameLst>
                                          <p:attrName>style.visibility</p:attrName>
                                        </p:attrNameLst>
                                      </p:cBhvr>
                                      <p:to>
                                        <p:strVal val="visible"/>
                                      </p:to>
                                    </p:set>
                                    <p:animEffect transition="in" filter="barn(outVertical)">
                                      <p:cBhvr>
                                        <p:cTn id="14" dur="500"/>
                                        <p:tgtEl>
                                          <p:spTgt spid="182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81000" y="2209800"/>
            <a:ext cx="7162800" cy="3990975"/>
          </a:xfrm>
          <a:prstGeom prst="rect">
            <a:avLst/>
          </a:prstGeom>
          <a:noFill/>
          <a:ln w="9525">
            <a:noFill/>
            <a:miter lim="800000"/>
            <a:headEnd/>
            <a:tailEnd/>
          </a:ln>
        </p:spPr>
        <p:txBody>
          <a:bodyPr>
            <a:spAutoFit/>
          </a:bodyPr>
          <a:lstStyle/>
          <a:p>
            <a:pPr algn="l" rtl="0" eaLnBrk="0" hangingPunct="0"/>
            <a:r>
              <a:rPr lang="en-US" sz="3200">
                <a:cs typeface="Times New Roman" pitchFamily="18" charset="0"/>
              </a:rPr>
              <a:t>Descent of the fetal head should be assessed by abdominal examination immediately before doing a                   vaginal examination, using the                    </a:t>
            </a:r>
            <a:r>
              <a:rPr lang="en-US" sz="3200" i="1">
                <a:cs typeface="Times New Roman" pitchFamily="18" charset="0"/>
              </a:rPr>
              <a:t>Rule of Fifths</a:t>
            </a:r>
            <a:r>
              <a:rPr lang="en-US" sz="3200">
                <a:cs typeface="Times New Roman" pitchFamily="18" charset="0"/>
              </a:rPr>
              <a:t> to assess              engagement.</a:t>
            </a:r>
          </a:p>
          <a:p>
            <a:pPr algn="l" rtl="0" eaLnBrk="0" hangingPunct="0"/>
            <a:endParaRPr lang="en-US" sz="3200">
              <a:cs typeface="Times New Roman" pitchFamily="18" charset="0"/>
            </a:endParaRPr>
          </a:p>
          <a:p>
            <a:pPr algn="l" rtl="0" eaLnBrk="0" hangingPunct="0"/>
            <a:endParaRPr lang="en-US" sz="3200"/>
          </a:p>
        </p:txBody>
      </p:sp>
      <p:sp>
        <p:nvSpPr>
          <p:cNvPr id="41988" name="Text Box 4"/>
          <p:cNvSpPr txBox="1">
            <a:spLocks noChangeArrowheads="1"/>
          </p:cNvSpPr>
          <p:nvPr/>
        </p:nvSpPr>
        <p:spPr bwMode="auto">
          <a:xfrm>
            <a:off x="0" y="1295400"/>
            <a:ext cx="6573838" cy="1066800"/>
          </a:xfrm>
          <a:prstGeom prst="rect">
            <a:avLst/>
          </a:prstGeom>
          <a:noFill/>
          <a:ln w="9525">
            <a:noFill/>
            <a:miter lim="800000"/>
            <a:headEnd/>
            <a:tailEnd/>
          </a:ln>
        </p:spPr>
        <p:txBody>
          <a:bodyPr wrap="none">
            <a:spAutoFit/>
          </a:bodyPr>
          <a:lstStyle/>
          <a:p>
            <a:pPr marL="381000" lvl="2" algn="l" rtl="0" eaLnBrk="0" hangingPunct="0">
              <a:buFont typeface="Traditional Arabic" pitchFamily="18" charset="-78"/>
              <a:buNone/>
            </a:pPr>
            <a:r>
              <a:rPr lang="en-US" sz="3200" b="1">
                <a:solidFill>
                  <a:srgbClr val="FFFF00"/>
                </a:solidFill>
              </a:rPr>
              <a:t>3. </a:t>
            </a:r>
            <a:r>
              <a:rPr lang="en-US" sz="3200" b="1">
                <a:solidFill>
                  <a:srgbClr val="FFFF00"/>
                </a:solidFill>
                <a:cs typeface="Times New Roman" pitchFamily="18" charset="0"/>
              </a:rPr>
              <a:t>Descent of the Fetal Head</a:t>
            </a:r>
          </a:p>
          <a:p>
            <a:pPr algn="l" rtl="0" eaLnBrk="0" hangingPunct="0"/>
            <a:endParaRPr lang="en-US" sz="3200" b="1">
              <a:solidFill>
                <a:srgbClr val="FFFF00"/>
              </a:solidFill>
            </a:endParaRPr>
          </a:p>
        </p:txBody>
      </p:sp>
      <p:pic>
        <p:nvPicPr>
          <p:cNvPr id="21508"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2514600"/>
            <a:ext cx="2619375" cy="350043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ppt_x</p:attrName>
                                        </p:attrNameLst>
                                      </p:cBhvr>
                                      <p:tavLst>
                                        <p:tav tm="0">
                                          <p:val>
                                            <p:strVal val="#ppt_x"/>
                                          </p:val>
                                        </p:tav>
                                        <p:tav tm="100000">
                                          <p:val>
                                            <p:strVal val="#ppt_x"/>
                                          </p:val>
                                        </p:tav>
                                      </p:tavLst>
                                    </p:anim>
                                    <p:anim calcmode="lin" valueType="num">
                                      <p:cBhvr>
                                        <p:cTn id="8" dur="500" fill="hold"/>
                                        <p:tgtEl>
                                          <p:spTgt spid="41988"/>
                                        </p:tgtEl>
                                        <p:attrNameLst>
                                          <p:attrName>ppt_y</p:attrName>
                                        </p:attrNameLst>
                                      </p:cBhvr>
                                      <p:tavLst>
                                        <p:tav tm="0">
                                          <p:val>
                                            <p:strVal val="#ppt_y-#ppt_h/2"/>
                                          </p:val>
                                        </p:tav>
                                        <p:tav tm="100000">
                                          <p:val>
                                            <p:strVal val="#ppt_y"/>
                                          </p:val>
                                        </p:tav>
                                      </p:tavLst>
                                    </p:anim>
                                    <p:anim calcmode="lin" valueType="num">
                                      <p:cBhvr>
                                        <p:cTn id="9" dur="500" fill="hold"/>
                                        <p:tgtEl>
                                          <p:spTgt spid="41988"/>
                                        </p:tgtEl>
                                        <p:attrNameLst>
                                          <p:attrName>ppt_w</p:attrName>
                                        </p:attrNameLst>
                                      </p:cBhvr>
                                      <p:tavLst>
                                        <p:tav tm="0">
                                          <p:val>
                                            <p:strVal val="#ppt_w"/>
                                          </p:val>
                                        </p:tav>
                                        <p:tav tm="100000">
                                          <p:val>
                                            <p:strVal val="#ppt_w"/>
                                          </p:val>
                                        </p:tav>
                                      </p:tavLst>
                                    </p:anim>
                                    <p:anim calcmode="lin" valueType="num">
                                      <p:cBhvr>
                                        <p:cTn id="10" dur="500" fill="hold"/>
                                        <p:tgtEl>
                                          <p:spTgt spid="4198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41987"/>
                                        </p:tgtEl>
                                        <p:attrNameLst>
                                          <p:attrName>style.visibility</p:attrName>
                                        </p:attrNameLst>
                                      </p:cBhvr>
                                      <p:to>
                                        <p:strVal val="visible"/>
                                      </p:to>
                                    </p:set>
                                    <p:animEffect transition="in" filter="barn(outVertical)">
                                      <p:cBhvr>
                                        <p:cTn id="14"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95400" y="381000"/>
            <a:ext cx="6705600" cy="549275"/>
          </a:xfrm>
          <a:prstGeom prst="rect">
            <a:avLst/>
          </a:prstGeom>
          <a:noFill/>
          <a:ln w="9525">
            <a:noFill/>
            <a:miter lim="800000"/>
            <a:headEnd/>
            <a:tailEnd/>
          </a:ln>
        </p:spPr>
        <p:txBody>
          <a:bodyPr/>
          <a:lstStyle/>
          <a:p>
            <a:pPr algn="ctr" rtl="0" eaLnBrk="0" hangingPunct="0"/>
            <a:r>
              <a:rPr lang="en-US" sz="3200" b="1">
                <a:solidFill>
                  <a:srgbClr val="66FF33"/>
                </a:solidFill>
                <a:cs typeface="Traditional Arabic" pitchFamily="18" charset="-78"/>
              </a:rPr>
              <a:t>Descent of head as assessed by abdominal examination</a:t>
            </a:r>
          </a:p>
        </p:txBody>
      </p:sp>
      <p:pic>
        <p:nvPicPr>
          <p:cNvPr id="2253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5" y="1524000"/>
            <a:ext cx="8601075" cy="166688"/>
          </a:xfrm>
          <a:prstGeom prst="rect">
            <a:avLst/>
          </a:prstGeom>
          <a:noFill/>
          <a:ln w="9525">
            <a:noFill/>
            <a:miter lim="800000"/>
            <a:headEnd/>
            <a:tailEnd/>
          </a:ln>
        </p:spPr>
      </p:pic>
      <p:grpSp>
        <p:nvGrpSpPr>
          <p:cNvPr id="2" name="Group 4"/>
          <p:cNvGrpSpPr>
            <a:grpSpLocks/>
          </p:cNvGrpSpPr>
          <p:nvPr/>
        </p:nvGrpSpPr>
        <p:grpSpPr bwMode="auto">
          <a:xfrm>
            <a:off x="0" y="1981200"/>
            <a:ext cx="9144000" cy="2047875"/>
            <a:chOff x="0" y="1248"/>
            <a:chExt cx="5760" cy="1290"/>
          </a:xfrm>
        </p:grpSpPr>
        <p:sp>
          <p:nvSpPr>
            <p:cNvPr id="22537" name="Text Box 5"/>
            <p:cNvSpPr txBox="1">
              <a:spLocks noChangeArrowheads="1"/>
            </p:cNvSpPr>
            <p:nvPr/>
          </p:nvSpPr>
          <p:spPr bwMode="auto">
            <a:xfrm>
              <a:off x="0" y="1702"/>
              <a:ext cx="1281" cy="454"/>
            </a:xfrm>
            <a:prstGeom prst="rect">
              <a:avLst/>
            </a:prstGeom>
            <a:noFill/>
            <a:ln w="9525">
              <a:noFill/>
              <a:miter lim="800000"/>
              <a:headEnd/>
              <a:tailEnd/>
            </a:ln>
          </p:spPr>
          <p:txBody>
            <a:bodyPr/>
            <a:lstStyle/>
            <a:p>
              <a:pPr algn="ctr" rtl="0" eaLnBrk="0" hangingPunct="0"/>
              <a:r>
                <a:rPr lang="en-US" b="1">
                  <a:solidFill>
                    <a:srgbClr val="FFFF00"/>
                  </a:solidFill>
                  <a:cs typeface="Times New Roman" pitchFamily="18" charset="0"/>
                </a:rPr>
                <a:t>Head is mobile above brim – 5/5</a:t>
              </a:r>
            </a:p>
          </p:txBody>
        </p:sp>
        <p:sp>
          <p:nvSpPr>
            <p:cNvPr id="22538" name="Text Box 6"/>
            <p:cNvSpPr txBox="1">
              <a:spLocks noChangeArrowheads="1"/>
            </p:cNvSpPr>
            <p:nvPr/>
          </p:nvSpPr>
          <p:spPr bwMode="auto">
            <a:xfrm>
              <a:off x="4464" y="1558"/>
              <a:ext cx="1296" cy="555"/>
            </a:xfrm>
            <a:prstGeom prst="rect">
              <a:avLst/>
            </a:prstGeom>
            <a:noFill/>
            <a:ln w="9525">
              <a:noFill/>
              <a:miter lim="800000"/>
              <a:headEnd/>
              <a:tailEnd/>
            </a:ln>
          </p:spPr>
          <p:txBody>
            <a:bodyPr/>
            <a:lstStyle/>
            <a:p>
              <a:pPr algn="ctr" rtl="0" eaLnBrk="0" hangingPunct="0"/>
              <a:r>
                <a:rPr lang="en-US" b="1">
                  <a:solidFill>
                    <a:srgbClr val="FFFF00"/>
                  </a:solidFill>
                  <a:cs typeface="Times New Roman" pitchFamily="18" charset="0"/>
                </a:rPr>
                <a:t>Head accommodates full width of 5 fingers above the brim</a:t>
              </a:r>
            </a:p>
          </p:txBody>
        </p:sp>
        <p:pic>
          <p:nvPicPr>
            <p:cNvPr id="22539" name="Picture 7"/>
            <p:cNvPicPr>
              <a:picLocks noChangeAspect="1" noChangeArrowheads="1"/>
            </p:cNvPicPr>
            <p:nvPr/>
          </p:nvPicPr>
          <p:blipFill>
            <a:blip r:embed="rId3" cstate="print">
              <a:clrChange>
                <a:clrFrom>
                  <a:srgbClr val="38DE00"/>
                </a:clrFrom>
                <a:clrTo>
                  <a:srgbClr val="38DE00">
                    <a:alpha val="0"/>
                  </a:srgbClr>
                </a:clrTo>
              </a:clrChange>
            </a:blip>
            <a:srcRect/>
            <a:stretch>
              <a:fillRect/>
            </a:stretch>
          </p:blipFill>
          <p:spPr bwMode="auto">
            <a:xfrm>
              <a:off x="1296" y="1248"/>
              <a:ext cx="3360" cy="1290"/>
            </a:xfrm>
            <a:prstGeom prst="rect">
              <a:avLst/>
            </a:prstGeom>
            <a:noFill/>
            <a:ln w="9525">
              <a:noFill/>
              <a:miter lim="800000"/>
              <a:headEnd/>
              <a:tailEnd/>
            </a:ln>
          </p:spPr>
        </p:pic>
      </p:grpSp>
      <p:grpSp>
        <p:nvGrpSpPr>
          <p:cNvPr id="3" name="Group 8"/>
          <p:cNvGrpSpPr>
            <a:grpSpLocks/>
          </p:cNvGrpSpPr>
          <p:nvPr/>
        </p:nvGrpSpPr>
        <p:grpSpPr bwMode="auto">
          <a:xfrm>
            <a:off x="0" y="4343400"/>
            <a:ext cx="8991600" cy="2085975"/>
            <a:chOff x="0" y="2736"/>
            <a:chExt cx="5664" cy="1314"/>
          </a:xfrm>
        </p:grpSpPr>
        <p:sp>
          <p:nvSpPr>
            <p:cNvPr id="22534" name="Text Box 9"/>
            <p:cNvSpPr txBox="1">
              <a:spLocks noChangeArrowheads="1"/>
            </p:cNvSpPr>
            <p:nvPr/>
          </p:nvSpPr>
          <p:spPr bwMode="auto">
            <a:xfrm>
              <a:off x="0" y="3266"/>
              <a:ext cx="1344" cy="341"/>
            </a:xfrm>
            <a:prstGeom prst="rect">
              <a:avLst/>
            </a:prstGeom>
            <a:noFill/>
            <a:ln w="9525">
              <a:noFill/>
              <a:miter lim="800000"/>
              <a:headEnd/>
              <a:tailEnd/>
            </a:ln>
          </p:spPr>
          <p:txBody>
            <a:bodyPr/>
            <a:lstStyle/>
            <a:p>
              <a:pPr algn="ctr" rtl="0" eaLnBrk="0" hangingPunct="0"/>
              <a:r>
                <a:rPr lang="en-US" b="1">
                  <a:solidFill>
                    <a:srgbClr val="FFFF00"/>
                  </a:solidFill>
                  <a:cs typeface="Times New Roman" pitchFamily="18" charset="0"/>
                </a:rPr>
                <a:t>Head is engaged – 2/5</a:t>
              </a:r>
              <a:endParaRPr lang="en-US" b="1">
                <a:solidFill>
                  <a:srgbClr val="FFFF00"/>
                </a:solidFill>
                <a:cs typeface="Traditional Arabic" pitchFamily="18" charset="-78"/>
              </a:endParaRPr>
            </a:p>
          </p:txBody>
        </p:sp>
        <p:sp>
          <p:nvSpPr>
            <p:cNvPr id="22535" name="Text Box 10"/>
            <p:cNvSpPr txBox="1">
              <a:spLocks noChangeArrowheads="1"/>
            </p:cNvSpPr>
            <p:nvPr/>
          </p:nvSpPr>
          <p:spPr bwMode="auto">
            <a:xfrm>
              <a:off x="4416" y="3168"/>
              <a:ext cx="1248" cy="519"/>
            </a:xfrm>
            <a:prstGeom prst="rect">
              <a:avLst/>
            </a:prstGeom>
            <a:noFill/>
            <a:ln w="9525">
              <a:noFill/>
              <a:miter lim="800000"/>
              <a:headEnd/>
              <a:tailEnd/>
            </a:ln>
          </p:spPr>
          <p:txBody>
            <a:bodyPr/>
            <a:lstStyle/>
            <a:p>
              <a:pPr algn="ctr" rtl="0" eaLnBrk="0" hangingPunct="0"/>
              <a:r>
                <a:rPr lang="en-US" b="1">
                  <a:solidFill>
                    <a:srgbClr val="FFFF00"/>
                  </a:solidFill>
                  <a:cs typeface="Times New Roman" pitchFamily="18" charset="0"/>
                </a:rPr>
                <a:t>Head accommodates  2 fingers above the brim</a:t>
              </a:r>
              <a:endParaRPr lang="en-US" b="1">
                <a:solidFill>
                  <a:srgbClr val="FFFF00"/>
                </a:solidFill>
                <a:cs typeface="Traditional Arabic" pitchFamily="18" charset="-78"/>
              </a:endParaRPr>
            </a:p>
          </p:txBody>
        </p:sp>
        <p:pic>
          <p:nvPicPr>
            <p:cNvPr id="22536" name="Picture 11"/>
            <p:cNvPicPr>
              <a:picLocks noChangeAspect="1" noChangeArrowheads="1"/>
            </p:cNvPicPr>
            <p:nvPr/>
          </p:nvPicPr>
          <p:blipFill>
            <a:blip r:embed="rId4" cstate="print">
              <a:clrChange>
                <a:clrFrom>
                  <a:srgbClr val="2FFF17"/>
                </a:clrFrom>
                <a:clrTo>
                  <a:srgbClr val="2FFF17">
                    <a:alpha val="0"/>
                  </a:srgbClr>
                </a:clrTo>
              </a:clrChange>
            </a:blip>
            <a:srcRect/>
            <a:stretch>
              <a:fillRect/>
            </a:stretch>
          </p:blipFill>
          <p:spPr bwMode="auto">
            <a:xfrm>
              <a:off x="1344" y="2736"/>
              <a:ext cx="3114" cy="1314"/>
            </a:xfrm>
            <a:prstGeom prst="rect">
              <a:avLst/>
            </a:prstGeom>
            <a:noFill/>
            <a:ln w="9525">
              <a:noFill/>
              <a:miter lim="800000"/>
              <a:headEnd/>
              <a:tailEnd/>
            </a:ln>
          </p:spPr>
        </p:pic>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38200" y="609600"/>
            <a:ext cx="6858000" cy="5945188"/>
            <a:chOff x="528" y="384"/>
            <a:chExt cx="4320" cy="3745"/>
          </a:xfrm>
        </p:grpSpPr>
        <p:sp>
          <p:nvSpPr>
            <p:cNvPr id="23555" name="Text Box 2"/>
            <p:cNvSpPr txBox="1">
              <a:spLocks noChangeArrowheads="1"/>
            </p:cNvSpPr>
            <p:nvPr/>
          </p:nvSpPr>
          <p:spPr bwMode="auto">
            <a:xfrm>
              <a:off x="528" y="3504"/>
              <a:ext cx="4320" cy="625"/>
            </a:xfrm>
            <a:prstGeom prst="rect">
              <a:avLst/>
            </a:prstGeom>
            <a:noFill/>
            <a:ln w="9525">
              <a:noFill/>
              <a:miter lim="800000"/>
              <a:headEnd/>
              <a:tailEnd/>
            </a:ln>
          </p:spPr>
          <p:txBody>
            <a:bodyPr/>
            <a:lstStyle/>
            <a:p>
              <a:pPr algn="ctr" eaLnBrk="0" hangingPunct="0"/>
              <a:r>
                <a:rPr lang="en-US" sz="2800" b="1">
                  <a:solidFill>
                    <a:srgbClr val="FFFF00"/>
                  </a:solidFill>
                  <a:cs typeface="Times New Roman" pitchFamily="18" charset="0"/>
                </a:rPr>
                <a:t>Assessing the Descent of the Fetal Head by Vaginal Examination</a:t>
              </a:r>
              <a:endParaRPr lang="en-US" sz="2800" b="1">
                <a:solidFill>
                  <a:srgbClr val="FFFF00"/>
                </a:solidFill>
                <a:cs typeface="Traditional Arabic" pitchFamily="18" charset="-78"/>
              </a:endParaRPr>
            </a:p>
          </p:txBody>
        </p:sp>
        <p:pic>
          <p:nvPicPr>
            <p:cNvPr id="23556" name="Picture 3"/>
            <p:cNvPicPr>
              <a:picLocks noChangeAspect="1" noChangeArrowheads="1"/>
            </p:cNvPicPr>
            <p:nvPr/>
          </p:nvPicPr>
          <p:blipFill>
            <a:blip r:embed="rId2" cstate="print"/>
            <a:srcRect/>
            <a:stretch>
              <a:fillRect/>
            </a:stretch>
          </p:blipFill>
          <p:spPr bwMode="auto">
            <a:xfrm>
              <a:off x="1440" y="384"/>
              <a:ext cx="2874" cy="3018"/>
            </a:xfrm>
            <a:prstGeom prst="rect">
              <a:avLst/>
            </a:prstGeom>
            <a:noFill/>
            <a:ln w="9525">
              <a:noFill/>
              <a:miter lim="800000"/>
              <a:headEnd/>
              <a:tailEnd/>
            </a:ln>
          </p:spPr>
        </p:pic>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295400" y="796925"/>
            <a:ext cx="6161088" cy="803275"/>
          </a:xfrm>
          <a:prstGeom prst="rect">
            <a:avLst/>
          </a:prstGeom>
          <a:noFill/>
          <a:ln w="9525">
            <a:noFill/>
            <a:miter lim="800000"/>
            <a:headEnd/>
            <a:tailEnd/>
          </a:ln>
        </p:spPr>
        <p:txBody>
          <a:bodyPr wrap="none">
            <a:spAutoFit/>
          </a:bodyPr>
          <a:lstStyle/>
          <a:p>
            <a:pPr marL="381000" lvl="2" algn="l" rtl="0" eaLnBrk="0" hangingPunct="0">
              <a:spcBef>
                <a:spcPts val="1400"/>
              </a:spcBef>
              <a:spcAft>
                <a:spcPts val="800"/>
              </a:spcAft>
            </a:pPr>
            <a:r>
              <a:rPr lang="en-US" sz="4000" b="1">
                <a:solidFill>
                  <a:srgbClr val="66FF33"/>
                </a:solidFill>
              </a:rPr>
              <a:t>Uterine Contractions</a:t>
            </a:r>
          </a:p>
        </p:txBody>
      </p:sp>
      <p:sp>
        <p:nvSpPr>
          <p:cNvPr id="157699" name="Text Box 3"/>
          <p:cNvSpPr txBox="1">
            <a:spLocks noChangeArrowheads="1"/>
          </p:cNvSpPr>
          <p:nvPr/>
        </p:nvSpPr>
        <p:spPr bwMode="auto">
          <a:xfrm>
            <a:off x="457200" y="1798638"/>
            <a:ext cx="8153400" cy="2773362"/>
          </a:xfrm>
          <a:prstGeom prst="rect">
            <a:avLst/>
          </a:prstGeom>
          <a:noFill/>
          <a:ln w="9525">
            <a:noFill/>
            <a:miter lim="800000"/>
            <a:headEnd/>
            <a:tailEnd/>
          </a:ln>
        </p:spPr>
        <p:txBody>
          <a:bodyPr>
            <a:spAutoFit/>
          </a:bodyPr>
          <a:lstStyle/>
          <a:p>
            <a:pPr marL="190500" lvl="1" algn="l" rtl="0" eaLnBrk="0" hangingPunct="0"/>
            <a:r>
              <a:rPr lang="en-US" sz="3200">
                <a:cs typeface="Times New Roman" pitchFamily="18" charset="0"/>
              </a:rPr>
              <a:t>Observations of the contractions are made every hour in the latent phase and every half-hour in the active phase.</a:t>
            </a:r>
          </a:p>
          <a:p>
            <a:pPr marL="190500" lvl="1" algn="l" rtl="0" eaLnBrk="0" hangingPunct="0"/>
            <a:endParaRPr lang="en-US" sz="1600">
              <a:cs typeface="Times New Roman" pitchFamily="18" charset="0"/>
            </a:endParaRPr>
          </a:p>
          <a:p>
            <a:pPr algn="l" rtl="0" eaLnBrk="0" hangingPunct="0"/>
            <a:r>
              <a:rPr lang="en-US" altLang="ar-SA" sz="3200" noProof="1">
                <a:cs typeface="Times New Roman" pitchFamily="18" charset="0"/>
              </a:rPr>
              <a:t>Each square represents                                   one contraction</a:t>
            </a:r>
            <a:r>
              <a:rPr lang="en-US" altLang="ar-SA" sz="3200" noProof="1">
                <a:solidFill>
                  <a:schemeClr val="bg1"/>
                </a:solidFill>
                <a:cs typeface="Times New Roman" pitchFamily="18" charset="0"/>
              </a:rPr>
              <a:t>. </a:t>
            </a:r>
            <a:endParaRPr lang="en-US" sz="3200">
              <a:solidFill>
                <a:schemeClr val="bg1"/>
              </a:solidFill>
              <a:cs typeface="Times New Roman" pitchFamily="18" charset="0"/>
            </a:endParaRPr>
          </a:p>
        </p:txBody>
      </p:sp>
      <p:pic>
        <p:nvPicPr>
          <p:cNvPr id="1029"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4325" y="1585913"/>
            <a:ext cx="8601075" cy="166687"/>
          </a:xfrm>
          <a:prstGeom prst="rect">
            <a:avLst/>
          </a:prstGeom>
          <a:noFill/>
          <a:ln w="9525">
            <a:noFill/>
            <a:miter lim="800000"/>
            <a:headEnd/>
            <a:tailEnd/>
          </a:ln>
        </p:spPr>
      </p:pic>
      <p:graphicFrame>
        <p:nvGraphicFramePr>
          <p:cNvPr id="157701" name="Object 5"/>
          <p:cNvGraphicFramePr>
            <a:graphicFrameLocks noChangeAspect="1"/>
          </p:cNvGraphicFramePr>
          <p:nvPr/>
        </p:nvGraphicFramePr>
        <p:xfrm>
          <a:off x="2362200" y="3033713"/>
          <a:ext cx="6667500" cy="5424487"/>
        </p:xfrm>
        <a:graphic>
          <a:graphicData uri="http://schemas.openxmlformats.org/presentationml/2006/ole">
            <mc:AlternateContent xmlns:mc="http://schemas.openxmlformats.org/markup-compatibility/2006">
              <mc:Choice xmlns:v="urn:schemas-microsoft-com:vml" Requires="v">
                <p:oleObj spid="_x0000_s1027" name="Document" r:id="rId5" imgW="6669720" imgH="5429160" progId="Word.Document.8">
                  <p:embed/>
                </p:oleObj>
              </mc:Choice>
              <mc:Fallback>
                <p:oleObj name="Document" r:id="rId5" imgW="6669720" imgH="542916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33713"/>
                        <a:ext cx="6667500" cy="5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barn(outVertical)">
                                      <p:cBhvr>
                                        <p:cTn id="7" dur="500"/>
                                        <p:tgtEl>
                                          <p:spTgt spid="15769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7701"/>
                                        </p:tgtEl>
                                        <p:attrNameLst>
                                          <p:attrName>style.visibility</p:attrName>
                                        </p:attrNameLst>
                                      </p:cBhvr>
                                      <p:to>
                                        <p:strVal val="visible"/>
                                      </p:to>
                                    </p:set>
                                    <p:animEffect transition="in" filter="dissolve">
                                      <p:cBhvr>
                                        <p:cTn id="11" dur="500"/>
                                        <p:tgtEl>
                                          <p:spTgt spid="15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295400" y="260350"/>
            <a:ext cx="6161088" cy="701675"/>
          </a:xfrm>
          <a:prstGeom prst="rect">
            <a:avLst/>
          </a:prstGeom>
          <a:noFill/>
          <a:ln w="9525">
            <a:noFill/>
            <a:miter lim="800000"/>
            <a:headEnd/>
            <a:tailEnd/>
          </a:ln>
        </p:spPr>
        <p:txBody>
          <a:bodyPr>
            <a:spAutoFit/>
          </a:bodyPr>
          <a:lstStyle/>
          <a:p>
            <a:pPr marL="381000" lvl="2" algn="l" rtl="0" eaLnBrk="0" hangingPunct="0">
              <a:spcBef>
                <a:spcPts val="1400"/>
              </a:spcBef>
              <a:spcAft>
                <a:spcPts val="800"/>
              </a:spcAft>
            </a:pPr>
            <a:r>
              <a:rPr lang="en-US" sz="4000" b="1">
                <a:solidFill>
                  <a:srgbClr val="66FF33"/>
                </a:solidFill>
              </a:rPr>
              <a:t>Uterine Contractions</a:t>
            </a:r>
          </a:p>
        </p:txBody>
      </p:sp>
      <p:sp>
        <p:nvSpPr>
          <p:cNvPr id="183299" name="Text Box 3"/>
          <p:cNvSpPr txBox="1">
            <a:spLocks noChangeArrowheads="1"/>
          </p:cNvSpPr>
          <p:nvPr/>
        </p:nvSpPr>
        <p:spPr bwMode="auto">
          <a:xfrm>
            <a:off x="250825" y="1341438"/>
            <a:ext cx="8153400" cy="1006475"/>
          </a:xfrm>
          <a:prstGeom prst="rect">
            <a:avLst/>
          </a:prstGeom>
          <a:noFill/>
          <a:ln w="9525">
            <a:noFill/>
            <a:miter lim="800000"/>
            <a:headEnd/>
            <a:tailEnd/>
          </a:ln>
        </p:spPr>
        <p:txBody>
          <a:bodyPr>
            <a:spAutoFit/>
          </a:bodyPr>
          <a:lstStyle/>
          <a:p>
            <a:pPr marL="190500" lvl="1" algn="l" rtl="0" eaLnBrk="0" hangingPunct="0"/>
            <a:r>
              <a:rPr lang="en-US" sz="2800" b="1" i="1">
                <a:cs typeface="Times New Roman" pitchFamily="18" charset="0"/>
              </a:rPr>
              <a:t>Frequency of contraction</a:t>
            </a:r>
            <a:r>
              <a:rPr lang="en-US" sz="2800">
                <a:cs typeface="Times New Roman" pitchFamily="18" charset="0"/>
              </a:rPr>
              <a:t> is assessed by the number of contractions in a 10 minute period</a:t>
            </a:r>
            <a:r>
              <a:rPr lang="en-US" sz="3200">
                <a:cs typeface="Times New Roman" pitchFamily="18" charset="0"/>
              </a:rPr>
              <a:t>.</a:t>
            </a:r>
            <a:endParaRPr lang="en-US" sz="3200">
              <a:solidFill>
                <a:schemeClr val="bg1"/>
              </a:solidFill>
              <a:cs typeface="Times New Roman" pitchFamily="18" charset="0"/>
            </a:endParaRPr>
          </a:p>
        </p:txBody>
      </p:sp>
      <p:pic>
        <p:nvPicPr>
          <p:cNvPr id="2053"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4325" y="981075"/>
            <a:ext cx="8601075" cy="166688"/>
          </a:xfrm>
          <a:prstGeom prst="rect">
            <a:avLst/>
          </a:prstGeom>
          <a:noFill/>
          <a:ln w="9525">
            <a:noFill/>
            <a:miter lim="800000"/>
            <a:headEnd/>
            <a:tailEnd/>
          </a:ln>
        </p:spPr>
      </p:pic>
      <p:graphicFrame>
        <p:nvGraphicFramePr>
          <p:cNvPr id="183301" name="Object 5"/>
          <p:cNvGraphicFramePr>
            <a:graphicFrameLocks noChangeAspect="1"/>
          </p:cNvGraphicFramePr>
          <p:nvPr/>
        </p:nvGraphicFramePr>
        <p:xfrm>
          <a:off x="2362200" y="3033713"/>
          <a:ext cx="6667500" cy="5424487"/>
        </p:xfrm>
        <a:graphic>
          <a:graphicData uri="http://schemas.openxmlformats.org/presentationml/2006/ole">
            <mc:AlternateContent xmlns:mc="http://schemas.openxmlformats.org/markup-compatibility/2006">
              <mc:Choice xmlns:v="urn:schemas-microsoft-com:vml" Requires="v">
                <p:oleObj spid="_x0000_s2051" name="Document" r:id="rId5" imgW="6669720" imgH="5429160" progId="Word.Document.8">
                  <p:embed/>
                </p:oleObj>
              </mc:Choice>
              <mc:Fallback>
                <p:oleObj name="Document" r:id="rId5" imgW="6669720" imgH="542916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33713"/>
                        <a:ext cx="6667500" cy="5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6"/>
          <p:cNvSpPr txBox="1">
            <a:spLocks noChangeArrowheads="1"/>
          </p:cNvSpPr>
          <p:nvPr/>
        </p:nvSpPr>
        <p:spPr bwMode="auto">
          <a:xfrm>
            <a:off x="-180975" y="2924175"/>
            <a:ext cx="4356100" cy="3081338"/>
          </a:xfrm>
          <a:prstGeom prst="rect">
            <a:avLst/>
          </a:prstGeom>
          <a:noFill/>
          <a:ln w="9525">
            <a:noFill/>
            <a:miter lim="800000"/>
            <a:headEnd/>
            <a:tailEnd/>
          </a:ln>
        </p:spPr>
        <p:txBody>
          <a:bodyPr>
            <a:spAutoFit/>
          </a:bodyPr>
          <a:lstStyle/>
          <a:p>
            <a:pPr lvl="1" algn="l" rtl="0" eaLnBrk="0" hangingPunct="0"/>
            <a:r>
              <a:rPr lang="en-US" sz="2800" b="1" i="1"/>
              <a:t>Duration: </a:t>
            </a:r>
          </a:p>
          <a:p>
            <a:pPr lvl="1" algn="just" rtl="0" eaLnBrk="0" hangingPunct="0"/>
            <a:r>
              <a:rPr lang="en-US" sz="2800"/>
              <a:t>is measured in seconds from the time the contraction is first felt abdominally, to the time the contraction phase off.</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barn(outVertical)">
                                      <p:cBhvr>
                                        <p:cTn id="7" dur="500"/>
                                        <p:tgtEl>
                                          <p:spTgt spid="18329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3301"/>
                                        </p:tgtEl>
                                        <p:attrNameLst>
                                          <p:attrName>style.visibility</p:attrName>
                                        </p:attrNameLst>
                                      </p:cBhvr>
                                      <p:to>
                                        <p:strVal val="visible"/>
                                      </p:to>
                                    </p:set>
                                    <p:animEffect transition="in" filter="dissolve">
                                      <p:cBhvr>
                                        <p:cTn id="11" dur="500"/>
                                        <p:tgtEl>
                                          <p:spTgt spid="18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30175" y="188913"/>
            <a:ext cx="8893175" cy="1311275"/>
          </a:xfrm>
          <a:prstGeom prst="rect">
            <a:avLst/>
          </a:prstGeom>
          <a:noFill/>
          <a:ln w="9525">
            <a:noFill/>
            <a:miter lim="800000"/>
            <a:headEnd/>
            <a:tailEnd/>
          </a:ln>
        </p:spPr>
        <p:txBody>
          <a:bodyPr wrap="none">
            <a:spAutoFit/>
          </a:bodyPr>
          <a:lstStyle/>
          <a:p>
            <a:pPr algn="ctr" rtl="0" eaLnBrk="0" hangingPunct="0"/>
            <a:r>
              <a:rPr lang="en-US" sz="4000" b="1">
                <a:solidFill>
                  <a:srgbClr val="66FF33"/>
                </a:solidFill>
                <a:cs typeface="Times New Roman" pitchFamily="18" charset="0"/>
              </a:rPr>
              <a:t>Part III; </a:t>
            </a:r>
          </a:p>
          <a:p>
            <a:pPr algn="ctr" rtl="0" eaLnBrk="0" hangingPunct="0"/>
            <a:r>
              <a:rPr lang="en-US" sz="4000" b="1">
                <a:solidFill>
                  <a:srgbClr val="66FF33"/>
                </a:solidFill>
                <a:cs typeface="Times New Roman" pitchFamily="18" charset="0"/>
              </a:rPr>
              <a:t>Assessment of Maternal Condition</a:t>
            </a:r>
            <a:endParaRPr lang="en-US" sz="4000">
              <a:solidFill>
                <a:srgbClr val="66FF33"/>
              </a:solidFill>
            </a:endParaRPr>
          </a:p>
        </p:txBody>
      </p:sp>
      <p:pic>
        <p:nvPicPr>
          <p:cNvPr id="2457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557338"/>
            <a:ext cx="8601075" cy="166687"/>
          </a:xfrm>
          <a:prstGeom prst="rect">
            <a:avLst/>
          </a:prstGeom>
          <a:noFill/>
          <a:ln w="9525">
            <a:noFill/>
            <a:miter lim="800000"/>
            <a:headEnd/>
            <a:tailEnd/>
          </a:ln>
        </p:spPr>
      </p:pic>
      <p:sp>
        <p:nvSpPr>
          <p:cNvPr id="47110" name="Text Box 6"/>
          <p:cNvSpPr txBox="1">
            <a:spLocks noChangeArrowheads="1"/>
          </p:cNvSpPr>
          <p:nvPr/>
        </p:nvSpPr>
        <p:spPr bwMode="auto">
          <a:xfrm>
            <a:off x="107950" y="1844675"/>
            <a:ext cx="8893175" cy="4737100"/>
          </a:xfrm>
          <a:prstGeom prst="rect">
            <a:avLst/>
          </a:prstGeom>
          <a:noFill/>
          <a:ln w="9525">
            <a:noFill/>
            <a:miter lim="800000"/>
            <a:headEnd/>
            <a:tailEnd/>
          </a:ln>
        </p:spPr>
        <p:txBody>
          <a:bodyPr>
            <a:spAutoFit/>
          </a:bodyPr>
          <a:lstStyle/>
          <a:p>
            <a:pPr algn="l" rtl="0" eaLnBrk="0" hangingPunct="0">
              <a:spcBef>
                <a:spcPct val="15000"/>
              </a:spcBef>
              <a:spcAft>
                <a:spcPts val="600"/>
              </a:spcAft>
              <a:buClr>
                <a:srgbClr val="FFFF00"/>
              </a:buClr>
              <a:buFont typeface="Wingdings" pitchFamily="2" charset="2"/>
              <a:buNone/>
            </a:pPr>
            <a:r>
              <a:rPr lang="en-US" sz="3200">
                <a:cs typeface="Times New Roman" pitchFamily="18" charset="0"/>
              </a:rPr>
              <a:t>Assess the maternal condition regularly by monitoring:</a:t>
            </a:r>
          </a:p>
          <a:p>
            <a:pPr algn="l" rtl="0" eaLnBrk="0" hangingPunct="0">
              <a:spcBef>
                <a:spcPct val="15000"/>
              </a:spcBef>
              <a:spcAft>
                <a:spcPts val="600"/>
              </a:spcAft>
              <a:buClr>
                <a:srgbClr val="FFFF00"/>
              </a:buClr>
              <a:buFont typeface="Wingdings" pitchFamily="2" charset="2"/>
              <a:buChar char="¬"/>
            </a:pPr>
            <a:r>
              <a:rPr lang="en-US" sz="3200">
                <a:cs typeface="Times New Roman" pitchFamily="18" charset="0"/>
              </a:rPr>
              <a:t>Pulse every 30 minutes.</a:t>
            </a:r>
          </a:p>
          <a:p>
            <a:pPr algn="l" rtl="0" eaLnBrk="0" hangingPunct="0">
              <a:spcBef>
                <a:spcPct val="15000"/>
              </a:spcBef>
              <a:spcAft>
                <a:spcPts val="600"/>
              </a:spcAft>
              <a:buClr>
                <a:srgbClr val="FFFF00"/>
              </a:buClr>
              <a:buFont typeface="Wingdings" pitchFamily="2" charset="2"/>
              <a:buChar char="¬"/>
            </a:pPr>
            <a:r>
              <a:rPr lang="en-US" sz="3200"/>
              <a:t>Blood pressure every 4 hours</a:t>
            </a:r>
            <a:endParaRPr lang="en-US" sz="3200">
              <a:cs typeface="Times New Roman" pitchFamily="18" charset="0"/>
            </a:endParaRPr>
          </a:p>
          <a:p>
            <a:pPr algn="l" rtl="0" eaLnBrk="0" hangingPunct="0">
              <a:spcBef>
                <a:spcPct val="15000"/>
              </a:spcBef>
              <a:spcAft>
                <a:spcPts val="600"/>
              </a:spcAft>
              <a:buClr>
                <a:srgbClr val="FFFF00"/>
              </a:buClr>
              <a:buFont typeface="Wingdings" pitchFamily="2" charset="2"/>
              <a:buChar char="¬"/>
            </a:pPr>
            <a:r>
              <a:rPr lang="en-US" sz="3200"/>
              <a:t>Temperature every 2 hours</a:t>
            </a:r>
            <a:endParaRPr lang="en-US" sz="3200">
              <a:cs typeface="Times New Roman" pitchFamily="18" charset="0"/>
            </a:endParaRPr>
          </a:p>
          <a:p>
            <a:pPr algn="l" rtl="0" eaLnBrk="0" hangingPunct="0">
              <a:spcBef>
                <a:spcPct val="15000"/>
              </a:spcBef>
              <a:spcAft>
                <a:spcPts val="600"/>
              </a:spcAft>
              <a:buClr>
                <a:srgbClr val="FFFF00"/>
              </a:buClr>
              <a:buFont typeface="Wingdings" pitchFamily="2" charset="2"/>
              <a:buChar char="¬"/>
            </a:pPr>
            <a:r>
              <a:rPr lang="en-US" sz="3200"/>
              <a:t>Urine volume, analysis for protein &amp; acetone</a:t>
            </a:r>
            <a:endParaRPr lang="en-US" sz="3200">
              <a:cs typeface="Times New Roman" pitchFamily="18" charset="0"/>
            </a:endParaRPr>
          </a:p>
          <a:p>
            <a:pPr algn="l" rtl="0" eaLnBrk="0" hangingPunct="0">
              <a:spcBef>
                <a:spcPct val="15000"/>
              </a:spcBef>
              <a:spcAft>
                <a:spcPts val="600"/>
              </a:spcAft>
              <a:buClr>
                <a:srgbClr val="FFFF00"/>
              </a:buClr>
              <a:buFont typeface="Wingdings" pitchFamily="2" charset="2"/>
              <a:buChar char="¬"/>
            </a:pPr>
            <a:r>
              <a:rPr lang="en-US" sz="3200">
                <a:cs typeface="Times New Roman" pitchFamily="18" charset="0"/>
              </a:rPr>
              <a:t>Drugs, IV fluids, and oxytocin, if labor is augmented.</a:t>
            </a:r>
            <a:endParaRPr lang="en-US" sz="3200"/>
          </a:p>
        </p:txBody>
      </p:sp>
      <p:pic>
        <p:nvPicPr>
          <p:cNvPr id="47112" name="Picture 8"/>
          <p:cNvPicPr>
            <a:picLocks noChangeAspect="1" noChangeArrowheads="1"/>
          </p:cNvPicPr>
          <p:nvPr/>
        </p:nvPicPr>
        <p:blipFill>
          <a:blip r:embed="rId3" cstate="print">
            <a:clrChange>
              <a:clrFrom>
                <a:srgbClr val="CAB002"/>
              </a:clrFrom>
              <a:clrTo>
                <a:srgbClr val="CAB002">
                  <a:alpha val="0"/>
                </a:srgbClr>
              </a:clrTo>
            </a:clrChange>
            <a:lum bright="30000" contrast="36000"/>
          </a:blip>
          <a:srcRect/>
          <a:stretch>
            <a:fillRect/>
          </a:stretch>
        </p:blipFill>
        <p:spPr bwMode="auto">
          <a:xfrm>
            <a:off x="6454775" y="3284538"/>
            <a:ext cx="2438400" cy="11303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checkerboard(across)">
                                      <p:cBhvr>
                                        <p:cTn id="7" dur="500"/>
                                        <p:tgtEl>
                                          <p:spTgt spid="471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110">
                                            <p:txEl>
                                              <p:pRg st="0" end="0"/>
                                            </p:txEl>
                                          </p:spTgt>
                                        </p:tgtEl>
                                        <p:attrNameLst>
                                          <p:attrName>style.visibility</p:attrName>
                                        </p:attrNameLst>
                                      </p:cBhvr>
                                      <p:to>
                                        <p:strVal val="visible"/>
                                      </p:to>
                                    </p:set>
                                    <p:animEffect transition="in" filter="wipe(left)">
                                      <p:cBhvr>
                                        <p:cTn id="11" dur="500"/>
                                        <p:tgtEl>
                                          <p:spTgt spid="47110">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110">
                                            <p:txEl>
                                              <p:pRg st="1" end="1"/>
                                            </p:txEl>
                                          </p:spTgt>
                                        </p:tgtEl>
                                        <p:attrNameLst>
                                          <p:attrName>style.visibility</p:attrName>
                                        </p:attrNameLst>
                                      </p:cBhvr>
                                      <p:to>
                                        <p:strVal val="visible"/>
                                      </p:to>
                                    </p:set>
                                    <p:animEffect transition="in" filter="wipe(left)">
                                      <p:cBhvr>
                                        <p:cTn id="15" dur="500"/>
                                        <p:tgtEl>
                                          <p:spTgt spid="47110">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7110">
                                            <p:txEl>
                                              <p:pRg st="2" end="2"/>
                                            </p:txEl>
                                          </p:spTgt>
                                        </p:tgtEl>
                                        <p:attrNameLst>
                                          <p:attrName>style.visibility</p:attrName>
                                        </p:attrNameLst>
                                      </p:cBhvr>
                                      <p:to>
                                        <p:strVal val="visible"/>
                                      </p:to>
                                    </p:set>
                                    <p:animEffect transition="in" filter="wipe(left)">
                                      <p:cBhvr>
                                        <p:cTn id="19" dur="500"/>
                                        <p:tgtEl>
                                          <p:spTgt spid="47110">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110">
                                            <p:txEl>
                                              <p:pRg st="3" end="3"/>
                                            </p:txEl>
                                          </p:spTgt>
                                        </p:tgtEl>
                                        <p:attrNameLst>
                                          <p:attrName>style.visibility</p:attrName>
                                        </p:attrNameLst>
                                      </p:cBhvr>
                                      <p:to>
                                        <p:strVal val="visible"/>
                                      </p:to>
                                    </p:set>
                                    <p:animEffect transition="in" filter="wipe(left)">
                                      <p:cBhvr>
                                        <p:cTn id="23" dur="500"/>
                                        <p:tgtEl>
                                          <p:spTgt spid="47110">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7110">
                                            <p:txEl>
                                              <p:pRg st="4" end="4"/>
                                            </p:txEl>
                                          </p:spTgt>
                                        </p:tgtEl>
                                        <p:attrNameLst>
                                          <p:attrName>style.visibility</p:attrName>
                                        </p:attrNameLst>
                                      </p:cBhvr>
                                      <p:to>
                                        <p:strVal val="visible"/>
                                      </p:to>
                                    </p:set>
                                    <p:animEffect transition="in" filter="wipe(left)">
                                      <p:cBhvr>
                                        <p:cTn id="27" dur="500"/>
                                        <p:tgtEl>
                                          <p:spTgt spid="47110">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7110">
                                            <p:txEl>
                                              <p:pRg st="5" end="5"/>
                                            </p:txEl>
                                          </p:spTgt>
                                        </p:tgtEl>
                                        <p:attrNameLst>
                                          <p:attrName>style.visibility</p:attrName>
                                        </p:attrNameLst>
                                      </p:cBhvr>
                                      <p:to>
                                        <p:strVal val="visible"/>
                                      </p:to>
                                    </p:set>
                                    <p:animEffect transition="in" filter="wipe(left)">
                                      <p:cBhvr>
                                        <p:cTn id="31" dur="500"/>
                                        <p:tgtEl>
                                          <p:spTgt spid="471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11125" y="692150"/>
            <a:ext cx="9032875" cy="1219200"/>
            <a:chOff x="144" y="296"/>
            <a:chExt cx="5418" cy="616"/>
          </a:xfrm>
        </p:grpSpPr>
        <p:sp>
          <p:nvSpPr>
            <p:cNvPr id="6148" name="Rectangle 4"/>
            <p:cNvSpPr>
              <a:spLocks noChangeArrowheads="1"/>
            </p:cNvSpPr>
            <p:nvPr/>
          </p:nvSpPr>
          <p:spPr bwMode="auto">
            <a:xfrm>
              <a:off x="229" y="296"/>
              <a:ext cx="3499" cy="462"/>
            </a:xfrm>
            <a:prstGeom prst="rect">
              <a:avLst/>
            </a:prstGeom>
            <a:noFill/>
            <a:ln w="9525">
              <a:noFill/>
              <a:miter lim="800000"/>
              <a:headEnd/>
              <a:tailEnd/>
            </a:ln>
          </p:spPr>
          <p:txBody>
            <a:bodyPr>
              <a:spAutoFit/>
            </a:bodyPr>
            <a:lstStyle/>
            <a:p>
              <a:pPr algn="l" rtl="0" eaLnBrk="0" hangingPunct="0"/>
              <a:r>
                <a:rPr lang="en-US" sz="5400" b="1">
                  <a:solidFill>
                    <a:srgbClr val="66FF33"/>
                  </a:solidFill>
                </a:rPr>
                <a:t>Stages of Labor</a:t>
              </a:r>
            </a:p>
          </p:txBody>
        </p:sp>
        <p:pic>
          <p:nvPicPr>
            <p:cNvPr id="614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 y="807"/>
              <a:ext cx="5418" cy="105"/>
            </a:xfrm>
            <a:prstGeom prst="rect">
              <a:avLst/>
            </a:prstGeom>
            <a:noFill/>
            <a:ln w="9525">
              <a:noFill/>
              <a:miter lim="800000"/>
              <a:headEnd/>
              <a:tailEnd/>
            </a:ln>
          </p:spPr>
        </p:pic>
      </p:grpSp>
      <p:sp>
        <p:nvSpPr>
          <p:cNvPr id="30726" name="Text Box 6"/>
          <p:cNvSpPr txBox="1">
            <a:spLocks noChangeArrowheads="1"/>
          </p:cNvSpPr>
          <p:nvPr/>
        </p:nvSpPr>
        <p:spPr bwMode="auto">
          <a:xfrm>
            <a:off x="311150" y="2028825"/>
            <a:ext cx="8528050" cy="4297363"/>
          </a:xfrm>
          <a:prstGeom prst="rect">
            <a:avLst/>
          </a:prstGeom>
          <a:noFill/>
          <a:ln w="9525">
            <a:noFill/>
            <a:miter lim="800000"/>
            <a:headEnd/>
            <a:tailEnd/>
          </a:ln>
        </p:spPr>
        <p:txBody>
          <a:bodyPr>
            <a:spAutoFit/>
          </a:bodyPr>
          <a:lstStyle/>
          <a:p>
            <a:pPr algn="just" rtl="0" eaLnBrk="0" hangingPunct="0"/>
            <a:r>
              <a:rPr lang="en-US" sz="3200" b="1">
                <a:cs typeface="Traditional Arabic" pitchFamily="18" charset="-78"/>
              </a:rPr>
              <a:t>First Stage of Labor:</a:t>
            </a:r>
            <a:r>
              <a:rPr lang="en-US" sz="3200">
                <a:cs typeface="Traditional Arabic" pitchFamily="18" charset="-78"/>
              </a:rPr>
              <a:t> </a:t>
            </a:r>
            <a:r>
              <a:rPr lang="en-US" sz="3000">
                <a:cs typeface="Traditional Arabic" pitchFamily="18" charset="-78"/>
              </a:rPr>
              <a:t>This stage starts with true labor pains and ends with a full dilatation of the cervix. This stage does not usually last more than 12 hours.</a:t>
            </a:r>
          </a:p>
          <a:p>
            <a:pPr algn="just" rtl="0" eaLnBrk="0" hangingPunct="0"/>
            <a:endParaRPr lang="en-US" sz="3200">
              <a:cs typeface="Traditional Arabic" pitchFamily="18" charset="-78"/>
            </a:endParaRPr>
          </a:p>
          <a:p>
            <a:pPr algn="just" rtl="0" eaLnBrk="0" hangingPunct="0"/>
            <a:r>
              <a:rPr lang="en-US" sz="3200" b="1">
                <a:cs typeface="Traditional Arabic" pitchFamily="18" charset="-78"/>
              </a:rPr>
              <a:t>Second Stage of Labor:</a:t>
            </a:r>
            <a:r>
              <a:rPr lang="en-US" sz="3200">
                <a:cs typeface="Traditional Arabic" pitchFamily="18" charset="-78"/>
              </a:rPr>
              <a:t> </a:t>
            </a:r>
            <a:r>
              <a:rPr lang="en-US" sz="3000">
                <a:cs typeface="Traditional Arabic" pitchFamily="18" charset="-78"/>
              </a:rPr>
              <a:t>This stage begins with a full dilatation of the cervix and ends with delivery of the neonate. Under normal circumstances it lasts for 1-2 hours or less.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barn(outVertical)">
                                      <p:cBhvr>
                                        <p:cTn id="14"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1752600" y="609600"/>
            <a:ext cx="5697538" cy="1311275"/>
          </a:xfrm>
          <a:prstGeom prst="rect">
            <a:avLst/>
          </a:prstGeom>
          <a:noFill/>
          <a:ln w="9525">
            <a:noFill/>
            <a:miter lim="800000"/>
            <a:headEnd/>
            <a:tailEnd/>
          </a:ln>
        </p:spPr>
        <p:txBody>
          <a:bodyPr wrap="none">
            <a:spAutoFit/>
          </a:bodyPr>
          <a:lstStyle/>
          <a:p>
            <a:pPr algn="l" rtl="0" eaLnBrk="0" hangingPunct="0"/>
            <a:r>
              <a:rPr lang="en-US" sz="4000" b="1">
                <a:solidFill>
                  <a:srgbClr val="66FF33"/>
                </a:solidFill>
                <a:cs typeface="Times New Roman" pitchFamily="18" charset="0"/>
              </a:rPr>
              <a:t>Points to Remember</a:t>
            </a:r>
          </a:p>
          <a:p>
            <a:pPr algn="l" rtl="0" eaLnBrk="0" hangingPunct="0"/>
            <a:endParaRPr lang="en-US" sz="4000">
              <a:solidFill>
                <a:srgbClr val="66FF33"/>
              </a:solidFill>
            </a:endParaRPr>
          </a:p>
        </p:txBody>
      </p:sp>
      <p:sp>
        <p:nvSpPr>
          <p:cNvPr id="54276" name="Text Box 4"/>
          <p:cNvSpPr txBox="1">
            <a:spLocks noChangeArrowheads="1"/>
          </p:cNvSpPr>
          <p:nvPr/>
        </p:nvSpPr>
        <p:spPr bwMode="auto">
          <a:xfrm>
            <a:off x="381000" y="1676400"/>
            <a:ext cx="8001000" cy="5029200"/>
          </a:xfrm>
          <a:prstGeom prst="rect">
            <a:avLst/>
          </a:prstGeom>
          <a:noFill/>
          <a:ln w="9525">
            <a:noFill/>
            <a:miter lim="800000"/>
            <a:headEnd/>
            <a:tailEnd/>
          </a:ln>
        </p:spPr>
        <p:txBody>
          <a:bodyPr>
            <a:spAutoFit/>
          </a:bodyPr>
          <a:lstStyle/>
          <a:p>
            <a:pPr marL="476250" indent="-476250" algn="just" rtl="0" eaLnBrk="0" hangingPunct="0">
              <a:spcBef>
                <a:spcPct val="40000"/>
              </a:spcBef>
              <a:buClr>
                <a:srgbClr val="FFFF00"/>
              </a:buClr>
              <a:buFont typeface="Wingdings" pitchFamily="2" charset="2"/>
              <a:buChar char="¬"/>
            </a:pPr>
            <a:r>
              <a:rPr lang="en-US" sz="3000">
                <a:cs typeface="Times New Roman" pitchFamily="18" charset="0"/>
              </a:rPr>
              <a:t>A partograph chart must only be started when a woman is in labor; be sure that she is contracting enough to start a partograph.</a:t>
            </a:r>
          </a:p>
          <a:p>
            <a:pPr marL="476250" indent="-476250" algn="just" rtl="0" eaLnBrk="0" hangingPunct="0">
              <a:spcBef>
                <a:spcPct val="40000"/>
              </a:spcBef>
              <a:buClr>
                <a:srgbClr val="FFFF00"/>
              </a:buClr>
              <a:buFont typeface="Wingdings" pitchFamily="2" charset="2"/>
              <a:buChar char="¬"/>
            </a:pPr>
            <a:r>
              <a:rPr lang="en-US" sz="3000">
                <a:cs typeface="Times New Roman" pitchFamily="18" charset="0"/>
              </a:rPr>
              <a:t>If progress of labor is satisfactory, the plotting of cervical dilation will remain on or to the left of the Alert Line.</a:t>
            </a:r>
          </a:p>
          <a:p>
            <a:pPr marL="476250" indent="-476250" algn="just" rtl="0" eaLnBrk="0" hangingPunct="0">
              <a:spcBef>
                <a:spcPct val="40000"/>
              </a:spcBef>
              <a:buClr>
                <a:srgbClr val="FFFF00"/>
              </a:buClr>
              <a:buFont typeface="Wingdings" pitchFamily="2" charset="2"/>
              <a:buChar char="¬"/>
            </a:pPr>
            <a:r>
              <a:rPr lang="en-US" sz="3000">
                <a:cs typeface="Times New Roman" pitchFamily="18" charset="0"/>
              </a:rPr>
              <a:t>When labor progresses well, the dilation should not move to the right of the Alert Line.</a:t>
            </a:r>
            <a:endParaRPr lang="en-US" sz="3000"/>
          </a:p>
        </p:txBody>
      </p:sp>
      <p:pic>
        <p:nvPicPr>
          <p:cNvPr id="31748"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371600"/>
            <a:ext cx="8601075" cy="1666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wipe(left)">
                                      <p:cBhvr>
                                        <p:cTn id="7" dur="500"/>
                                        <p:tgtEl>
                                          <p:spTgt spid="5427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animEffect transition="in" filter="wipe(left)">
                                      <p:cBhvr>
                                        <p:cTn id="11" dur="500"/>
                                        <p:tgtEl>
                                          <p:spTgt spid="5427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animEffect transition="in" filter="wipe(left)">
                                      <p:cBhvr>
                                        <p:cTn id="15" dur="5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295400" y="714375"/>
            <a:ext cx="6907213" cy="1190625"/>
          </a:xfrm>
          <a:prstGeom prst="rect">
            <a:avLst/>
          </a:prstGeom>
          <a:noFill/>
          <a:ln w="9525">
            <a:noFill/>
            <a:miter lim="800000"/>
            <a:headEnd/>
            <a:tailEnd/>
          </a:ln>
        </p:spPr>
        <p:txBody>
          <a:bodyPr wrap="none">
            <a:spAutoFit/>
          </a:bodyPr>
          <a:lstStyle/>
          <a:p>
            <a:pPr algn="l" rtl="0" eaLnBrk="0" hangingPunct="0"/>
            <a:r>
              <a:rPr lang="en-US" sz="3600" b="1">
                <a:solidFill>
                  <a:srgbClr val="66FF33"/>
                </a:solidFill>
                <a:cs typeface="Times New Roman" pitchFamily="18" charset="0"/>
              </a:rPr>
              <a:t>Points to Remember (Cont.)</a:t>
            </a:r>
          </a:p>
          <a:p>
            <a:pPr algn="l" rtl="0" eaLnBrk="0" hangingPunct="0"/>
            <a:endParaRPr lang="en-US" sz="3600">
              <a:solidFill>
                <a:srgbClr val="66FF33"/>
              </a:solidFill>
            </a:endParaRPr>
          </a:p>
        </p:txBody>
      </p:sp>
      <p:pic>
        <p:nvPicPr>
          <p:cNvPr id="32771"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476375"/>
            <a:ext cx="8601075" cy="166688"/>
          </a:xfrm>
          <a:prstGeom prst="rect">
            <a:avLst/>
          </a:prstGeom>
          <a:noFill/>
          <a:ln w="9525">
            <a:noFill/>
            <a:miter lim="800000"/>
            <a:headEnd/>
            <a:tailEnd/>
          </a:ln>
        </p:spPr>
      </p:pic>
      <p:sp>
        <p:nvSpPr>
          <p:cNvPr id="55301" name="Text Box 5"/>
          <p:cNvSpPr txBox="1">
            <a:spLocks noChangeArrowheads="1"/>
          </p:cNvSpPr>
          <p:nvPr/>
        </p:nvSpPr>
        <p:spPr bwMode="auto">
          <a:xfrm>
            <a:off x="609600" y="1790700"/>
            <a:ext cx="8153400" cy="4435475"/>
          </a:xfrm>
          <a:prstGeom prst="rect">
            <a:avLst/>
          </a:prstGeom>
          <a:noFill/>
          <a:ln w="9525">
            <a:noFill/>
            <a:miter lim="800000"/>
            <a:headEnd/>
            <a:tailEnd/>
          </a:ln>
        </p:spPr>
        <p:txBody>
          <a:bodyPr>
            <a:spAutoFit/>
          </a:bodyPr>
          <a:lstStyle/>
          <a:p>
            <a:pPr marL="373063" indent="-373063" algn="just" rtl="0" eaLnBrk="0" hangingPunct="0">
              <a:spcBef>
                <a:spcPct val="25000"/>
              </a:spcBef>
              <a:buClr>
                <a:srgbClr val="FFFF00"/>
              </a:buClr>
              <a:buFont typeface="Wingdings" pitchFamily="2" charset="2"/>
              <a:buChar char="¬"/>
            </a:pPr>
            <a:r>
              <a:rPr lang="en-US" sz="3000">
                <a:cs typeface="Times New Roman" pitchFamily="18" charset="0"/>
              </a:rPr>
              <a:t>The latent phase, 0-3 cm dilation, is accompanied by gradual shortening of the cervix. Normally, the latent phase should not last more than 8 hours.</a:t>
            </a:r>
          </a:p>
          <a:p>
            <a:pPr marL="373063" indent="-373063" algn="just" rtl="0" eaLnBrk="0" hangingPunct="0">
              <a:spcBef>
                <a:spcPct val="25000"/>
              </a:spcBef>
              <a:buClr>
                <a:srgbClr val="FFFF00"/>
              </a:buClr>
              <a:buFont typeface="Wingdings" pitchFamily="2" charset="2"/>
              <a:buChar char="¬"/>
            </a:pPr>
            <a:r>
              <a:rPr lang="en-US" sz="3000">
                <a:cs typeface="Times New Roman" pitchFamily="18" charset="0"/>
              </a:rPr>
              <a:t>The active phase, 3-10 cm dilation, should progress at the rate of at least 1 cm/hour.</a:t>
            </a:r>
          </a:p>
          <a:p>
            <a:pPr marL="373063" indent="-373063" algn="just" rtl="0" eaLnBrk="0" hangingPunct="0">
              <a:spcBef>
                <a:spcPct val="25000"/>
              </a:spcBef>
              <a:buClr>
                <a:srgbClr val="FFFF00"/>
              </a:buClr>
              <a:buFont typeface="Wingdings" pitchFamily="2" charset="2"/>
              <a:buChar char="¬"/>
            </a:pPr>
            <a:r>
              <a:rPr lang="en-US" sz="3000">
                <a:cs typeface="Times New Roman" pitchFamily="18" charset="0"/>
              </a:rPr>
              <a:t>When admission takes place in the active phase, the admission dilation is immediately plotted on the </a:t>
            </a:r>
            <a:r>
              <a:rPr lang="en-US" sz="3000" i="1">
                <a:cs typeface="Times New Roman" pitchFamily="18" charset="0"/>
              </a:rPr>
              <a:t>Alert Line</a:t>
            </a:r>
            <a:r>
              <a:rPr lang="en-US" sz="3000">
                <a:cs typeface="Times New Roman" pitchFamily="18" charset="0"/>
              </a:rPr>
              <a:t>.</a:t>
            </a:r>
            <a:endParaRPr lang="en-US" sz="300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transition="in" filter="wipe(left)">
                                      <p:cBhvr>
                                        <p:cTn id="7" dur="500"/>
                                        <p:tgtEl>
                                          <p:spTgt spid="5530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301">
                                            <p:txEl>
                                              <p:pRg st="1" end="1"/>
                                            </p:txEl>
                                          </p:spTgt>
                                        </p:tgtEl>
                                        <p:attrNameLst>
                                          <p:attrName>style.visibility</p:attrName>
                                        </p:attrNameLst>
                                      </p:cBhvr>
                                      <p:to>
                                        <p:strVal val="visible"/>
                                      </p:to>
                                    </p:set>
                                    <p:animEffect transition="in" filter="wipe(left)">
                                      <p:cBhvr>
                                        <p:cTn id="11" dur="500"/>
                                        <p:tgtEl>
                                          <p:spTgt spid="55301">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5301">
                                            <p:txEl>
                                              <p:pRg st="2" end="2"/>
                                            </p:txEl>
                                          </p:spTgt>
                                        </p:tgtEl>
                                        <p:attrNameLst>
                                          <p:attrName>style.visibility</p:attrName>
                                        </p:attrNameLst>
                                      </p:cBhvr>
                                      <p:to>
                                        <p:strVal val="visible"/>
                                      </p:to>
                                    </p:set>
                                    <p:animEffect transition="in" filter="wipe(left)">
                                      <p:cBhvr>
                                        <p:cTn id="15" dur="500"/>
                                        <p:tgtEl>
                                          <p:spTgt spid="553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5"/>
          <p:cNvSpPr txBox="1">
            <a:spLocks noChangeArrowheads="1"/>
          </p:cNvSpPr>
          <p:nvPr/>
        </p:nvSpPr>
        <p:spPr bwMode="auto">
          <a:xfrm>
            <a:off x="457200" y="1905000"/>
            <a:ext cx="8153400" cy="3978275"/>
          </a:xfrm>
          <a:prstGeom prst="rect">
            <a:avLst/>
          </a:prstGeom>
          <a:noFill/>
          <a:ln w="9525">
            <a:noFill/>
            <a:miter lim="800000"/>
            <a:headEnd/>
            <a:tailEnd/>
          </a:ln>
        </p:spPr>
        <p:txBody>
          <a:bodyPr>
            <a:spAutoFit/>
          </a:bodyPr>
          <a:lstStyle/>
          <a:p>
            <a:pPr marL="373063" indent="-373063" algn="justLow" rtl="0" eaLnBrk="0" hangingPunct="0">
              <a:spcBef>
                <a:spcPct val="50000"/>
              </a:spcBef>
              <a:buClr>
                <a:srgbClr val="FFFF00"/>
              </a:buClr>
              <a:buFont typeface="Wingdings" pitchFamily="2" charset="2"/>
              <a:buChar char="¬"/>
            </a:pPr>
            <a:r>
              <a:rPr lang="en-US" sz="3000">
                <a:cs typeface="Times New Roman" pitchFamily="18" charset="0"/>
              </a:rPr>
              <a:t>When labor goes from latent to active phase, plotting of the dilation is immediately transferred from the latent phase area to the </a:t>
            </a:r>
            <a:r>
              <a:rPr lang="en-US" sz="3000" i="1">
                <a:cs typeface="Times New Roman" pitchFamily="18" charset="0"/>
              </a:rPr>
              <a:t>Alert Line</a:t>
            </a:r>
            <a:r>
              <a:rPr lang="en-US" sz="3000">
                <a:cs typeface="Times New Roman" pitchFamily="18" charset="0"/>
              </a:rPr>
              <a:t>. </a:t>
            </a:r>
          </a:p>
          <a:p>
            <a:pPr marL="373063" indent="-373063" algn="justLow" rtl="0" eaLnBrk="0" hangingPunct="0">
              <a:spcBef>
                <a:spcPct val="50000"/>
              </a:spcBef>
              <a:buClr>
                <a:srgbClr val="FFFF00"/>
              </a:buClr>
              <a:buFont typeface="Wingdings" pitchFamily="2" charset="2"/>
              <a:buChar char="¬"/>
            </a:pPr>
            <a:r>
              <a:rPr lang="en-US" sz="3000">
                <a:cs typeface="Times New Roman" pitchFamily="18" charset="0"/>
              </a:rPr>
              <a:t>Dilation of the cervix is plotted (recorded) with an X, descent of the fetal head is plotted with an O, and uterine contractions are plotted with differential shading.</a:t>
            </a:r>
            <a:endParaRPr lang="en-US" sz="3000"/>
          </a:p>
        </p:txBody>
      </p:sp>
      <p:sp>
        <p:nvSpPr>
          <p:cNvPr id="33795" name="Text Box 6"/>
          <p:cNvSpPr txBox="1">
            <a:spLocks noChangeArrowheads="1"/>
          </p:cNvSpPr>
          <p:nvPr/>
        </p:nvSpPr>
        <p:spPr bwMode="auto">
          <a:xfrm>
            <a:off x="1295400" y="714375"/>
            <a:ext cx="6907213" cy="1190625"/>
          </a:xfrm>
          <a:prstGeom prst="rect">
            <a:avLst/>
          </a:prstGeom>
          <a:noFill/>
          <a:ln w="9525">
            <a:noFill/>
            <a:miter lim="800000"/>
            <a:headEnd/>
            <a:tailEnd/>
          </a:ln>
        </p:spPr>
        <p:txBody>
          <a:bodyPr wrap="none">
            <a:spAutoFit/>
          </a:bodyPr>
          <a:lstStyle/>
          <a:p>
            <a:pPr algn="l" rtl="0" eaLnBrk="0" hangingPunct="0"/>
            <a:r>
              <a:rPr lang="en-US" sz="3600" b="1">
                <a:solidFill>
                  <a:srgbClr val="66FF33"/>
                </a:solidFill>
                <a:cs typeface="Times New Roman" pitchFamily="18" charset="0"/>
              </a:rPr>
              <a:t>Points to Remember (Cont.)</a:t>
            </a:r>
          </a:p>
          <a:p>
            <a:pPr algn="l" rtl="0" eaLnBrk="0" hangingPunct="0"/>
            <a:endParaRPr lang="en-US" sz="3600">
              <a:solidFill>
                <a:srgbClr val="66FF33"/>
              </a:solidFill>
            </a:endParaRPr>
          </a:p>
        </p:txBody>
      </p:sp>
      <p:pic>
        <p:nvPicPr>
          <p:cNvPr id="33796"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476375"/>
            <a:ext cx="8601075" cy="1666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Effect transition="in" filter="wipe(left)">
                                      <p:cBhvr>
                                        <p:cTn id="7" dur="500"/>
                                        <p:tgtEl>
                                          <p:spTgt spid="5632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325">
                                            <p:txEl>
                                              <p:pRg st="1" end="1"/>
                                            </p:txEl>
                                          </p:spTgt>
                                        </p:tgtEl>
                                        <p:attrNameLst>
                                          <p:attrName>style.visibility</p:attrName>
                                        </p:attrNameLst>
                                      </p:cBhvr>
                                      <p:to>
                                        <p:strVal val="visible"/>
                                      </p:to>
                                    </p:set>
                                    <p:animEffect transition="in" filter="wipe(left)">
                                      <p:cBhvr>
                                        <p:cTn id="11" dur="500"/>
                                        <p:tgtEl>
                                          <p:spTgt spid="56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p:cNvSpPr txBox="1">
            <a:spLocks noChangeArrowheads="1"/>
          </p:cNvSpPr>
          <p:nvPr/>
        </p:nvSpPr>
        <p:spPr bwMode="auto">
          <a:xfrm>
            <a:off x="685800" y="2209800"/>
            <a:ext cx="7543800" cy="3589338"/>
          </a:xfrm>
          <a:prstGeom prst="rect">
            <a:avLst/>
          </a:prstGeom>
          <a:noFill/>
          <a:ln w="9525">
            <a:noFill/>
            <a:miter lim="800000"/>
            <a:headEnd/>
            <a:tailEnd/>
          </a:ln>
        </p:spPr>
        <p:txBody>
          <a:bodyPr>
            <a:spAutoFit/>
          </a:bodyPr>
          <a:lstStyle/>
          <a:p>
            <a:pPr marL="476250" indent="-476250" algn="just" rtl="0" eaLnBrk="0" hangingPunct="0">
              <a:spcBef>
                <a:spcPct val="65000"/>
              </a:spcBef>
              <a:buClr>
                <a:srgbClr val="FFFF00"/>
              </a:buClr>
              <a:buFont typeface="Wingdings" pitchFamily="2" charset="2"/>
              <a:buChar char="¬"/>
            </a:pPr>
            <a:r>
              <a:rPr lang="en-US" sz="3000">
                <a:cs typeface="Times New Roman" pitchFamily="18" charset="0"/>
              </a:rPr>
              <a:t>Descent of the head should always be assessed by abdominal examination (by </a:t>
            </a:r>
            <a:r>
              <a:rPr lang="en-US" sz="3000" i="1">
                <a:cs typeface="Times New Roman" pitchFamily="18" charset="0"/>
              </a:rPr>
              <a:t>Rule of Fifths</a:t>
            </a:r>
            <a:r>
              <a:rPr lang="en-US" sz="3000">
                <a:cs typeface="Times New Roman" pitchFamily="18" charset="0"/>
              </a:rPr>
              <a:t> felt above the pelvic brim) immediately before doing a vaginal examination.</a:t>
            </a:r>
          </a:p>
          <a:p>
            <a:pPr marL="476250" indent="-476250" algn="just" rtl="0" eaLnBrk="0" hangingPunct="0">
              <a:spcBef>
                <a:spcPct val="65000"/>
              </a:spcBef>
              <a:buClr>
                <a:srgbClr val="FFFF00"/>
              </a:buClr>
              <a:buFont typeface="Wingdings" pitchFamily="2" charset="2"/>
              <a:buChar char="¬"/>
            </a:pPr>
            <a:r>
              <a:rPr lang="en-US" sz="3000">
                <a:cs typeface="Times New Roman" pitchFamily="18" charset="0"/>
              </a:rPr>
              <a:t>When the woman arrives in the latent phase, time of admission is 0 time.</a:t>
            </a:r>
            <a:endParaRPr lang="en-US" sz="3000"/>
          </a:p>
        </p:txBody>
      </p:sp>
      <p:sp>
        <p:nvSpPr>
          <p:cNvPr id="34819" name="Text Box 7"/>
          <p:cNvSpPr txBox="1">
            <a:spLocks noChangeArrowheads="1"/>
          </p:cNvSpPr>
          <p:nvPr/>
        </p:nvSpPr>
        <p:spPr bwMode="auto">
          <a:xfrm>
            <a:off x="1143000" y="866775"/>
            <a:ext cx="6907213" cy="1190625"/>
          </a:xfrm>
          <a:prstGeom prst="rect">
            <a:avLst/>
          </a:prstGeom>
          <a:noFill/>
          <a:ln w="9525">
            <a:noFill/>
            <a:miter lim="800000"/>
            <a:headEnd/>
            <a:tailEnd/>
          </a:ln>
        </p:spPr>
        <p:txBody>
          <a:bodyPr wrap="none">
            <a:spAutoFit/>
          </a:bodyPr>
          <a:lstStyle/>
          <a:p>
            <a:pPr algn="l" rtl="0" eaLnBrk="0" hangingPunct="0"/>
            <a:r>
              <a:rPr lang="en-US" sz="3600" b="1">
                <a:solidFill>
                  <a:srgbClr val="66FF33"/>
                </a:solidFill>
                <a:cs typeface="Times New Roman" pitchFamily="18" charset="0"/>
              </a:rPr>
              <a:t>Points to Remember (Cont.)</a:t>
            </a:r>
          </a:p>
          <a:p>
            <a:pPr algn="l" rtl="0" eaLnBrk="0" hangingPunct="0"/>
            <a:endParaRPr lang="en-US" sz="3600">
              <a:solidFill>
                <a:srgbClr val="66FF33"/>
              </a:solidFill>
            </a:endParaRPr>
          </a:p>
        </p:txBody>
      </p:sp>
      <p:pic>
        <p:nvPicPr>
          <p:cNvPr id="34820"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1628775"/>
            <a:ext cx="8601075" cy="1666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animEffect transition="in" filter="wipe(left)">
                                      <p:cBhvr>
                                        <p:cTn id="7" dur="500"/>
                                        <p:tgtEl>
                                          <p:spTgt spid="5735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350">
                                            <p:txEl>
                                              <p:pRg st="1" end="1"/>
                                            </p:txEl>
                                          </p:spTgt>
                                        </p:tgtEl>
                                        <p:attrNameLst>
                                          <p:attrName>style.visibility</p:attrName>
                                        </p:attrNameLst>
                                      </p:cBhvr>
                                      <p:to>
                                        <p:strVal val="visible"/>
                                      </p:to>
                                    </p:set>
                                    <p:animEffect transition="in" filter="wipe(left)">
                                      <p:cBhvr>
                                        <p:cTn id="11" dur="500"/>
                                        <p:tgtEl>
                                          <p:spTgt spid="573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304800" y="1676400"/>
            <a:ext cx="8305800" cy="5122863"/>
          </a:xfrm>
          <a:prstGeom prst="rect">
            <a:avLst/>
          </a:prstGeom>
          <a:noFill/>
          <a:ln w="9525">
            <a:noFill/>
            <a:miter lim="800000"/>
            <a:headEnd/>
            <a:tailEnd/>
          </a:ln>
        </p:spPr>
        <p:txBody>
          <a:bodyPr>
            <a:spAutoFit/>
          </a:bodyPr>
          <a:lstStyle/>
          <a:p>
            <a:pPr marL="579438" indent="-579438" algn="just" rtl="0" eaLnBrk="0" hangingPunct="0">
              <a:spcBef>
                <a:spcPct val="40000"/>
              </a:spcBef>
              <a:buClr>
                <a:srgbClr val="FFFF00"/>
              </a:buClr>
              <a:buFont typeface="Wingdings" pitchFamily="2" charset="2"/>
              <a:buChar char="¬"/>
            </a:pPr>
            <a:r>
              <a:rPr lang="en-US" sz="2900">
                <a:cs typeface="Times New Roman" pitchFamily="18" charset="0"/>
              </a:rPr>
              <a:t>A woman whose cervical dilation moves to the right of the </a:t>
            </a:r>
            <a:r>
              <a:rPr lang="en-US" sz="2900" i="1">
                <a:cs typeface="Times New Roman" pitchFamily="18" charset="0"/>
              </a:rPr>
              <a:t>Alert Line</a:t>
            </a:r>
            <a:r>
              <a:rPr lang="en-US" sz="2900">
                <a:cs typeface="Times New Roman" pitchFamily="18" charset="0"/>
              </a:rPr>
              <a:t> must be transferred and managed in an institution with adequate facilities for obstetric interventions, unless delivery is near. </a:t>
            </a:r>
          </a:p>
          <a:p>
            <a:pPr marL="579438" indent="-579438" algn="just" rtl="0" eaLnBrk="0" hangingPunct="0">
              <a:spcBef>
                <a:spcPct val="40000"/>
              </a:spcBef>
              <a:buClr>
                <a:srgbClr val="FFFF00"/>
              </a:buClr>
              <a:buFont typeface="Wingdings" pitchFamily="2" charset="2"/>
              <a:buChar char="¬"/>
            </a:pPr>
            <a:r>
              <a:rPr lang="en-US" sz="2900">
                <a:cs typeface="Times New Roman" pitchFamily="18" charset="0"/>
              </a:rPr>
              <a:t>When a woman’s partograph reaches the </a:t>
            </a:r>
            <a:r>
              <a:rPr lang="en-US" sz="2900" i="1">
                <a:cs typeface="Times New Roman" pitchFamily="18" charset="0"/>
              </a:rPr>
              <a:t>Action Line</a:t>
            </a:r>
            <a:r>
              <a:rPr lang="en-US" sz="2900">
                <a:cs typeface="Times New Roman" pitchFamily="18" charset="0"/>
              </a:rPr>
              <a:t>, she must be carefully reassessed to determine why there is lack of progress, and a decision must be made on further management (usually by an obstetrician or resident).</a:t>
            </a:r>
            <a:endParaRPr lang="en-US" sz="2900"/>
          </a:p>
        </p:txBody>
      </p:sp>
      <p:sp>
        <p:nvSpPr>
          <p:cNvPr id="35843" name="Text Box 6"/>
          <p:cNvSpPr txBox="1">
            <a:spLocks noChangeArrowheads="1"/>
          </p:cNvSpPr>
          <p:nvPr/>
        </p:nvSpPr>
        <p:spPr bwMode="auto">
          <a:xfrm>
            <a:off x="1295400" y="714375"/>
            <a:ext cx="6907213" cy="1190625"/>
          </a:xfrm>
          <a:prstGeom prst="rect">
            <a:avLst/>
          </a:prstGeom>
          <a:noFill/>
          <a:ln w="9525">
            <a:noFill/>
            <a:miter lim="800000"/>
            <a:headEnd/>
            <a:tailEnd/>
          </a:ln>
        </p:spPr>
        <p:txBody>
          <a:bodyPr wrap="none">
            <a:spAutoFit/>
          </a:bodyPr>
          <a:lstStyle/>
          <a:p>
            <a:pPr algn="l" rtl="0" eaLnBrk="0" hangingPunct="0"/>
            <a:r>
              <a:rPr lang="en-US" sz="3600" b="1">
                <a:solidFill>
                  <a:srgbClr val="66FF33"/>
                </a:solidFill>
                <a:cs typeface="Times New Roman" pitchFamily="18" charset="0"/>
              </a:rPr>
              <a:t>Points to Remember (Cont.)</a:t>
            </a:r>
          </a:p>
          <a:p>
            <a:pPr algn="l" rtl="0" eaLnBrk="0" hangingPunct="0"/>
            <a:endParaRPr lang="en-US" sz="3600">
              <a:solidFill>
                <a:srgbClr val="66FF33"/>
              </a:solidFill>
            </a:endParaRPr>
          </a:p>
        </p:txBody>
      </p:sp>
      <p:pic>
        <p:nvPicPr>
          <p:cNvPr id="35844"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476375"/>
            <a:ext cx="8601075" cy="1666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Effect transition="in" filter="wipe(left)">
                                      <p:cBhvr>
                                        <p:cTn id="7" dur="500"/>
                                        <p:tgtEl>
                                          <p:spTgt spid="5837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373">
                                            <p:txEl>
                                              <p:pRg st="1" end="1"/>
                                            </p:txEl>
                                          </p:spTgt>
                                        </p:tgtEl>
                                        <p:attrNameLst>
                                          <p:attrName>style.visibility</p:attrName>
                                        </p:attrNameLst>
                                      </p:cBhvr>
                                      <p:to>
                                        <p:strVal val="visible"/>
                                      </p:to>
                                    </p:set>
                                    <p:animEffect transition="in" filter="wipe(left)">
                                      <p:cBhvr>
                                        <p:cTn id="11" dur="500"/>
                                        <p:tgtEl>
                                          <p:spTgt spid="583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304800" y="1905000"/>
            <a:ext cx="8534400" cy="4659313"/>
          </a:xfrm>
          <a:prstGeom prst="rect">
            <a:avLst/>
          </a:prstGeom>
          <a:noFill/>
          <a:ln w="9525">
            <a:noFill/>
            <a:miter lim="800000"/>
            <a:headEnd/>
            <a:tailEnd/>
          </a:ln>
        </p:spPr>
        <p:txBody>
          <a:bodyPr>
            <a:spAutoFit/>
          </a:bodyPr>
          <a:lstStyle/>
          <a:p>
            <a:pPr marL="579438" indent="-579438" algn="just" rtl="0" eaLnBrk="0" hangingPunct="0">
              <a:spcBef>
                <a:spcPct val="35000"/>
              </a:spcBef>
              <a:buClr>
                <a:srgbClr val="FFFF00"/>
              </a:buClr>
              <a:buFont typeface="Wingdings" pitchFamily="2" charset="2"/>
              <a:buChar char="¬"/>
            </a:pPr>
            <a:r>
              <a:rPr lang="en-US" sz="2900">
                <a:cs typeface="Times New Roman" pitchFamily="18" charset="0"/>
              </a:rPr>
              <a:t>When a woman in labor passes the latent phase in less than 8 hours, i.e., transfers from latent to active phase, the most important feature is to transfer plotting of cervical dilation to the </a:t>
            </a:r>
            <a:r>
              <a:rPr lang="en-US" sz="2900" i="1">
                <a:cs typeface="Times New Roman" pitchFamily="18" charset="0"/>
              </a:rPr>
              <a:t>Alert Line</a:t>
            </a:r>
            <a:r>
              <a:rPr lang="en-US" sz="2900">
                <a:cs typeface="Times New Roman" pitchFamily="18" charset="0"/>
              </a:rPr>
              <a:t> using the letters TR, leaving the area between the transferred recording blank. The broken transfer line is not part of the process of labor.</a:t>
            </a:r>
          </a:p>
          <a:p>
            <a:pPr marL="579438" indent="-579438" algn="just" rtl="0" eaLnBrk="0" hangingPunct="0">
              <a:spcBef>
                <a:spcPct val="35000"/>
              </a:spcBef>
              <a:buClr>
                <a:srgbClr val="FFFF00"/>
              </a:buClr>
              <a:buFont typeface="Wingdings" pitchFamily="2" charset="2"/>
              <a:buChar char="¬"/>
            </a:pPr>
            <a:r>
              <a:rPr lang="en-US" sz="2900">
                <a:cs typeface="Times New Roman" pitchFamily="18" charset="0"/>
              </a:rPr>
              <a:t>Do not forget to transfer all other findings vertically.</a:t>
            </a:r>
            <a:endParaRPr lang="en-US" sz="2900"/>
          </a:p>
        </p:txBody>
      </p:sp>
      <p:sp>
        <p:nvSpPr>
          <p:cNvPr id="36867" name="Text Box 6"/>
          <p:cNvSpPr txBox="1">
            <a:spLocks noChangeArrowheads="1"/>
          </p:cNvSpPr>
          <p:nvPr/>
        </p:nvSpPr>
        <p:spPr bwMode="auto">
          <a:xfrm>
            <a:off x="1295400" y="866775"/>
            <a:ext cx="6907213" cy="1190625"/>
          </a:xfrm>
          <a:prstGeom prst="rect">
            <a:avLst/>
          </a:prstGeom>
          <a:noFill/>
          <a:ln w="9525">
            <a:noFill/>
            <a:miter lim="800000"/>
            <a:headEnd/>
            <a:tailEnd/>
          </a:ln>
        </p:spPr>
        <p:txBody>
          <a:bodyPr wrap="none">
            <a:spAutoFit/>
          </a:bodyPr>
          <a:lstStyle/>
          <a:p>
            <a:pPr algn="l" rtl="0" eaLnBrk="0" hangingPunct="0"/>
            <a:r>
              <a:rPr lang="en-US" sz="3600" b="1">
                <a:solidFill>
                  <a:srgbClr val="66FF33"/>
                </a:solidFill>
                <a:cs typeface="Times New Roman" pitchFamily="18" charset="0"/>
              </a:rPr>
              <a:t>Points to Remember (Cont.)</a:t>
            </a:r>
          </a:p>
          <a:p>
            <a:pPr algn="l" rtl="0" eaLnBrk="0" hangingPunct="0"/>
            <a:endParaRPr lang="en-US" sz="3600">
              <a:solidFill>
                <a:srgbClr val="66FF33"/>
              </a:solidFill>
            </a:endParaRPr>
          </a:p>
        </p:txBody>
      </p:sp>
      <p:pic>
        <p:nvPicPr>
          <p:cNvPr id="36868"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628775"/>
            <a:ext cx="8601075" cy="1666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wipe(left)">
                                      <p:cBhvr>
                                        <p:cTn id="7" dur="500"/>
                                        <p:tgtEl>
                                          <p:spTgt spid="5939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animEffect transition="in" filter="wipe(left)">
                                      <p:cBhvr>
                                        <p:cTn id="11" dur="500"/>
                                        <p:tgtEl>
                                          <p:spTgt spid="593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785786" y="500042"/>
            <a:ext cx="7715304" cy="6000792"/>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930275" algn="r"/>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1" name="Picture 11"/>
          <p:cNvPicPr>
            <a:picLocks noChangeAspect="1" noChangeArrowheads="1"/>
          </p:cNvPicPr>
          <p:nvPr/>
        </p:nvPicPr>
        <p:blipFill>
          <a:blip r:embed="rId2" cstate="print"/>
          <a:srcRect/>
          <a:stretch>
            <a:fillRect/>
          </a:stretch>
        </p:blipFill>
        <p:spPr bwMode="auto">
          <a:xfrm>
            <a:off x="2071670" y="428604"/>
            <a:ext cx="5810250" cy="6032500"/>
          </a:xfrm>
          <a:prstGeom prst="rect">
            <a:avLst/>
          </a:prstGeom>
          <a:noFill/>
        </p:spPr>
      </p:pic>
      <p:sp>
        <p:nvSpPr>
          <p:cNvPr id="35843"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930275" algn="r"/>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8600" y="454025"/>
            <a:ext cx="8601075" cy="1146175"/>
            <a:chOff x="144" y="293"/>
            <a:chExt cx="5418" cy="619"/>
          </a:xfrm>
        </p:grpSpPr>
        <p:sp>
          <p:nvSpPr>
            <p:cNvPr id="7172" name="Rectangle 4"/>
            <p:cNvSpPr>
              <a:spLocks noChangeArrowheads="1"/>
            </p:cNvSpPr>
            <p:nvPr/>
          </p:nvSpPr>
          <p:spPr bwMode="auto">
            <a:xfrm>
              <a:off x="229" y="293"/>
              <a:ext cx="3499" cy="494"/>
            </a:xfrm>
            <a:prstGeom prst="rect">
              <a:avLst/>
            </a:prstGeom>
            <a:noFill/>
            <a:ln w="9525">
              <a:noFill/>
              <a:miter lim="800000"/>
              <a:headEnd/>
              <a:tailEnd/>
            </a:ln>
          </p:spPr>
          <p:txBody>
            <a:bodyPr wrap="none">
              <a:spAutoFit/>
            </a:bodyPr>
            <a:lstStyle/>
            <a:p>
              <a:pPr algn="l" rtl="0" eaLnBrk="0" hangingPunct="0"/>
              <a:r>
                <a:rPr lang="en-US" sz="5400" b="1">
                  <a:solidFill>
                    <a:srgbClr val="66FF33"/>
                  </a:solidFill>
                </a:rPr>
                <a:t>Stages of Labor</a:t>
              </a:r>
            </a:p>
          </p:txBody>
        </p:sp>
        <p:pic>
          <p:nvPicPr>
            <p:cNvPr id="717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 y="807"/>
              <a:ext cx="5418" cy="105"/>
            </a:xfrm>
            <a:prstGeom prst="rect">
              <a:avLst/>
            </a:prstGeom>
            <a:noFill/>
            <a:ln w="9525">
              <a:noFill/>
              <a:miter lim="800000"/>
              <a:headEnd/>
              <a:tailEnd/>
            </a:ln>
          </p:spPr>
        </p:pic>
      </p:grpSp>
      <p:sp>
        <p:nvSpPr>
          <p:cNvPr id="156678" name="Text Box 6"/>
          <p:cNvSpPr txBox="1">
            <a:spLocks noChangeArrowheads="1"/>
          </p:cNvSpPr>
          <p:nvPr/>
        </p:nvSpPr>
        <p:spPr bwMode="auto">
          <a:xfrm>
            <a:off x="311150" y="1682750"/>
            <a:ext cx="8528050" cy="5038725"/>
          </a:xfrm>
          <a:prstGeom prst="rect">
            <a:avLst/>
          </a:prstGeom>
          <a:noFill/>
          <a:ln w="9525">
            <a:noFill/>
            <a:miter lim="800000"/>
            <a:headEnd/>
            <a:tailEnd/>
          </a:ln>
        </p:spPr>
        <p:txBody>
          <a:bodyPr>
            <a:spAutoFit/>
          </a:bodyPr>
          <a:lstStyle/>
          <a:p>
            <a:pPr algn="just" rtl="0" eaLnBrk="0" hangingPunct="0"/>
            <a:r>
              <a:rPr lang="en-US" sz="3200" b="1">
                <a:cs typeface="Traditional Arabic" pitchFamily="18" charset="-78"/>
              </a:rPr>
              <a:t>Third Stage of Labor:</a:t>
            </a:r>
            <a:r>
              <a:rPr lang="en-US" sz="3200">
                <a:cs typeface="Traditional Arabic" pitchFamily="18" charset="-78"/>
              </a:rPr>
              <a:t> </a:t>
            </a:r>
            <a:r>
              <a:rPr lang="en-US" sz="2900">
                <a:cs typeface="Traditional Arabic" pitchFamily="18" charset="-78"/>
              </a:rPr>
              <a:t>This stage ends with the delivery of the placenta and fetal membranes. It normally takes 15-30 minutes or less.</a:t>
            </a:r>
          </a:p>
          <a:p>
            <a:pPr algn="just" rtl="0" eaLnBrk="0" hangingPunct="0"/>
            <a:endParaRPr lang="en-US" sz="2900">
              <a:cs typeface="Traditional Arabic" pitchFamily="18" charset="-78"/>
            </a:endParaRPr>
          </a:p>
          <a:p>
            <a:pPr algn="just" rtl="0" eaLnBrk="0" hangingPunct="0"/>
            <a:r>
              <a:rPr lang="en-US" sz="3200" b="1">
                <a:cs typeface="Traditional Arabic" pitchFamily="18" charset="-78"/>
              </a:rPr>
              <a:t>Fourth Stage of Labor:</a:t>
            </a:r>
            <a:r>
              <a:rPr lang="en-US" sz="3200">
                <a:cs typeface="Traditional Arabic" pitchFamily="18" charset="-78"/>
              </a:rPr>
              <a:t> </a:t>
            </a:r>
            <a:r>
              <a:rPr lang="en-US" sz="2900">
                <a:cs typeface="Traditional Arabic" pitchFamily="18" charset="-78"/>
              </a:rPr>
              <a:t>This stage occurs during the first two hours after completing the delivery of the fetus and placenta. This is when myometrial contractions and reactions take place along with blood vessel thrombosis to control postpartum hemorrhage (a major killer of young women).</a:t>
            </a:r>
            <a:endParaRPr lang="en-US" sz="290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56678"/>
                                        </p:tgtEl>
                                        <p:attrNameLst>
                                          <p:attrName>style.visibility</p:attrName>
                                        </p:attrNameLst>
                                      </p:cBhvr>
                                      <p:to>
                                        <p:strVal val="visible"/>
                                      </p:to>
                                    </p:set>
                                    <p:animEffect transition="in" filter="barn(outVertical)">
                                      <p:cBhvr>
                                        <p:cTn id="14" dur="500"/>
                                        <p:tgtEl>
                                          <p:spTgt spid="156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866900" y="404813"/>
            <a:ext cx="6427788" cy="1190625"/>
          </a:xfrm>
          <a:prstGeom prst="rect">
            <a:avLst/>
          </a:prstGeom>
          <a:noFill/>
          <a:ln w="9525">
            <a:noFill/>
            <a:miter lim="800000"/>
            <a:headEnd/>
            <a:tailEnd/>
          </a:ln>
        </p:spPr>
        <p:txBody>
          <a:bodyPr wrap="none">
            <a:spAutoFit/>
          </a:bodyPr>
          <a:lstStyle/>
          <a:p>
            <a:pPr algn="ctr" rtl="0" eaLnBrk="0" hangingPunct="0"/>
            <a:r>
              <a:rPr lang="en-US" sz="3600" b="1">
                <a:solidFill>
                  <a:srgbClr val="66FF33"/>
                </a:solidFill>
                <a:cs typeface="Times New Roman" pitchFamily="18" charset="0"/>
              </a:rPr>
              <a:t>THE PARTOGRAPH   </a:t>
            </a:r>
          </a:p>
          <a:p>
            <a:pPr algn="ctr" rtl="0" eaLnBrk="0" hangingPunct="0"/>
            <a:r>
              <a:rPr lang="en-US" sz="3600" b="1">
                <a:solidFill>
                  <a:srgbClr val="66FF33"/>
                </a:solidFill>
                <a:cs typeface="Times New Roman" pitchFamily="18" charset="0"/>
              </a:rPr>
              <a:t>“An Early Warning System”</a:t>
            </a:r>
            <a:endParaRPr lang="en-US" sz="3600"/>
          </a:p>
        </p:txBody>
      </p:sp>
      <p:sp>
        <p:nvSpPr>
          <p:cNvPr id="32772" name="Text Box 4"/>
          <p:cNvSpPr txBox="1">
            <a:spLocks noChangeArrowheads="1"/>
          </p:cNvSpPr>
          <p:nvPr/>
        </p:nvSpPr>
        <p:spPr bwMode="auto">
          <a:xfrm>
            <a:off x="381000" y="2133600"/>
            <a:ext cx="2614613" cy="641350"/>
          </a:xfrm>
          <a:prstGeom prst="rect">
            <a:avLst/>
          </a:prstGeom>
          <a:noFill/>
          <a:ln w="9525">
            <a:noFill/>
            <a:miter lim="800000"/>
            <a:headEnd/>
            <a:tailEnd/>
          </a:ln>
        </p:spPr>
        <p:txBody>
          <a:bodyPr wrap="none">
            <a:spAutoFit/>
          </a:bodyPr>
          <a:lstStyle/>
          <a:p>
            <a:pPr algn="l" rtl="0" eaLnBrk="0" hangingPunct="0"/>
            <a:r>
              <a:rPr lang="en-US" sz="3600" b="1">
                <a:solidFill>
                  <a:srgbClr val="FFFF00"/>
                </a:solidFill>
                <a:cs typeface="Times New Roman" pitchFamily="18" charset="0"/>
              </a:rPr>
              <a:t>Definition:</a:t>
            </a:r>
            <a:endParaRPr lang="en-US" sz="3600"/>
          </a:p>
        </p:txBody>
      </p:sp>
      <p:sp>
        <p:nvSpPr>
          <p:cNvPr id="32773" name="Text Box 5"/>
          <p:cNvSpPr txBox="1">
            <a:spLocks noChangeArrowheads="1"/>
          </p:cNvSpPr>
          <p:nvPr/>
        </p:nvSpPr>
        <p:spPr bwMode="auto">
          <a:xfrm>
            <a:off x="441325" y="2852738"/>
            <a:ext cx="8307388" cy="3016250"/>
          </a:xfrm>
          <a:prstGeom prst="rect">
            <a:avLst/>
          </a:prstGeom>
          <a:noFill/>
          <a:ln w="9525">
            <a:noFill/>
            <a:miter lim="800000"/>
            <a:headEnd/>
            <a:tailEnd/>
          </a:ln>
        </p:spPr>
        <p:txBody>
          <a:bodyPr>
            <a:spAutoFit/>
          </a:bodyPr>
          <a:lstStyle/>
          <a:p>
            <a:pPr algn="just" rtl="0" eaLnBrk="0" hangingPunct="0"/>
            <a:r>
              <a:rPr lang="en-US" sz="3200">
                <a:cs typeface="Times New Roman" pitchFamily="18" charset="0"/>
              </a:rPr>
              <a:t>A partograph is a graphical record of progress during labor. Progress is measured by cervical dilatation against time in hours, and a record is made of the important conditions of the mother and fetus that may arise during the labor process.</a:t>
            </a:r>
            <a:endParaRPr lang="en-US" sz="3200"/>
          </a:p>
        </p:txBody>
      </p:sp>
      <p:pic>
        <p:nvPicPr>
          <p:cNvPr id="8197"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288" y="1700213"/>
            <a:ext cx="8601075" cy="166687"/>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ppt_x</p:attrName>
                                        </p:attrNameLst>
                                      </p:cBhvr>
                                      <p:tavLst>
                                        <p:tav tm="0">
                                          <p:val>
                                            <p:strVal val="#ppt_x"/>
                                          </p:val>
                                        </p:tav>
                                        <p:tav tm="100000">
                                          <p:val>
                                            <p:strVal val="#ppt_x"/>
                                          </p:val>
                                        </p:tav>
                                      </p:tavLst>
                                    </p:anim>
                                    <p:anim calcmode="lin" valueType="num">
                                      <p:cBhvr>
                                        <p:cTn id="8" dur="500" fill="hold"/>
                                        <p:tgtEl>
                                          <p:spTgt spid="32772"/>
                                        </p:tgtEl>
                                        <p:attrNameLst>
                                          <p:attrName>ppt_y</p:attrName>
                                        </p:attrNameLst>
                                      </p:cBhvr>
                                      <p:tavLst>
                                        <p:tav tm="0">
                                          <p:val>
                                            <p:strVal val="#ppt_y-#ppt_h/2"/>
                                          </p:val>
                                        </p:tav>
                                        <p:tav tm="100000">
                                          <p:val>
                                            <p:strVal val="#ppt_y"/>
                                          </p:val>
                                        </p:tav>
                                      </p:tavLst>
                                    </p:anim>
                                    <p:anim calcmode="lin" valueType="num">
                                      <p:cBhvr>
                                        <p:cTn id="9" dur="500" fill="hold"/>
                                        <p:tgtEl>
                                          <p:spTgt spid="32772"/>
                                        </p:tgtEl>
                                        <p:attrNameLst>
                                          <p:attrName>ppt_w</p:attrName>
                                        </p:attrNameLst>
                                      </p:cBhvr>
                                      <p:tavLst>
                                        <p:tav tm="0">
                                          <p:val>
                                            <p:strVal val="#ppt_w"/>
                                          </p:val>
                                        </p:tav>
                                        <p:tav tm="100000">
                                          <p:val>
                                            <p:strVal val="#ppt_w"/>
                                          </p:val>
                                        </p:tav>
                                      </p:tavLst>
                                    </p:anim>
                                    <p:anim calcmode="lin" valueType="num">
                                      <p:cBhvr>
                                        <p:cTn id="10" dur="500" fill="hold"/>
                                        <p:tgtEl>
                                          <p:spTgt spid="3277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2773"/>
                                        </p:tgtEl>
                                        <p:attrNameLst>
                                          <p:attrName>style.visibility</p:attrName>
                                        </p:attrNameLst>
                                      </p:cBhvr>
                                      <p:to>
                                        <p:strVal val="visible"/>
                                      </p:to>
                                    </p:set>
                                    <p:animEffect transition="in" filter="barn(outVertical)">
                                      <p:cBhvr>
                                        <p:cTn id="14"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23850" y="188913"/>
            <a:ext cx="7097713" cy="701675"/>
          </a:xfrm>
          <a:prstGeom prst="rect">
            <a:avLst/>
          </a:prstGeom>
          <a:noFill/>
          <a:ln w="9525">
            <a:noFill/>
            <a:miter lim="800000"/>
            <a:headEnd/>
            <a:tailEnd/>
          </a:ln>
        </p:spPr>
        <p:txBody>
          <a:bodyPr wrap="none">
            <a:spAutoFit/>
          </a:bodyPr>
          <a:lstStyle/>
          <a:p>
            <a:pPr algn="ctr"/>
            <a:r>
              <a:rPr lang="en-US" sz="4000" b="1">
                <a:solidFill>
                  <a:srgbClr val="FFFF00"/>
                </a:solidFill>
              </a:rPr>
              <a:t>Purpose of the partograph:</a:t>
            </a:r>
          </a:p>
        </p:txBody>
      </p:sp>
      <p:sp>
        <p:nvSpPr>
          <p:cNvPr id="179204" name="Text Box 4"/>
          <p:cNvSpPr txBox="1">
            <a:spLocks noChangeArrowheads="1"/>
          </p:cNvSpPr>
          <p:nvPr/>
        </p:nvSpPr>
        <p:spPr bwMode="auto">
          <a:xfrm>
            <a:off x="250825" y="1268413"/>
            <a:ext cx="8497888" cy="5453062"/>
          </a:xfrm>
          <a:prstGeom prst="rect">
            <a:avLst/>
          </a:prstGeom>
          <a:noFill/>
          <a:ln w="9525">
            <a:noFill/>
            <a:miter lim="800000"/>
            <a:headEnd/>
            <a:tailEnd/>
          </a:ln>
        </p:spPr>
        <p:txBody>
          <a:bodyPr>
            <a:spAutoFit/>
          </a:bodyPr>
          <a:lstStyle/>
          <a:p>
            <a:pPr algn="just" rtl="0" eaLnBrk="0" hangingPunct="0">
              <a:buFont typeface="Wingdings" pitchFamily="2" charset="2"/>
              <a:buChar char="Ø"/>
            </a:pPr>
            <a:r>
              <a:rPr lang="en-US" sz="3200"/>
              <a:t> To detect abnormal progress of labor as early as possible</a:t>
            </a:r>
          </a:p>
          <a:p>
            <a:pPr algn="just" rtl="0" eaLnBrk="0" hangingPunct="0">
              <a:buFont typeface="Wingdings" pitchFamily="2" charset="2"/>
              <a:buChar char="Ø"/>
            </a:pPr>
            <a:r>
              <a:rPr lang="en-US" sz="3200"/>
              <a:t> To prevent prolonged labor</a:t>
            </a:r>
          </a:p>
          <a:p>
            <a:pPr algn="just" rtl="0" eaLnBrk="0" hangingPunct="0">
              <a:buFont typeface="Wingdings" pitchFamily="2" charset="2"/>
              <a:buChar char="Ø"/>
            </a:pPr>
            <a:r>
              <a:rPr lang="en-US" sz="3200"/>
              <a:t> To recognize CPD long before obstructed labor</a:t>
            </a:r>
          </a:p>
          <a:p>
            <a:pPr algn="just" rtl="0" eaLnBrk="0" hangingPunct="0">
              <a:buFont typeface="Wingdings" pitchFamily="2" charset="2"/>
              <a:buChar char="Ø"/>
            </a:pPr>
            <a:r>
              <a:rPr lang="en-US" sz="3200"/>
              <a:t> To assist in early decision on augmentation or termination of labor</a:t>
            </a:r>
          </a:p>
          <a:p>
            <a:pPr algn="just" rtl="0" eaLnBrk="0" hangingPunct="0">
              <a:buFont typeface="Wingdings" pitchFamily="2" charset="2"/>
              <a:buChar char="Ø"/>
            </a:pPr>
            <a:r>
              <a:rPr lang="en-US" sz="3200"/>
              <a:t> To increase the quality and regularity of all observations of mother and fetus.</a:t>
            </a:r>
          </a:p>
          <a:p>
            <a:pPr algn="just" rtl="0" eaLnBrk="0" hangingPunct="0">
              <a:buFont typeface="Wingdings" pitchFamily="2" charset="2"/>
              <a:buChar char="Ø"/>
            </a:pPr>
            <a:r>
              <a:rPr lang="en-US" sz="3200"/>
              <a:t> To recognize maternal or fetal problems as early as possible</a:t>
            </a:r>
          </a:p>
        </p:txBody>
      </p:sp>
      <p:pic>
        <p:nvPicPr>
          <p:cNvPr id="9220"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825" y="908050"/>
            <a:ext cx="8601075" cy="166688"/>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barn(outVertical)">
                                      <p:cBhvr>
                                        <p:cTn id="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85800" y="476250"/>
            <a:ext cx="7602538" cy="641350"/>
          </a:xfrm>
          <a:prstGeom prst="rect">
            <a:avLst/>
          </a:prstGeom>
          <a:noFill/>
          <a:ln w="9525">
            <a:noFill/>
            <a:miter lim="800000"/>
            <a:headEnd/>
            <a:tailEnd/>
          </a:ln>
        </p:spPr>
        <p:txBody>
          <a:bodyPr wrap="none">
            <a:spAutoFit/>
          </a:bodyPr>
          <a:lstStyle/>
          <a:p>
            <a:pPr marL="190500" lvl="1" algn="l" rtl="0" eaLnBrk="0" hangingPunct="0"/>
            <a:r>
              <a:rPr lang="en-US" sz="3600" b="1">
                <a:solidFill>
                  <a:srgbClr val="66FF33"/>
                </a:solidFill>
                <a:cs typeface="Times New Roman" pitchFamily="18" charset="0"/>
              </a:rPr>
              <a:t>Components Of The Partograph</a:t>
            </a:r>
            <a:endParaRPr lang="en-US" sz="3600"/>
          </a:p>
        </p:txBody>
      </p:sp>
      <p:pic>
        <p:nvPicPr>
          <p:cNvPr id="10243"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5" y="1125538"/>
            <a:ext cx="8601075" cy="166687"/>
          </a:xfrm>
          <a:prstGeom prst="rect">
            <a:avLst/>
          </a:prstGeom>
          <a:noFill/>
          <a:ln w="9525">
            <a:noFill/>
            <a:miter lim="800000"/>
            <a:headEnd/>
            <a:tailEnd/>
          </a:ln>
        </p:spPr>
      </p:pic>
      <p:sp>
        <p:nvSpPr>
          <p:cNvPr id="34821" name="Text Box 5"/>
          <p:cNvSpPr txBox="1">
            <a:spLocks noChangeArrowheads="1"/>
          </p:cNvSpPr>
          <p:nvPr/>
        </p:nvSpPr>
        <p:spPr bwMode="auto">
          <a:xfrm>
            <a:off x="290513" y="1557338"/>
            <a:ext cx="8458200" cy="3990975"/>
          </a:xfrm>
          <a:prstGeom prst="rect">
            <a:avLst/>
          </a:prstGeom>
          <a:noFill/>
          <a:ln w="9525">
            <a:noFill/>
            <a:miter lim="800000"/>
            <a:headEnd/>
            <a:tailEnd/>
          </a:ln>
        </p:spPr>
        <p:txBody>
          <a:bodyPr>
            <a:spAutoFit/>
          </a:bodyPr>
          <a:lstStyle/>
          <a:p>
            <a:pPr algn="l" rtl="0" eaLnBrk="0" hangingPunct="0"/>
            <a:r>
              <a:rPr lang="en-US" sz="3200">
                <a:cs typeface="Times New Roman" pitchFamily="18" charset="0"/>
              </a:rPr>
              <a:t>Part I:	Assessment of Fetal condition.</a:t>
            </a:r>
          </a:p>
          <a:p>
            <a:pPr algn="l" rtl="0" eaLnBrk="0" hangingPunct="0"/>
            <a:endParaRPr lang="en-US" sz="3200">
              <a:cs typeface="Times New Roman" pitchFamily="18" charset="0"/>
            </a:endParaRPr>
          </a:p>
          <a:p>
            <a:pPr algn="l" rtl="0" eaLnBrk="0" hangingPunct="0"/>
            <a:r>
              <a:rPr lang="en-US" sz="3200">
                <a:cs typeface="Times New Roman" pitchFamily="18" charset="0"/>
              </a:rPr>
              <a:t>Part II:	Progress of labor.</a:t>
            </a:r>
          </a:p>
          <a:p>
            <a:pPr algn="l" rtl="0" eaLnBrk="0" hangingPunct="0"/>
            <a:endParaRPr lang="en-US" sz="3200">
              <a:cs typeface="Times New Roman" pitchFamily="18" charset="0"/>
            </a:endParaRPr>
          </a:p>
          <a:p>
            <a:pPr algn="l" rtl="0" eaLnBrk="0" hangingPunct="0"/>
            <a:r>
              <a:rPr lang="en-US" sz="3200">
                <a:cs typeface="Times New Roman" pitchFamily="18" charset="0"/>
              </a:rPr>
              <a:t>Part III:	Assessment of Maternal condition.</a:t>
            </a:r>
          </a:p>
          <a:p>
            <a:pPr algn="l" rtl="0" eaLnBrk="0" hangingPunct="0"/>
            <a:endParaRPr lang="en-US" sz="3200">
              <a:cs typeface="Times New Roman" pitchFamily="18" charset="0"/>
            </a:endParaRPr>
          </a:p>
          <a:p>
            <a:pPr algn="l" rtl="0" eaLnBrk="0" hangingPunct="0"/>
            <a:r>
              <a:rPr lang="en-US" sz="3200"/>
              <a:t>Part IV:</a:t>
            </a:r>
            <a:r>
              <a:rPr lang="en-US"/>
              <a:t>  </a:t>
            </a:r>
            <a:r>
              <a:rPr lang="en-US" sz="3200">
                <a:cs typeface="Times New Roman" pitchFamily="18" charset="0"/>
              </a:rPr>
              <a:t>Outcome of labor</a:t>
            </a:r>
          </a:p>
          <a:p>
            <a:pPr algn="l" rtl="0" eaLnBrk="0" hangingPunct="0"/>
            <a:endParaRPr lang="en-US" sz="3200"/>
          </a:p>
        </p:txBody>
      </p:sp>
      <p:pic>
        <p:nvPicPr>
          <p:cNvPr id="1024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67488" y="3913188"/>
            <a:ext cx="2582862" cy="29718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wipe(left)">
                                      <p:cBhvr>
                                        <p:cTn id="7" dur="500"/>
                                        <p:tgtEl>
                                          <p:spTgt spid="3482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821">
                                            <p:txEl>
                                              <p:pRg st="2" end="2"/>
                                            </p:txEl>
                                          </p:spTgt>
                                        </p:tgtEl>
                                        <p:attrNameLst>
                                          <p:attrName>style.visibility</p:attrName>
                                        </p:attrNameLst>
                                      </p:cBhvr>
                                      <p:to>
                                        <p:strVal val="visible"/>
                                      </p:to>
                                    </p:set>
                                    <p:animEffect transition="in" filter="wipe(left)">
                                      <p:cBhvr>
                                        <p:cTn id="11" dur="500"/>
                                        <p:tgtEl>
                                          <p:spTgt spid="34821">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821">
                                            <p:txEl>
                                              <p:pRg st="4" end="4"/>
                                            </p:txEl>
                                          </p:spTgt>
                                        </p:tgtEl>
                                        <p:attrNameLst>
                                          <p:attrName>style.visibility</p:attrName>
                                        </p:attrNameLst>
                                      </p:cBhvr>
                                      <p:to>
                                        <p:strVal val="visible"/>
                                      </p:to>
                                    </p:set>
                                    <p:animEffect transition="in" filter="wipe(left)">
                                      <p:cBhvr>
                                        <p:cTn id="15" dur="500"/>
                                        <p:tgtEl>
                                          <p:spTgt spid="34821">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821">
                                            <p:txEl>
                                              <p:pRg st="6" end="6"/>
                                            </p:txEl>
                                          </p:spTgt>
                                        </p:tgtEl>
                                        <p:attrNameLst>
                                          <p:attrName>style.visibility</p:attrName>
                                        </p:attrNameLst>
                                      </p:cBhvr>
                                      <p:to>
                                        <p:strVal val="visible"/>
                                      </p:to>
                                    </p:set>
                                    <p:animEffect transition="in" filter="wipe(left)">
                                      <p:cBhvr>
                                        <p:cTn id="19" dur="500"/>
                                        <p:tgtEl>
                                          <p:spTgt spid="348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cstate="print">
            <a:clrChange>
              <a:clrFrom>
                <a:srgbClr val="73F7AE"/>
              </a:clrFrom>
              <a:clrTo>
                <a:srgbClr val="73F7AE">
                  <a:alpha val="0"/>
                </a:srgbClr>
              </a:clrTo>
            </a:clrChange>
            <a:lum bright="36000" contrast="12000"/>
          </a:blip>
          <a:srcRect/>
          <a:stretch>
            <a:fillRect/>
          </a:stretch>
        </p:blipFill>
        <p:spPr bwMode="auto">
          <a:xfrm>
            <a:off x="6477000" y="2133600"/>
            <a:ext cx="2667000" cy="2222500"/>
          </a:xfrm>
          <a:prstGeom prst="rect">
            <a:avLst/>
          </a:prstGeom>
          <a:noFill/>
          <a:ln w="9525">
            <a:noFill/>
            <a:miter lim="800000"/>
            <a:headEnd/>
            <a:tailEnd/>
          </a:ln>
        </p:spPr>
      </p:pic>
      <p:sp>
        <p:nvSpPr>
          <p:cNvPr id="13315" name="Text Box 3"/>
          <p:cNvSpPr txBox="1">
            <a:spLocks noChangeArrowheads="1"/>
          </p:cNvSpPr>
          <p:nvPr/>
        </p:nvSpPr>
        <p:spPr bwMode="auto">
          <a:xfrm>
            <a:off x="179388" y="549275"/>
            <a:ext cx="8718550" cy="641350"/>
          </a:xfrm>
          <a:prstGeom prst="rect">
            <a:avLst/>
          </a:prstGeom>
          <a:noFill/>
          <a:ln w="9525">
            <a:noFill/>
            <a:miter lim="800000"/>
            <a:headEnd/>
            <a:tailEnd/>
          </a:ln>
        </p:spPr>
        <p:txBody>
          <a:bodyPr>
            <a:spAutoFit/>
          </a:bodyPr>
          <a:lstStyle/>
          <a:p>
            <a:pPr algn="ctr" rtl="0" eaLnBrk="0" hangingPunct="0"/>
            <a:r>
              <a:rPr lang="en-US" sz="3600" b="1">
                <a:solidFill>
                  <a:srgbClr val="66FF33"/>
                </a:solidFill>
                <a:cs typeface="Times New Roman" pitchFamily="18" charset="0"/>
              </a:rPr>
              <a:t>Part I; Assessment of Fetal Condition</a:t>
            </a:r>
            <a:endParaRPr lang="en-US" sz="3600"/>
          </a:p>
        </p:txBody>
      </p:sp>
      <p:sp>
        <p:nvSpPr>
          <p:cNvPr id="35844" name="Text Box 4"/>
          <p:cNvSpPr txBox="1">
            <a:spLocks noChangeArrowheads="1"/>
          </p:cNvSpPr>
          <p:nvPr/>
        </p:nvSpPr>
        <p:spPr bwMode="auto">
          <a:xfrm>
            <a:off x="152400" y="2628900"/>
            <a:ext cx="4748213" cy="641350"/>
          </a:xfrm>
          <a:prstGeom prst="rect">
            <a:avLst/>
          </a:prstGeom>
          <a:noFill/>
          <a:ln w="9525">
            <a:noFill/>
            <a:miter lim="800000"/>
            <a:headEnd/>
            <a:tailEnd/>
          </a:ln>
        </p:spPr>
        <p:txBody>
          <a:bodyPr wrap="none">
            <a:spAutoFit/>
          </a:bodyPr>
          <a:lstStyle/>
          <a:p>
            <a:pPr marL="381000" lvl="2" algn="l" rtl="0" eaLnBrk="0" hangingPunct="0">
              <a:buFont typeface="Traditional Arabic" pitchFamily="18" charset="-78"/>
              <a:buNone/>
            </a:pPr>
            <a:r>
              <a:rPr lang="en-US" sz="3600" b="1">
                <a:solidFill>
                  <a:srgbClr val="FFFF00"/>
                </a:solidFill>
              </a:rPr>
              <a:t>1</a:t>
            </a:r>
            <a:r>
              <a:rPr lang="en-US" sz="3600">
                <a:solidFill>
                  <a:srgbClr val="FFFF00"/>
                </a:solidFill>
              </a:rPr>
              <a:t>.</a:t>
            </a:r>
            <a:r>
              <a:rPr lang="en-US" sz="3600" b="1">
                <a:solidFill>
                  <a:srgbClr val="FFFF00"/>
                </a:solidFill>
                <a:cs typeface="Times New Roman" pitchFamily="18" charset="0"/>
              </a:rPr>
              <a:t>Fetal Heart Rate</a:t>
            </a:r>
            <a:endParaRPr lang="en-US" sz="3600"/>
          </a:p>
        </p:txBody>
      </p:sp>
      <p:sp>
        <p:nvSpPr>
          <p:cNvPr id="35845" name="Text Box 5"/>
          <p:cNvSpPr txBox="1">
            <a:spLocks noChangeArrowheads="1"/>
          </p:cNvSpPr>
          <p:nvPr/>
        </p:nvSpPr>
        <p:spPr bwMode="auto">
          <a:xfrm>
            <a:off x="533400" y="3554413"/>
            <a:ext cx="7610475" cy="2846387"/>
          </a:xfrm>
          <a:prstGeom prst="rect">
            <a:avLst/>
          </a:prstGeom>
          <a:noFill/>
          <a:ln w="9525">
            <a:noFill/>
            <a:miter lim="800000"/>
            <a:headEnd/>
            <a:tailEnd/>
          </a:ln>
        </p:spPr>
        <p:txBody>
          <a:bodyPr wrap="none">
            <a:spAutoFit/>
          </a:bodyPr>
          <a:lstStyle/>
          <a:p>
            <a:pPr algn="l" rtl="0" eaLnBrk="0" hangingPunct="0">
              <a:spcBef>
                <a:spcPct val="55000"/>
              </a:spcBef>
              <a:buClr>
                <a:srgbClr val="FFFF00"/>
              </a:buClr>
              <a:buFont typeface="Wingdings" pitchFamily="2" charset="2"/>
              <a:buChar char="¬"/>
            </a:pPr>
            <a:r>
              <a:rPr lang="en-US" sz="3200">
                <a:cs typeface="Times New Roman" pitchFamily="18" charset="0"/>
              </a:rPr>
              <a:t>&gt;160 beats/min = Tachycardia</a:t>
            </a:r>
          </a:p>
          <a:p>
            <a:pPr algn="l" rtl="0" eaLnBrk="0" hangingPunct="0">
              <a:spcBef>
                <a:spcPct val="55000"/>
              </a:spcBef>
              <a:buClr>
                <a:srgbClr val="FFFF00"/>
              </a:buClr>
              <a:buFont typeface="Wingdings" pitchFamily="2" charset="2"/>
              <a:buChar char="¬"/>
            </a:pPr>
            <a:r>
              <a:rPr lang="en-US" sz="3200">
                <a:cs typeface="Times New Roman" pitchFamily="18" charset="0"/>
              </a:rPr>
              <a:t>&lt;120 beats/min = Bradycardia</a:t>
            </a:r>
          </a:p>
          <a:p>
            <a:pPr algn="l" rtl="0" eaLnBrk="0" hangingPunct="0">
              <a:spcBef>
                <a:spcPct val="55000"/>
              </a:spcBef>
              <a:buClr>
                <a:srgbClr val="FFFF00"/>
              </a:buClr>
              <a:buFont typeface="Wingdings" pitchFamily="2" charset="2"/>
              <a:buChar char="¬"/>
            </a:pPr>
            <a:r>
              <a:rPr lang="en-US" sz="3200">
                <a:cs typeface="Times New Roman" pitchFamily="18" charset="0"/>
              </a:rPr>
              <a:t>&lt;100 beats/min = Severe bradycardia</a:t>
            </a:r>
          </a:p>
          <a:p>
            <a:pPr algn="l" rtl="0" eaLnBrk="0" hangingPunct="0">
              <a:spcBef>
                <a:spcPct val="55000"/>
              </a:spcBef>
              <a:buClr>
                <a:srgbClr val="FFFF00"/>
              </a:buClr>
              <a:buFont typeface="Wingdings" pitchFamily="2" charset="2"/>
              <a:buChar char="¬"/>
            </a:pPr>
            <a:endParaRPr lang="en-US" sz="3200"/>
          </a:p>
        </p:txBody>
      </p:sp>
      <p:pic>
        <p:nvPicPr>
          <p:cNvPr id="1331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4325" y="1484313"/>
            <a:ext cx="8601075" cy="166687"/>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ppt_x</p:attrName>
                                        </p:attrNameLst>
                                      </p:cBhvr>
                                      <p:tavLst>
                                        <p:tav tm="0">
                                          <p:val>
                                            <p:strVal val="#ppt_x"/>
                                          </p:val>
                                        </p:tav>
                                        <p:tav tm="100000">
                                          <p:val>
                                            <p:strVal val="#ppt_x"/>
                                          </p:val>
                                        </p:tav>
                                      </p:tavLst>
                                    </p:anim>
                                    <p:anim calcmode="lin" valueType="num">
                                      <p:cBhvr>
                                        <p:cTn id="8" dur="500" fill="hold"/>
                                        <p:tgtEl>
                                          <p:spTgt spid="35844"/>
                                        </p:tgtEl>
                                        <p:attrNameLst>
                                          <p:attrName>ppt_y</p:attrName>
                                        </p:attrNameLst>
                                      </p:cBhvr>
                                      <p:tavLst>
                                        <p:tav tm="0">
                                          <p:val>
                                            <p:strVal val="#ppt_y-#ppt_h/2"/>
                                          </p:val>
                                        </p:tav>
                                        <p:tav tm="100000">
                                          <p:val>
                                            <p:strVal val="#ppt_y"/>
                                          </p:val>
                                        </p:tav>
                                      </p:tavLst>
                                    </p:anim>
                                    <p:anim calcmode="lin" valueType="num">
                                      <p:cBhvr>
                                        <p:cTn id="9" dur="500" fill="hold"/>
                                        <p:tgtEl>
                                          <p:spTgt spid="35844"/>
                                        </p:tgtEl>
                                        <p:attrNameLst>
                                          <p:attrName>ppt_w</p:attrName>
                                        </p:attrNameLst>
                                      </p:cBhvr>
                                      <p:tavLst>
                                        <p:tav tm="0">
                                          <p:val>
                                            <p:strVal val="#ppt_w"/>
                                          </p:val>
                                        </p:tav>
                                        <p:tav tm="100000">
                                          <p:val>
                                            <p:strVal val="#ppt_w"/>
                                          </p:val>
                                        </p:tav>
                                      </p:tavLst>
                                    </p:anim>
                                    <p:anim calcmode="lin" valueType="num">
                                      <p:cBhvr>
                                        <p:cTn id="10" dur="500" fill="hold"/>
                                        <p:tgtEl>
                                          <p:spTgt spid="3584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5845">
                                            <p:txEl>
                                              <p:pRg st="0" end="0"/>
                                            </p:txEl>
                                          </p:spTgt>
                                        </p:tgtEl>
                                        <p:attrNameLst>
                                          <p:attrName>style.visibility</p:attrName>
                                        </p:attrNameLst>
                                      </p:cBhvr>
                                      <p:to>
                                        <p:strVal val="visible"/>
                                      </p:to>
                                    </p:set>
                                    <p:animEffect transition="in" filter="wipe(left)">
                                      <p:cBhvr>
                                        <p:cTn id="14" dur="500"/>
                                        <p:tgtEl>
                                          <p:spTgt spid="35845">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845">
                                            <p:txEl>
                                              <p:pRg st="1" end="1"/>
                                            </p:txEl>
                                          </p:spTgt>
                                        </p:tgtEl>
                                        <p:attrNameLst>
                                          <p:attrName>style.visibility</p:attrName>
                                        </p:attrNameLst>
                                      </p:cBhvr>
                                      <p:to>
                                        <p:strVal val="visible"/>
                                      </p:to>
                                    </p:set>
                                    <p:animEffect transition="in" filter="wipe(left)">
                                      <p:cBhvr>
                                        <p:cTn id="18" dur="500"/>
                                        <p:tgtEl>
                                          <p:spTgt spid="35845">
                                            <p:txEl>
                                              <p:pRg st="1" end="1"/>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5845">
                                            <p:txEl>
                                              <p:pRg st="2" end="2"/>
                                            </p:txEl>
                                          </p:spTgt>
                                        </p:tgtEl>
                                        <p:attrNameLst>
                                          <p:attrName>style.visibility</p:attrName>
                                        </p:attrNameLst>
                                      </p:cBhvr>
                                      <p:to>
                                        <p:strVal val="visible"/>
                                      </p:to>
                                    </p:set>
                                    <p:animEffect transition="in" filter="wipe(left)">
                                      <p:cBhvr>
                                        <p:cTn id="22" dur="500"/>
                                        <p:tgtEl>
                                          <p:spTgt spid="358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79388" y="1484313"/>
            <a:ext cx="8743950" cy="4029075"/>
          </a:xfrm>
          <a:prstGeom prst="rect">
            <a:avLst/>
          </a:prstGeom>
          <a:noFill/>
          <a:ln w="9525">
            <a:noFill/>
            <a:miter lim="800000"/>
            <a:headEnd/>
            <a:tailEnd/>
          </a:ln>
        </p:spPr>
        <p:txBody>
          <a:bodyPr>
            <a:spAutoFit/>
          </a:bodyPr>
          <a:lstStyle/>
          <a:p>
            <a:pPr algn="l" rtl="0" eaLnBrk="0" hangingPunct="0">
              <a:spcBef>
                <a:spcPct val="55000"/>
              </a:spcBef>
            </a:pPr>
            <a:r>
              <a:rPr lang="en-US" sz="2800" b="1">
                <a:cs typeface="Times New Roman" pitchFamily="18" charset="0"/>
              </a:rPr>
              <a:t>I</a:t>
            </a:r>
            <a:r>
              <a:rPr lang="en-US" sz="2800">
                <a:cs typeface="Times New Roman" pitchFamily="18" charset="0"/>
              </a:rPr>
              <a:t>ntact membranes				               </a:t>
            </a:r>
            <a:r>
              <a:rPr lang="en-US" sz="3200" b="1">
                <a:solidFill>
                  <a:srgbClr val="FFFF00"/>
                </a:solidFill>
                <a:cs typeface="HASOOB" pitchFamily="2" charset="-78"/>
              </a:rPr>
              <a:t>I</a:t>
            </a:r>
            <a:endParaRPr lang="en-US" sz="3200" b="1">
              <a:cs typeface="Times New Roman" pitchFamily="18" charset="0"/>
            </a:endParaRPr>
          </a:p>
          <a:p>
            <a:pPr algn="l" rtl="0" eaLnBrk="0" hangingPunct="0">
              <a:spcBef>
                <a:spcPct val="55000"/>
              </a:spcBef>
            </a:pPr>
            <a:r>
              <a:rPr lang="en-US" sz="2800">
                <a:cs typeface="Times New Roman" pitchFamily="18" charset="0"/>
              </a:rPr>
              <a:t>Ruptured membranes + </a:t>
            </a:r>
            <a:r>
              <a:rPr lang="en-US" sz="2800" b="1">
                <a:cs typeface="Times New Roman" pitchFamily="18" charset="0"/>
              </a:rPr>
              <a:t>C</a:t>
            </a:r>
            <a:r>
              <a:rPr lang="en-US" sz="2800">
                <a:cs typeface="Times New Roman" pitchFamily="18" charset="0"/>
              </a:rPr>
              <a:t>lear liquor	               </a:t>
            </a:r>
            <a:r>
              <a:rPr lang="en-US" sz="3200" b="1">
                <a:solidFill>
                  <a:srgbClr val="FFFF00"/>
                </a:solidFill>
                <a:cs typeface="Times New Roman" pitchFamily="18" charset="0"/>
              </a:rPr>
              <a:t>C</a:t>
            </a:r>
            <a:endParaRPr lang="en-US" sz="2800">
              <a:cs typeface="Times New Roman" pitchFamily="18" charset="0"/>
            </a:endParaRPr>
          </a:p>
          <a:p>
            <a:pPr algn="l" rtl="0" eaLnBrk="0" hangingPunct="0">
              <a:spcBef>
                <a:spcPct val="55000"/>
              </a:spcBef>
            </a:pPr>
            <a:r>
              <a:rPr lang="en-US" sz="2800">
                <a:cs typeface="Times New Roman" pitchFamily="18" charset="0"/>
              </a:rPr>
              <a:t>Ruptured membranes + </a:t>
            </a:r>
            <a:r>
              <a:rPr lang="en-US" sz="2800" b="1">
                <a:cs typeface="Times New Roman" pitchFamily="18" charset="0"/>
              </a:rPr>
              <a:t>M</a:t>
            </a:r>
            <a:r>
              <a:rPr lang="en-US" sz="2800">
                <a:cs typeface="Times New Roman" pitchFamily="18" charset="0"/>
              </a:rPr>
              <a:t>econium </a:t>
            </a:r>
            <a:r>
              <a:rPr lang="en-US" sz="2800"/>
              <a:t>stained liquor   </a:t>
            </a:r>
            <a:r>
              <a:rPr lang="en-US" sz="3200" b="1">
                <a:solidFill>
                  <a:srgbClr val="FFFF00"/>
                </a:solidFill>
                <a:cs typeface="Times New Roman" pitchFamily="18" charset="0"/>
              </a:rPr>
              <a:t>M</a:t>
            </a:r>
            <a:r>
              <a:rPr lang="en-US" sz="2800">
                <a:cs typeface="Times New Roman" pitchFamily="18" charset="0"/>
              </a:rPr>
              <a:t>                            		</a:t>
            </a:r>
          </a:p>
          <a:p>
            <a:pPr algn="l" rtl="0" eaLnBrk="0" hangingPunct="0">
              <a:spcBef>
                <a:spcPct val="55000"/>
              </a:spcBef>
            </a:pPr>
            <a:r>
              <a:rPr lang="en-US" sz="2800">
                <a:cs typeface="Times New Roman" pitchFamily="18" charset="0"/>
              </a:rPr>
              <a:t>Ruptured membranes + </a:t>
            </a:r>
            <a:r>
              <a:rPr lang="en-US" sz="2800" b="1">
                <a:cs typeface="Times New Roman" pitchFamily="18" charset="0"/>
              </a:rPr>
              <a:t>B</a:t>
            </a:r>
            <a:r>
              <a:rPr lang="en-US" sz="2800">
                <a:cs typeface="Times New Roman" pitchFamily="18" charset="0"/>
              </a:rPr>
              <a:t>lood-stained liquor          </a:t>
            </a:r>
            <a:r>
              <a:rPr lang="en-US" sz="3200" b="1">
                <a:solidFill>
                  <a:srgbClr val="FFFF00"/>
                </a:solidFill>
                <a:cs typeface="Times New Roman" pitchFamily="18" charset="0"/>
              </a:rPr>
              <a:t>B</a:t>
            </a:r>
            <a:endParaRPr lang="en-US" sz="2800">
              <a:cs typeface="Times New Roman" pitchFamily="18" charset="0"/>
            </a:endParaRPr>
          </a:p>
          <a:p>
            <a:pPr algn="l" rtl="0" eaLnBrk="0" hangingPunct="0">
              <a:spcBef>
                <a:spcPct val="55000"/>
              </a:spcBef>
            </a:pPr>
            <a:r>
              <a:rPr lang="en-US" sz="2800">
                <a:cs typeface="Times New Roman" pitchFamily="18" charset="0"/>
              </a:rPr>
              <a:t>Ruptured membranes + </a:t>
            </a:r>
            <a:r>
              <a:rPr lang="en-US" sz="2800" b="1">
                <a:cs typeface="Times New Roman" pitchFamily="18" charset="0"/>
              </a:rPr>
              <a:t>A</a:t>
            </a:r>
            <a:r>
              <a:rPr lang="en-US" sz="2800">
                <a:cs typeface="Times New Roman" pitchFamily="18" charset="0"/>
              </a:rPr>
              <a:t>bsent liquor		        </a:t>
            </a:r>
            <a:r>
              <a:rPr lang="en-US" sz="3200" b="1">
                <a:solidFill>
                  <a:srgbClr val="FFFF00"/>
                </a:solidFill>
                <a:cs typeface="Times New Roman" pitchFamily="18" charset="0"/>
              </a:rPr>
              <a:t>A</a:t>
            </a:r>
          </a:p>
        </p:txBody>
      </p:sp>
      <p:sp>
        <p:nvSpPr>
          <p:cNvPr id="36870" name="Text Box 6"/>
          <p:cNvSpPr txBox="1">
            <a:spLocks noChangeArrowheads="1"/>
          </p:cNvSpPr>
          <p:nvPr/>
        </p:nvSpPr>
        <p:spPr bwMode="auto">
          <a:xfrm>
            <a:off x="261938" y="476250"/>
            <a:ext cx="5749925" cy="579438"/>
          </a:xfrm>
          <a:prstGeom prst="rect">
            <a:avLst/>
          </a:prstGeom>
          <a:noFill/>
          <a:ln w="9525">
            <a:noFill/>
            <a:miter lim="800000"/>
            <a:headEnd/>
            <a:tailEnd/>
          </a:ln>
        </p:spPr>
        <p:txBody>
          <a:bodyPr wrap="none">
            <a:spAutoFit/>
          </a:bodyPr>
          <a:lstStyle/>
          <a:p>
            <a:pPr marL="381000" lvl="2" algn="l" rtl="0" eaLnBrk="0" hangingPunct="0">
              <a:buFont typeface="Traditional Arabic" pitchFamily="18" charset="-78"/>
              <a:buNone/>
            </a:pPr>
            <a:r>
              <a:rPr lang="en-US" sz="3200" b="1">
                <a:solidFill>
                  <a:srgbClr val="FFFF00"/>
                </a:solidFill>
              </a:rPr>
              <a:t>2</a:t>
            </a:r>
            <a:r>
              <a:rPr lang="en-US" sz="3200">
                <a:solidFill>
                  <a:srgbClr val="FFFF00"/>
                </a:solidFill>
              </a:rPr>
              <a:t>. </a:t>
            </a:r>
            <a:r>
              <a:rPr lang="en-US" sz="3200" b="1">
                <a:solidFill>
                  <a:srgbClr val="FFFF00"/>
                </a:solidFill>
                <a:cs typeface="Times New Roman" pitchFamily="18" charset="0"/>
              </a:rPr>
              <a:t>Membranes and Liquor</a:t>
            </a:r>
            <a:endParaRPr lang="en-US" sz="320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ppt_x</p:attrName>
                                        </p:attrNameLst>
                                      </p:cBhvr>
                                      <p:tavLst>
                                        <p:tav tm="0">
                                          <p:val>
                                            <p:strVal val="#ppt_x"/>
                                          </p:val>
                                        </p:tav>
                                        <p:tav tm="100000">
                                          <p:val>
                                            <p:strVal val="#ppt_x"/>
                                          </p:val>
                                        </p:tav>
                                      </p:tavLst>
                                    </p:anim>
                                    <p:anim calcmode="lin" valueType="num">
                                      <p:cBhvr>
                                        <p:cTn id="8" dur="500" fill="hold"/>
                                        <p:tgtEl>
                                          <p:spTgt spid="36870"/>
                                        </p:tgtEl>
                                        <p:attrNameLst>
                                          <p:attrName>ppt_y</p:attrName>
                                        </p:attrNameLst>
                                      </p:cBhvr>
                                      <p:tavLst>
                                        <p:tav tm="0">
                                          <p:val>
                                            <p:strVal val="#ppt_y-#ppt_h/2"/>
                                          </p:val>
                                        </p:tav>
                                        <p:tav tm="100000">
                                          <p:val>
                                            <p:strVal val="#ppt_y"/>
                                          </p:val>
                                        </p:tav>
                                      </p:tavLst>
                                    </p:anim>
                                    <p:anim calcmode="lin" valueType="num">
                                      <p:cBhvr>
                                        <p:cTn id="9" dur="500" fill="hold"/>
                                        <p:tgtEl>
                                          <p:spTgt spid="36870"/>
                                        </p:tgtEl>
                                        <p:attrNameLst>
                                          <p:attrName>ppt_w</p:attrName>
                                        </p:attrNameLst>
                                      </p:cBhvr>
                                      <p:tavLst>
                                        <p:tav tm="0">
                                          <p:val>
                                            <p:strVal val="#ppt_w"/>
                                          </p:val>
                                        </p:tav>
                                        <p:tav tm="100000">
                                          <p:val>
                                            <p:strVal val="#ppt_w"/>
                                          </p:val>
                                        </p:tav>
                                      </p:tavLst>
                                    </p:anim>
                                    <p:anim calcmode="lin" valueType="num">
                                      <p:cBhvr>
                                        <p:cTn id="10" dur="500" fill="hold"/>
                                        <p:tgtEl>
                                          <p:spTgt spid="3687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wipe(left)">
                                      <p:cBhvr>
                                        <p:cTn id="14" dur="500"/>
                                        <p:tgtEl>
                                          <p:spTgt spid="36867">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Effect transition="in" filter="wipe(left)">
                                      <p:cBhvr>
                                        <p:cTn id="18" dur="500"/>
                                        <p:tgtEl>
                                          <p:spTgt spid="36867">
                                            <p:txEl>
                                              <p:pRg st="1" end="1"/>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wipe(left)">
                                      <p:cBhvr>
                                        <p:cTn id="22" dur="500"/>
                                        <p:tgtEl>
                                          <p:spTgt spid="36867">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6867">
                                            <p:txEl>
                                              <p:pRg st="3" end="3"/>
                                            </p:txEl>
                                          </p:spTgt>
                                        </p:tgtEl>
                                        <p:attrNameLst>
                                          <p:attrName>style.visibility</p:attrName>
                                        </p:attrNameLst>
                                      </p:cBhvr>
                                      <p:to>
                                        <p:strVal val="visible"/>
                                      </p:to>
                                    </p:set>
                                    <p:animEffect transition="in" filter="wipe(left)">
                                      <p:cBhvr>
                                        <p:cTn id="26" dur="500"/>
                                        <p:tgtEl>
                                          <p:spTgt spid="36867">
                                            <p:txEl>
                                              <p:pRg st="3" end="3"/>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6867">
                                            <p:txEl>
                                              <p:pRg st="4" end="4"/>
                                            </p:txEl>
                                          </p:spTgt>
                                        </p:tgtEl>
                                        <p:attrNameLst>
                                          <p:attrName>style.visibility</p:attrName>
                                        </p:attrNameLst>
                                      </p:cBhvr>
                                      <p:to>
                                        <p:strVal val="visible"/>
                                      </p:to>
                                    </p:set>
                                    <p:animEffect transition="in" filter="wipe(left)">
                                      <p:cBhvr>
                                        <p:cTn id="30"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advAuto="0"/>
      <p:bldP spid="368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79388" y="3068638"/>
            <a:ext cx="8636000" cy="3384550"/>
          </a:xfrm>
          <a:prstGeom prst="rect">
            <a:avLst/>
          </a:prstGeom>
          <a:noFill/>
          <a:ln w="9525">
            <a:noFill/>
            <a:miter lim="800000"/>
            <a:headEnd/>
            <a:tailEnd/>
          </a:ln>
        </p:spPr>
        <p:txBody>
          <a:bodyPr wrap="none">
            <a:spAutoFit/>
          </a:bodyPr>
          <a:lstStyle/>
          <a:p>
            <a:pPr algn="l" rtl="0" eaLnBrk="0" hangingPunct="0">
              <a:spcBef>
                <a:spcPct val="60000"/>
              </a:spcBef>
            </a:pPr>
            <a:r>
              <a:rPr lang="en-US" sz="2900">
                <a:cs typeface="Times New Roman" pitchFamily="18" charset="0"/>
              </a:rPr>
              <a:t>Separated bones, sutures felt easily		  </a:t>
            </a:r>
            <a:r>
              <a:rPr lang="en-US" sz="2900" b="1">
                <a:solidFill>
                  <a:srgbClr val="FFFF00"/>
                </a:solidFill>
                <a:cs typeface="Times New Roman" pitchFamily="18" charset="0"/>
              </a:rPr>
              <a:t>0</a:t>
            </a:r>
            <a:endParaRPr lang="en-US" sz="2900">
              <a:cs typeface="Times New Roman" pitchFamily="18" charset="0"/>
            </a:endParaRPr>
          </a:p>
          <a:p>
            <a:pPr algn="l" rtl="0" eaLnBrk="0" hangingPunct="0">
              <a:spcBef>
                <a:spcPct val="60000"/>
              </a:spcBef>
            </a:pPr>
            <a:r>
              <a:rPr lang="en-US" sz="2900">
                <a:cs typeface="Times New Roman" pitchFamily="18" charset="0"/>
              </a:rPr>
              <a:t>Bones just touching each other			  </a:t>
            </a:r>
            <a:r>
              <a:rPr lang="en-US" sz="2900" b="1">
                <a:solidFill>
                  <a:srgbClr val="FFFF00"/>
                </a:solidFill>
                <a:cs typeface="Times New Roman" pitchFamily="18" charset="0"/>
              </a:rPr>
              <a:t>+</a:t>
            </a:r>
            <a:endParaRPr lang="en-US" sz="2900" b="1">
              <a:cs typeface="Times New Roman" pitchFamily="18" charset="0"/>
            </a:endParaRPr>
          </a:p>
          <a:p>
            <a:pPr algn="l" rtl="0" eaLnBrk="0" hangingPunct="0">
              <a:spcBef>
                <a:spcPct val="60000"/>
              </a:spcBef>
            </a:pPr>
            <a:r>
              <a:rPr lang="en-US" sz="2900">
                <a:cs typeface="Times New Roman" pitchFamily="18" charset="0"/>
              </a:rPr>
              <a:t>Overlapping bones (reducible)			  </a:t>
            </a:r>
            <a:r>
              <a:rPr lang="en-US" sz="2900" b="1">
                <a:solidFill>
                  <a:srgbClr val="FFFF00"/>
                </a:solidFill>
                <a:cs typeface="Times New Roman" pitchFamily="18" charset="0"/>
              </a:rPr>
              <a:t>++</a:t>
            </a:r>
            <a:endParaRPr lang="en-US" sz="2900" b="1">
              <a:cs typeface="Times New Roman" pitchFamily="18" charset="0"/>
            </a:endParaRPr>
          </a:p>
          <a:p>
            <a:pPr algn="l" rtl="0" eaLnBrk="0" hangingPunct="0">
              <a:spcBef>
                <a:spcPct val="60000"/>
              </a:spcBef>
            </a:pPr>
            <a:r>
              <a:rPr lang="en-US" sz="2900">
                <a:cs typeface="Times New Roman" pitchFamily="18" charset="0"/>
              </a:rPr>
              <a:t>Severely overlapping bones (non-reducible)	  </a:t>
            </a:r>
            <a:r>
              <a:rPr lang="en-US" sz="2900" b="1">
                <a:solidFill>
                  <a:srgbClr val="FFFF00"/>
                </a:solidFill>
                <a:cs typeface="Times New Roman" pitchFamily="18" charset="0"/>
              </a:rPr>
              <a:t>+++</a:t>
            </a:r>
            <a:endParaRPr lang="en-US" sz="2900" b="1">
              <a:cs typeface="Times New Roman" pitchFamily="18" charset="0"/>
            </a:endParaRPr>
          </a:p>
          <a:p>
            <a:pPr algn="l" rtl="0" eaLnBrk="0" hangingPunct="0">
              <a:spcBef>
                <a:spcPct val="60000"/>
              </a:spcBef>
            </a:pPr>
            <a:endParaRPr lang="en-US" sz="3000">
              <a:cs typeface="Times New Roman" pitchFamily="18" charset="0"/>
            </a:endParaRPr>
          </a:p>
        </p:txBody>
      </p:sp>
      <p:sp>
        <p:nvSpPr>
          <p:cNvPr id="37892" name="Text Box 4"/>
          <p:cNvSpPr txBox="1">
            <a:spLocks noChangeArrowheads="1"/>
          </p:cNvSpPr>
          <p:nvPr/>
        </p:nvSpPr>
        <p:spPr bwMode="auto">
          <a:xfrm>
            <a:off x="198438" y="333375"/>
            <a:ext cx="7110412" cy="579438"/>
          </a:xfrm>
          <a:prstGeom prst="rect">
            <a:avLst/>
          </a:prstGeom>
          <a:noFill/>
          <a:ln w="9525">
            <a:noFill/>
            <a:miter lim="800000"/>
            <a:headEnd/>
            <a:tailEnd/>
          </a:ln>
        </p:spPr>
        <p:txBody>
          <a:bodyPr wrap="none">
            <a:spAutoFit/>
          </a:bodyPr>
          <a:lstStyle/>
          <a:p>
            <a:pPr marL="381000" lvl="2" algn="l" rtl="0" eaLnBrk="0" hangingPunct="0">
              <a:buFont typeface="Traditional Arabic" pitchFamily="18" charset="-78"/>
              <a:buNone/>
            </a:pPr>
            <a:r>
              <a:rPr lang="en-US" sz="3200" b="1">
                <a:solidFill>
                  <a:srgbClr val="FFFF00"/>
                </a:solidFill>
              </a:rPr>
              <a:t>3</a:t>
            </a:r>
            <a:r>
              <a:rPr lang="en-US" sz="3200">
                <a:solidFill>
                  <a:srgbClr val="FFFF00"/>
                </a:solidFill>
              </a:rPr>
              <a:t>. </a:t>
            </a:r>
            <a:r>
              <a:rPr lang="en-US" sz="3200" b="1">
                <a:solidFill>
                  <a:srgbClr val="FFFF00"/>
                </a:solidFill>
                <a:cs typeface="Times New Roman" pitchFamily="18" charset="0"/>
              </a:rPr>
              <a:t>Molding the Fetal Skull Bones</a:t>
            </a:r>
            <a:endParaRPr lang="en-US" sz="3200"/>
          </a:p>
        </p:txBody>
      </p:sp>
      <p:sp>
        <p:nvSpPr>
          <p:cNvPr id="15364" name="Text Box 5"/>
          <p:cNvSpPr txBox="1">
            <a:spLocks noChangeArrowheads="1"/>
          </p:cNvSpPr>
          <p:nvPr/>
        </p:nvSpPr>
        <p:spPr bwMode="auto">
          <a:xfrm>
            <a:off x="144463" y="1125538"/>
            <a:ext cx="8820150" cy="1373187"/>
          </a:xfrm>
          <a:prstGeom prst="rect">
            <a:avLst/>
          </a:prstGeom>
          <a:noFill/>
          <a:ln w="9525">
            <a:noFill/>
            <a:miter lim="800000"/>
            <a:headEnd/>
            <a:tailEnd/>
          </a:ln>
        </p:spPr>
        <p:txBody>
          <a:bodyPr>
            <a:spAutoFit/>
          </a:bodyPr>
          <a:lstStyle/>
          <a:p>
            <a:pPr algn="just" rtl="0">
              <a:spcBef>
                <a:spcPct val="50000"/>
              </a:spcBef>
            </a:pPr>
            <a:r>
              <a:rPr lang="en-US" sz="2800" b="1"/>
              <a:t>	Molding is an important indication of how adequately the pelvis can accommodate the fetal head</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ppt_x</p:attrName>
                                        </p:attrNameLst>
                                      </p:cBhvr>
                                      <p:tavLst>
                                        <p:tav tm="0">
                                          <p:val>
                                            <p:strVal val="#ppt_x"/>
                                          </p:val>
                                        </p:tav>
                                        <p:tav tm="100000">
                                          <p:val>
                                            <p:strVal val="#ppt_x"/>
                                          </p:val>
                                        </p:tav>
                                      </p:tavLst>
                                    </p:anim>
                                    <p:anim calcmode="lin" valueType="num">
                                      <p:cBhvr>
                                        <p:cTn id="8" dur="500" fill="hold"/>
                                        <p:tgtEl>
                                          <p:spTgt spid="37892"/>
                                        </p:tgtEl>
                                        <p:attrNameLst>
                                          <p:attrName>ppt_y</p:attrName>
                                        </p:attrNameLst>
                                      </p:cBhvr>
                                      <p:tavLst>
                                        <p:tav tm="0">
                                          <p:val>
                                            <p:strVal val="#ppt_y-#ppt_h/2"/>
                                          </p:val>
                                        </p:tav>
                                        <p:tav tm="100000">
                                          <p:val>
                                            <p:strVal val="#ppt_y"/>
                                          </p:val>
                                        </p:tav>
                                      </p:tavLst>
                                    </p:anim>
                                    <p:anim calcmode="lin" valueType="num">
                                      <p:cBhvr>
                                        <p:cTn id="9" dur="500" fill="hold"/>
                                        <p:tgtEl>
                                          <p:spTgt spid="37892"/>
                                        </p:tgtEl>
                                        <p:attrNameLst>
                                          <p:attrName>ppt_w</p:attrName>
                                        </p:attrNameLst>
                                      </p:cBhvr>
                                      <p:tavLst>
                                        <p:tav tm="0">
                                          <p:val>
                                            <p:strVal val="#ppt_w"/>
                                          </p:val>
                                        </p:tav>
                                        <p:tav tm="100000">
                                          <p:val>
                                            <p:strVal val="#ppt_w"/>
                                          </p:val>
                                        </p:tav>
                                      </p:tavLst>
                                    </p:anim>
                                    <p:anim calcmode="lin" valueType="num">
                                      <p:cBhvr>
                                        <p:cTn id="10" dur="500" fill="hold"/>
                                        <p:tgtEl>
                                          <p:spTgt spid="3789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wipe(left)">
                                      <p:cBhvr>
                                        <p:cTn id="14" dur="500"/>
                                        <p:tgtEl>
                                          <p:spTgt spid="37891">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7891">
                                            <p:txEl>
                                              <p:pRg st="1" end="1"/>
                                            </p:txEl>
                                          </p:spTgt>
                                        </p:tgtEl>
                                        <p:attrNameLst>
                                          <p:attrName>style.visibility</p:attrName>
                                        </p:attrNameLst>
                                      </p:cBhvr>
                                      <p:to>
                                        <p:strVal val="visible"/>
                                      </p:to>
                                    </p:set>
                                    <p:animEffect transition="in" filter="wipe(left)">
                                      <p:cBhvr>
                                        <p:cTn id="18" dur="500"/>
                                        <p:tgtEl>
                                          <p:spTgt spid="37891">
                                            <p:txEl>
                                              <p:pRg st="1" end="1"/>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wipe(left)">
                                      <p:cBhvr>
                                        <p:cTn id="22" dur="500"/>
                                        <p:tgtEl>
                                          <p:spTgt spid="37891">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7891">
                                            <p:txEl>
                                              <p:pRg st="3" end="3"/>
                                            </p:txEl>
                                          </p:spTgt>
                                        </p:tgtEl>
                                        <p:attrNameLst>
                                          <p:attrName>style.visibility</p:attrName>
                                        </p:attrNameLst>
                                      </p:cBhvr>
                                      <p:to>
                                        <p:strVal val="visible"/>
                                      </p:to>
                                    </p:set>
                                    <p:animEffect transition="in" filter="wipe(left)">
                                      <p:cBhvr>
                                        <p:cTn id="26"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advAuto="0"/>
      <p:bldP spid="37892" grpId="0" autoUpdateAnimBg="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1427</TotalTime>
  <Words>1133</Words>
  <Application>Microsoft Office PowerPoint</Application>
  <PresentationFormat>On-screen Show (4:3)</PresentationFormat>
  <Paragraphs>110</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Textured</vt:lpstr>
      <vt:lpstr>Document</vt:lpstr>
      <vt:lpstr>Monitoring Labor Using  Partograph   Prof. Dr. Rabea M. 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Recognize and Manage Labor</dc:title>
  <dc:creator>gIsmail</dc:creator>
  <cp:lastModifiedBy>Maher</cp:lastModifiedBy>
  <cp:revision>352</cp:revision>
  <cp:lastPrinted>2002-01-02T12:41:57Z</cp:lastPrinted>
  <dcterms:created xsi:type="dcterms:W3CDTF">2001-11-18T07:38:20Z</dcterms:created>
  <dcterms:modified xsi:type="dcterms:W3CDTF">2021-01-18T12:06:16Z</dcterms:modified>
</cp:coreProperties>
</file>