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82" r:id="rId13"/>
    <p:sldId id="267" r:id="rId14"/>
    <p:sldId id="283" r:id="rId15"/>
    <p:sldId id="268" r:id="rId16"/>
    <p:sldId id="269" r:id="rId17"/>
    <p:sldId id="270" r:id="rId18"/>
    <p:sldId id="284" r:id="rId19"/>
    <p:sldId id="271" r:id="rId20"/>
    <p:sldId id="273" r:id="rId21"/>
    <p:sldId id="272" r:id="rId22"/>
    <p:sldId id="285" r:id="rId23"/>
    <p:sldId id="276" r:id="rId24"/>
    <p:sldId id="277" r:id="rId25"/>
    <p:sldId id="278" r:id="rId26"/>
    <p:sldId id="286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65441" autoAdjust="0"/>
    <p:restoredTop sz="86406" autoAdjust="0"/>
  </p:normalViewPr>
  <p:slideViewPr>
    <p:cSldViewPr>
      <p:cViewPr>
        <p:scale>
          <a:sx n="81" d="100"/>
          <a:sy n="81" d="100"/>
        </p:scale>
        <p:origin x="-150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3DF4E9-7729-40B1-98A8-BDDF751ABFED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C28FB4-AF93-47BD-973D-08D7B0AEC3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83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28FB4-AF93-47BD-973D-08D7B0AEC369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628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Provision car during pregnancy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4400" b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اشراف </a:t>
            </a:r>
            <a:endParaRPr lang="ar-SA" sz="44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ar-SA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أ.د</a:t>
            </a:r>
            <a:r>
              <a:rPr lang="ar-SA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ربيعية علي</a:t>
            </a:r>
            <a:endParaRPr lang="ar-SA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/>
              <a:t>TREAMENT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Cup of tea/dry crackers/biscuit/sour candy  </a:t>
            </a:r>
            <a:r>
              <a:rPr lang="en-US" dirty="0" smtClean="0"/>
              <a:t>   Breakfast </a:t>
            </a:r>
            <a:r>
              <a:rPr lang="en-US" dirty="0"/>
              <a:t>at </a:t>
            </a:r>
            <a:r>
              <a:rPr lang="en-US" dirty="0" smtClean="0"/>
              <a:t>10-11am</a:t>
            </a:r>
          </a:p>
          <a:p>
            <a:pPr algn="l" rtl="0"/>
            <a:r>
              <a:rPr lang="en-US" dirty="0" smtClean="0"/>
              <a:t>Late </a:t>
            </a:r>
            <a:r>
              <a:rPr lang="en-US" dirty="0"/>
              <a:t>evening snack </a:t>
            </a:r>
            <a:endParaRPr lang="en-US" dirty="0" smtClean="0"/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longer than 12 hours between meals </a:t>
            </a:r>
            <a:endParaRPr lang="en-US" dirty="0" smtClean="0"/>
          </a:p>
          <a:p>
            <a:pPr algn="l" rtl="0"/>
            <a:r>
              <a:rPr lang="en-US" dirty="0" smtClean="0"/>
              <a:t>Restrict </a:t>
            </a:r>
            <a:r>
              <a:rPr lang="en-US" dirty="0"/>
              <a:t>fat&amp; have </a:t>
            </a:r>
            <a:r>
              <a:rPr lang="en-US" dirty="0" smtClean="0"/>
              <a:t>carbohydrate</a:t>
            </a:r>
          </a:p>
          <a:p>
            <a:pPr algn="l" rtl="0"/>
            <a:r>
              <a:rPr lang="en-US" dirty="0" smtClean="0"/>
              <a:t>Small </a:t>
            </a:r>
            <a:r>
              <a:rPr lang="en-US" dirty="0"/>
              <a:t>snacks </a:t>
            </a:r>
            <a:r>
              <a:rPr lang="en-US" dirty="0" smtClean="0"/>
              <a:t>Q2H</a:t>
            </a:r>
          </a:p>
          <a:p>
            <a:pPr algn="l" rtl="0"/>
            <a:r>
              <a:rPr lang="en-US" dirty="0" smtClean="0"/>
              <a:t>Don’t </a:t>
            </a:r>
            <a:r>
              <a:rPr lang="en-US" dirty="0"/>
              <a:t>brush teeth in empty </a:t>
            </a:r>
            <a:r>
              <a:rPr lang="en-US" dirty="0" smtClean="0"/>
              <a:t>stomach</a:t>
            </a:r>
          </a:p>
          <a:p>
            <a:pPr algn="l" rtl="0"/>
            <a:r>
              <a:rPr lang="en-US" dirty="0" smtClean="0"/>
              <a:t>Vitamin </a:t>
            </a:r>
            <a:r>
              <a:rPr lang="en-US" dirty="0"/>
              <a:t>B6/ginger capsules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75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Heart burn)</a:t>
            </a:r>
            <a:r>
              <a:rPr lang="ar-SA" dirty="0" smtClean="0"/>
              <a:t>) </a:t>
            </a:r>
            <a:r>
              <a:rPr lang="en-US" dirty="0" err="1" smtClean="0"/>
              <a:t>pyrosis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 </a:t>
            </a:r>
            <a:r>
              <a:rPr lang="en-US" u="sng" dirty="0"/>
              <a:t>CAUSES </a:t>
            </a:r>
            <a:endParaRPr lang="en-US" u="sng" dirty="0" smtClean="0"/>
          </a:p>
          <a:p>
            <a:pPr algn="l" rtl="0"/>
            <a:r>
              <a:rPr lang="en-US" dirty="0" smtClean="0"/>
              <a:t>Reduced </a:t>
            </a:r>
            <a:r>
              <a:rPr lang="en-US" dirty="0"/>
              <a:t>gastric </a:t>
            </a:r>
            <a:r>
              <a:rPr lang="en-US" dirty="0" smtClean="0"/>
              <a:t>motility</a:t>
            </a:r>
          </a:p>
          <a:p>
            <a:pPr algn="l" rtl="0"/>
            <a:r>
              <a:rPr lang="en-US" dirty="0" smtClean="0"/>
              <a:t>Pressure </a:t>
            </a:r>
            <a:r>
              <a:rPr lang="en-US" dirty="0"/>
              <a:t>of uterus </a:t>
            </a:r>
            <a:endParaRPr lang="en-US" dirty="0" smtClean="0"/>
          </a:p>
          <a:p>
            <a:pPr algn="l" rtl="0"/>
            <a:r>
              <a:rPr lang="en-US" b="1" u="sng" dirty="0" smtClean="0"/>
              <a:t>MANAGEMENT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Small meals than heavy </a:t>
            </a:r>
            <a:r>
              <a:rPr lang="en-US" dirty="0" smtClean="0"/>
              <a:t>meals</a:t>
            </a:r>
          </a:p>
          <a:p>
            <a:pPr algn="l" rtl="0"/>
            <a:r>
              <a:rPr lang="en-US" dirty="0" smtClean="0"/>
              <a:t>Sleep </a:t>
            </a:r>
            <a:r>
              <a:rPr lang="en-US" dirty="0"/>
              <a:t>on left side with 2 pillows </a:t>
            </a:r>
            <a:endParaRPr lang="en-US" dirty="0" smtClean="0"/>
          </a:p>
          <a:p>
            <a:pPr algn="l" rtl="0"/>
            <a:r>
              <a:rPr lang="en-US" dirty="0" smtClean="0"/>
              <a:t>Go </a:t>
            </a:r>
            <a:r>
              <a:rPr lang="en-US" dirty="0"/>
              <a:t>to bed 2 hours after </a:t>
            </a:r>
            <a:r>
              <a:rPr lang="en-US" dirty="0" smtClean="0"/>
              <a:t>meals</a:t>
            </a:r>
          </a:p>
          <a:p>
            <a:pPr algn="l" rtl="0"/>
            <a:r>
              <a:rPr lang="en-US" dirty="0" smtClean="0"/>
              <a:t>Elevate </a:t>
            </a:r>
            <a:r>
              <a:rPr lang="en-US" dirty="0"/>
              <a:t>head of bed </a:t>
            </a:r>
            <a:r>
              <a:rPr lang="en-US" dirty="0" smtClean="0"/>
              <a:t>30cm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coffee/tea/beverages/tomato products/citrus juice/fried &amp; fatty </a:t>
            </a:r>
            <a:r>
              <a:rPr lang="en-US" dirty="0" smtClean="0"/>
              <a:t>foods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alcohol/smoking </a:t>
            </a:r>
            <a:endParaRPr lang="en-US" dirty="0" smtClean="0"/>
          </a:p>
          <a:p>
            <a:pPr algn="l" rtl="0"/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/>
              <a:t>hydroxide/ranitidine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56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atheer\.cache\Desktop\photo_٢٠٢٠-١١-٢٢_١٨-٥٥-٤٧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620689"/>
            <a:ext cx="5852582" cy="57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8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dirty="0" smtClean="0"/>
              <a:t>Muscle cramps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u="sng" dirty="0"/>
              <a:t>CAUSES </a:t>
            </a:r>
            <a:endParaRPr lang="en-US" b="1" u="sng" dirty="0" smtClean="0"/>
          </a:p>
          <a:p>
            <a:pPr algn="l" rtl="0"/>
            <a:r>
              <a:rPr lang="en-US" dirty="0" smtClean="0"/>
              <a:t>Low </a:t>
            </a:r>
            <a:r>
              <a:rPr lang="en-US" dirty="0"/>
              <a:t>calcium </a:t>
            </a:r>
            <a:endParaRPr lang="en-US" dirty="0" smtClean="0"/>
          </a:p>
          <a:p>
            <a:pPr algn="l" rtl="0"/>
            <a:r>
              <a:rPr lang="en-US" dirty="0" smtClean="0"/>
              <a:t>High phosphorus</a:t>
            </a:r>
          </a:p>
          <a:p>
            <a:pPr algn="l" rtl="0"/>
            <a:r>
              <a:rPr lang="en-US" dirty="0" smtClean="0"/>
              <a:t>Interference with circulation</a:t>
            </a:r>
          </a:p>
          <a:p>
            <a:pPr algn="l" rtl="0"/>
            <a:r>
              <a:rPr lang="en-US" b="1" u="sng" dirty="0" smtClean="0"/>
              <a:t>MANAGEMENT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Elevate lower </a:t>
            </a:r>
            <a:r>
              <a:rPr lang="en-US" dirty="0" smtClean="0"/>
              <a:t>extremities  </a:t>
            </a:r>
            <a:r>
              <a:rPr lang="en-US" dirty="0"/>
              <a:t>frequently </a:t>
            </a:r>
            <a:endParaRPr lang="en-US" dirty="0" smtClean="0"/>
          </a:p>
          <a:p>
            <a:pPr algn="l" rtl="0"/>
            <a:r>
              <a:rPr lang="en-US" dirty="0" smtClean="0"/>
              <a:t>Lower </a:t>
            </a:r>
            <a:r>
              <a:rPr lang="en-US" dirty="0"/>
              <a:t>milk intake &amp;supplement with calcium lactate  Regular daily activity </a:t>
            </a:r>
            <a:endParaRPr lang="en-US" dirty="0" smtClean="0"/>
          </a:p>
          <a:p>
            <a:pPr algn="l" rtl="0"/>
            <a:r>
              <a:rPr lang="en-US" dirty="0" smtClean="0"/>
              <a:t>Increase </a:t>
            </a:r>
            <a:r>
              <a:rPr lang="en-US" dirty="0"/>
              <a:t>calcium &amp; magnesium intake </a:t>
            </a:r>
            <a:endParaRPr lang="en-US" dirty="0" smtClean="0"/>
          </a:p>
          <a:p>
            <a:pPr algn="l" rtl="0"/>
            <a:r>
              <a:rPr lang="en-US" dirty="0" smtClean="0"/>
              <a:t>Exercise </a:t>
            </a:r>
          </a:p>
          <a:p>
            <a:pPr algn="l" rtl="0"/>
            <a:r>
              <a:rPr lang="en-US" dirty="0" smtClean="0"/>
              <a:t>Keep </a:t>
            </a:r>
            <a:r>
              <a:rPr lang="en-US" dirty="0"/>
              <a:t>legs warm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57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19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7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smtClean="0"/>
              <a:t>hypotension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l" rtl="0"/>
            <a:r>
              <a:rPr lang="en-US" b="1" u="sng" dirty="0" smtClean="0"/>
              <a:t>MANAGEMENT</a:t>
            </a:r>
          </a:p>
          <a:p>
            <a:pPr algn="l" rtl="0"/>
            <a:r>
              <a:rPr lang="en-US" dirty="0" smtClean="0"/>
              <a:t>Rest </a:t>
            </a:r>
            <a:r>
              <a:rPr lang="en-US" dirty="0"/>
              <a:t>on </a:t>
            </a:r>
            <a:r>
              <a:rPr lang="en-US" dirty="0" smtClean="0"/>
              <a:t>side</a:t>
            </a:r>
          </a:p>
          <a:p>
            <a:pPr algn="l" rtl="0"/>
            <a:r>
              <a:rPr lang="en-US" dirty="0" smtClean="0"/>
              <a:t>If supine ,</a:t>
            </a:r>
            <a:r>
              <a:rPr lang="en-US" dirty="0"/>
              <a:t>insert a small pillow under the right </a:t>
            </a:r>
            <a:r>
              <a:rPr lang="en-US" dirty="0" smtClean="0"/>
              <a:t>hip</a:t>
            </a:r>
          </a:p>
          <a:p>
            <a:pPr algn="l" rtl="0"/>
            <a:r>
              <a:rPr lang="en-US" dirty="0" smtClean="0"/>
              <a:t>Avoid </a:t>
            </a:r>
            <a:r>
              <a:rPr lang="en-US" dirty="0"/>
              <a:t>prolonged </a:t>
            </a:r>
            <a:r>
              <a:rPr lang="en-US" dirty="0" smtClean="0"/>
              <a:t>standing</a:t>
            </a:r>
          </a:p>
          <a:p>
            <a:pPr algn="l" rtl="0"/>
            <a:r>
              <a:rPr lang="en-US" dirty="0" smtClean="0"/>
              <a:t>Change </a:t>
            </a:r>
            <a:r>
              <a:rPr lang="en-US" dirty="0"/>
              <a:t>position slowly </a:t>
            </a:r>
            <a:endParaRPr lang="en-US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fainting </a:t>
            </a:r>
            <a:r>
              <a:rPr lang="en-US" dirty="0" smtClean="0"/>
              <a:t>occurs ,</a:t>
            </a:r>
            <a:r>
              <a:rPr lang="en-US" dirty="0"/>
              <a:t>sit with head lowered in between legs/lie down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250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Frequent urination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l" rtl="0"/>
            <a:r>
              <a:rPr lang="en-US" b="1" u="sng" dirty="0" smtClean="0"/>
              <a:t>CAUSES</a:t>
            </a:r>
          </a:p>
          <a:p>
            <a:pPr algn="l" rtl="0"/>
            <a:r>
              <a:rPr lang="en-US" dirty="0" err="1" smtClean="0"/>
              <a:t>Preesure</a:t>
            </a:r>
            <a:r>
              <a:rPr lang="en-US" dirty="0" smtClean="0"/>
              <a:t> </a:t>
            </a:r>
            <a:r>
              <a:rPr lang="en-US" dirty="0"/>
              <a:t>of uterus/fetal head </a:t>
            </a:r>
            <a:endParaRPr lang="en-US" dirty="0" smtClean="0"/>
          </a:p>
          <a:p>
            <a:pPr algn="l" rtl="0"/>
            <a:r>
              <a:rPr lang="en-US" dirty="0" smtClean="0"/>
              <a:t>Polyuria</a:t>
            </a:r>
          </a:p>
          <a:p>
            <a:pPr algn="l" rtl="0"/>
            <a:r>
              <a:rPr lang="en-US" dirty="0" smtClean="0"/>
              <a:t>Bladder </a:t>
            </a:r>
            <a:r>
              <a:rPr lang="en-US" dirty="0"/>
              <a:t>mucosa </a:t>
            </a:r>
            <a:r>
              <a:rPr lang="en-US" dirty="0" smtClean="0"/>
              <a:t>congestion</a:t>
            </a:r>
          </a:p>
          <a:p>
            <a:pPr algn="l" rtl="0"/>
            <a:r>
              <a:rPr lang="en-US" b="1" u="sng" dirty="0" smtClean="0"/>
              <a:t>MANAGEMENT </a:t>
            </a:r>
          </a:p>
          <a:p>
            <a:pPr algn="l" rtl="0"/>
            <a:r>
              <a:rPr lang="en-US" dirty="0" smtClean="0"/>
              <a:t>Reduce </a:t>
            </a:r>
            <a:r>
              <a:rPr lang="en-US" dirty="0"/>
              <a:t>caffeine </a:t>
            </a:r>
            <a:endParaRPr lang="en-US" dirty="0" smtClean="0"/>
          </a:p>
          <a:p>
            <a:pPr algn="l" rtl="0"/>
            <a:r>
              <a:rPr lang="en-US" dirty="0" err="1" smtClean="0"/>
              <a:t>Kegel’s</a:t>
            </a:r>
            <a:r>
              <a:rPr lang="en-US" dirty="0" smtClean="0"/>
              <a:t> exercise</a:t>
            </a:r>
          </a:p>
          <a:p>
            <a:pPr algn="l" rtl="0"/>
            <a:r>
              <a:rPr lang="en-US" dirty="0" smtClean="0"/>
              <a:t>Rule </a:t>
            </a:r>
            <a:r>
              <a:rPr lang="en-US" dirty="0"/>
              <a:t>out UTI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04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dirty="0" smtClean="0"/>
              <a:t>Abdominal discomfort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l" rtl="0"/>
            <a:r>
              <a:rPr lang="en-US" b="1" u="sng" dirty="0" smtClean="0"/>
              <a:t>CAUSES</a:t>
            </a:r>
          </a:p>
          <a:p>
            <a:pPr algn="l" rtl="0"/>
            <a:r>
              <a:rPr lang="en-US" dirty="0" smtClean="0"/>
              <a:t>Dextrorotation </a:t>
            </a:r>
            <a:r>
              <a:rPr lang="en-US" dirty="0"/>
              <a:t>of uterus </a:t>
            </a:r>
            <a:endParaRPr lang="en-US" dirty="0" smtClean="0"/>
          </a:p>
          <a:p>
            <a:pPr algn="l" rtl="0"/>
            <a:r>
              <a:rPr lang="en-US" dirty="0" smtClean="0"/>
              <a:t>Accentuated </a:t>
            </a:r>
            <a:r>
              <a:rPr lang="en-US" dirty="0"/>
              <a:t>by sudden movement Sharp Pain in left </a:t>
            </a:r>
            <a:r>
              <a:rPr lang="en-US" dirty="0" smtClean="0"/>
              <a:t>side</a:t>
            </a:r>
          </a:p>
          <a:p>
            <a:pPr algn="l" rtl="0"/>
            <a:r>
              <a:rPr lang="en-US" b="1" u="sng" dirty="0" smtClean="0"/>
              <a:t>MANAGEMENT</a:t>
            </a:r>
          </a:p>
          <a:p>
            <a:pPr algn="l" rtl="0"/>
            <a:r>
              <a:rPr lang="en-US" dirty="0" smtClean="0"/>
              <a:t>Change </a:t>
            </a:r>
            <a:r>
              <a:rPr lang="en-US" dirty="0"/>
              <a:t>position </a:t>
            </a:r>
            <a:r>
              <a:rPr lang="en-US" dirty="0" smtClean="0"/>
              <a:t>slowly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Position of comfort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703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352928" cy="606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4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Leucorrhoea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/>
              <a:t>CAUSES </a:t>
            </a:r>
            <a:endParaRPr lang="en-US" b="1" u="sng" dirty="0" smtClean="0"/>
          </a:p>
          <a:p>
            <a:pPr algn="l" rtl="0"/>
            <a:r>
              <a:rPr lang="en-US" dirty="0" smtClean="0"/>
              <a:t>High </a:t>
            </a:r>
            <a:r>
              <a:rPr lang="en-US" dirty="0"/>
              <a:t>estrogen </a:t>
            </a:r>
            <a:endParaRPr lang="en-US" dirty="0" smtClean="0"/>
          </a:p>
          <a:p>
            <a:pPr algn="l" rtl="0"/>
            <a:r>
              <a:rPr lang="en-US" dirty="0" smtClean="0"/>
              <a:t>Increased </a:t>
            </a:r>
            <a:r>
              <a:rPr lang="en-US" dirty="0"/>
              <a:t>blood supply </a:t>
            </a:r>
            <a:endParaRPr lang="en-US" dirty="0" smtClean="0"/>
          </a:p>
          <a:p>
            <a:pPr algn="l" rtl="0"/>
            <a:r>
              <a:rPr lang="en-US" b="1" u="sng" dirty="0" smtClean="0"/>
              <a:t>MANAGEMENT</a:t>
            </a:r>
          </a:p>
          <a:p>
            <a:pPr algn="l" rtl="0"/>
            <a:r>
              <a:rPr lang="en-US" dirty="0" smtClean="0"/>
              <a:t>Loose </a:t>
            </a:r>
            <a:r>
              <a:rPr lang="en-US" dirty="0"/>
              <a:t>Cotton underpants </a:t>
            </a:r>
            <a:endParaRPr lang="en-US" dirty="0" smtClean="0"/>
          </a:p>
          <a:p>
            <a:pPr algn="l" rtl="0"/>
            <a:r>
              <a:rPr lang="en-US" dirty="0" smtClean="0"/>
              <a:t>Sleeping </a:t>
            </a:r>
            <a:r>
              <a:rPr lang="en-US" dirty="0"/>
              <a:t>at night without underwear </a:t>
            </a:r>
            <a:endParaRPr lang="en-US" dirty="0" smtClean="0"/>
          </a:p>
          <a:p>
            <a:pPr algn="l" rtl="0"/>
            <a:r>
              <a:rPr lang="en-US" dirty="0" err="1" smtClean="0"/>
              <a:t>Perineal</a:t>
            </a:r>
            <a:r>
              <a:rPr lang="en-US" dirty="0" smtClean="0"/>
              <a:t>  pad </a:t>
            </a:r>
          </a:p>
          <a:p>
            <a:pPr algn="l" rtl="0"/>
            <a:r>
              <a:rPr lang="en-US" dirty="0" smtClean="0"/>
              <a:t>Never </a:t>
            </a:r>
            <a:r>
              <a:rPr lang="en-US" dirty="0"/>
              <a:t>use tampons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330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Prenatal Care Important?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Pregnancy care </a:t>
            </a:r>
            <a:r>
              <a:rPr lang="en-US" dirty="0"/>
              <a:t>is health care that a woman gets while pregnant. Going early and regularly for prenatal care can help </a:t>
            </a:r>
            <a:r>
              <a:rPr lang="en-US" dirty="0" smtClean="0"/>
              <a:t>mother  </a:t>
            </a:r>
            <a:r>
              <a:rPr lang="en-US" dirty="0"/>
              <a:t>and their babies </a:t>
            </a:r>
            <a:r>
              <a:rPr lang="en-US" dirty="0" smtClean="0"/>
              <a:t> </a:t>
            </a:r>
            <a:r>
              <a:rPr lang="en-US" dirty="0"/>
              <a:t>stay healthy. Regular care lets doctors find and deal with any problems as soon as possible.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8594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Palpitation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CAUSES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Circulatory adjustment </a:t>
            </a:r>
            <a:r>
              <a:rPr lang="en-US" dirty="0" smtClean="0"/>
              <a:t>to  accommodate  increased </a:t>
            </a:r>
            <a:r>
              <a:rPr lang="en-US" dirty="0"/>
              <a:t>blood </a:t>
            </a:r>
            <a:r>
              <a:rPr lang="en-US" dirty="0" smtClean="0"/>
              <a:t>supply</a:t>
            </a:r>
          </a:p>
          <a:p>
            <a:pPr algn="l" rtl="0"/>
            <a:r>
              <a:rPr lang="en-US" dirty="0" smtClean="0"/>
              <a:t>During </a:t>
            </a:r>
            <a:r>
              <a:rPr lang="en-US" dirty="0"/>
              <a:t>sudden movements </a:t>
            </a:r>
            <a:endParaRPr lang="en-US" dirty="0" smtClean="0"/>
          </a:p>
          <a:p>
            <a:pPr algn="l" rtl="0"/>
            <a:r>
              <a:rPr lang="en-US" b="1" u="sng" dirty="0" smtClean="0"/>
              <a:t>MANAGEMENT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Reassurance </a:t>
            </a:r>
          </a:p>
          <a:p>
            <a:pPr algn="l" rtl="0"/>
            <a:r>
              <a:rPr lang="en-US" dirty="0" smtClean="0"/>
              <a:t>Slow </a:t>
            </a:r>
            <a:r>
              <a:rPr lang="en-US" dirty="0"/>
              <a:t>,gradual movement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947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dirty="0" smtClean="0"/>
              <a:t>Med to late pregnancy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l" rtl="0"/>
            <a:r>
              <a:rPr lang="en-US" sz="2800" b="1" u="sng" dirty="0" err="1" smtClean="0"/>
              <a:t>bakache</a:t>
            </a:r>
            <a:endParaRPr lang="en-US" sz="2800" b="1" u="sng" dirty="0" smtClean="0"/>
          </a:p>
          <a:p>
            <a:pPr algn="l" rtl="0"/>
            <a:r>
              <a:rPr lang="en-US" b="1" u="sng" dirty="0" smtClean="0"/>
              <a:t>CAUSES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Lumbar </a:t>
            </a:r>
            <a:r>
              <a:rPr lang="en-US" dirty="0" err="1" smtClean="0"/>
              <a:t>lordosis</a:t>
            </a:r>
            <a:endParaRPr lang="en-US" dirty="0" smtClean="0"/>
          </a:p>
          <a:p>
            <a:pPr algn="l" rtl="0"/>
            <a:r>
              <a:rPr lang="en-US" dirty="0" smtClean="0"/>
              <a:t>Lax </a:t>
            </a:r>
            <a:r>
              <a:rPr lang="en-US" dirty="0"/>
              <a:t>abdominal muscles </a:t>
            </a:r>
            <a:endParaRPr lang="en-US" dirty="0" smtClean="0"/>
          </a:p>
          <a:p>
            <a:pPr algn="l" rtl="0"/>
            <a:r>
              <a:rPr lang="en-US" b="1" u="sng" dirty="0" smtClean="0"/>
              <a:t>MANAGEMENT </a:t>
            </a:r>
          </a:p>
          <a:p>
            <a:pPr algn="l" rtl="0"/>
            <a:r>
              <a:rPr lang="en-US" dirty="0" smtClean="0"/>
              <a:t>Shoes </a:t>
            </a:r>
            <a:r>
              <a:rPr lang="en-US" dirty="0"/>
              <a:t>with low to moderate heels </a:t>
            </a:r>
            <a:endParaRPr lang="en-US" dirty="0" smtClean="0"/>
          </a:p>
          <a:p>
            <a:pPr algn="l" rtl="0"/>
            <a:r>
              <a:rPr lang="en-US" dirty="0" smtClean="0"/>
              <a:t>Hot </a:t>
            </a:r>
            <a:r>
              <a:rPr lang="en-US" dirty="0"/>
              <a:t>application </a:t>
            </a:r>
            <a:endParaRPr lang="en-US" dirty="0" smtClean="0"/>
          </a:p>
          <a:p>
            <a:pPr algn="l" rtl="0"/>
            <a:r>
              <a:rPr lang="en-US" dirty="0" smtClean="0"/>
              <a:t>Squat </a:t>
            </a:r>
            <a:r>
              <a:rPr lang="en-US" dirty="0"/>
              <a:t>to pick up </a:t>
            </a:r>
            <a:r>
              <a:rPr lang="en-US" dirty="0" smtClean="0"/>
              <a:t>objects</a:t>
            </a:r>
          </a:p>
          <a:p>
            <a:pPr algn="l" rtl="0"/>
            <a:r>
              <a:rPr lang="en-US" dirty="0" smtClean="0"/>
              <a:t>Lift </a:t>
            </a:r>
            <a:r>
              <a:rPr lang="en-US" dirty="0"/>
              <a:t>objects holding them close to the body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203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atheer\.cache\Desktop\الم الظه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34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ar-SA" dirty="0" smtClean="0"/>
              <a:t>    </a:t>
            </a:r>
            <a:r>
              <a:rPr lang="en-US" dirty="0" smtClean="0"/>
              <a:t>headache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l" rtl="0"/>
            <a:r>
              <a:rPr lang="en-US" b="1" u="sng" dirty="0" smtClean="0"/>
              <a:t>Cause </a:t>
            </a:r>
          </a:p>
          <a:p>
            <a:pPr algn="l" rtl="0"/>
            <a:r>
              <a:rPr lang="en-US" dirty="0" smtClean="0"/>
              <a:t>Due </a:t>
            </a:r>
            <a:r>
              <a:rPr lang="en-US" dirty="0"/>
              <a:t>to more blood volume to cerebral </a:t>
            </a:r>
            <a:r>
              <a:rPr lang="en-US" dirty="0" smtClean="0"/>
              <a:t>arteries</a:t>
            </a:r>
          </a:p>
          <a:p>
            <a:pPr algn="l" rtl="0"/>
            <a:r>
              <a:rPr lang="en-US" b="1" u="sng" dirty="0" smtClean="0"/>
              <a:t>MANAGEMENT </a:t>
            </a:r>
          </a:p>
          <a:p>
            <a:pPr algn="l" rtl="0"/>
            <a:r>
              <a:rPr lang="en-US" dirty="0" smtClean="0"/>
              <a:t>Avoid </a:t>
            </a:r>
            <a:r>
              <a:rPr lang="en-US" dirty="0"/>
              <a:t>eye strain &amp; tension </a:t>
            </a:r>
            <a:endParaRPr lang="en-US" dirty="0" smtClean="0"/>
          </a:p>
          <a:p>
            <a:pPr algn="l" rtl="0"/>
            <a:r>
              <a:rPr lang="en-US" dirty="0" smtClean="0"/>
              <a:t>Cold </a:t>
            </a:r>
            <a:r>
              <a:rPr lang="en-US" dirty="0"/>
              <a:t>towels on forehead </a:t>
            </a:r>
            <a:endParaRPr lang="en-US" dirty="0" smtClean="0"/>
          </a:p>
          <a:p>
            <a:pPr algn="l" rtl="0"/>
            <a:r>
              <a:rPr lang="en-US" dirty="0" smtClean="0"/>
              <a:t>Acetaminophen </a:t>
            </a:r>
          </a:p>
          <a:p>
            <a:pPr algn="l" rtl="0"/>
            <a:r>
              <a:rPr lang="en-US" dirty="0" smtClean="0"/>
              <a:t>Check </a:t>
            </a:r>
            <a:r>
              <a:rPr lang="en-US" dirty="0"/>
              <a:t>BP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7913"/>
            <a:ext cx="3384376" cy="331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4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dyspnea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l" rtl="0"/>
            <a:r>
              <a:rPr lang="en-US" b="1" u="sng" dirty="0" smtClean="0"/>
              <a:t>Cause </a:t>
            </a:r>
          </a:p>
          <a:p>
            <a:pPr algn="l" rtl="0"/>
            <a:r>
              <a:rPr lang="en-US" dirty="0" smtClean="0"/>
              <a:t>Due </a:t>
            </a:r>
            <a:r>
              <a:rPr lang="en-US" dirty="0"/>
              <a:t>to pressure on diaphragm </a:t>
            </a:r>
            <a:endParaRPr lang="en-US" dirty="0" smtClean="0"/>
          </a:p>
          <a:p>
            <a:pPr algn="l" rtl="0"/>
            <a:r>
              <a:rPr lang="en-US" dirty="0" smtClean="0"/>
              <a:t>More </a:t>
            </a:r>
            <a:r>
              <a:rPr lang="en-US" dirty="0"/>
              <a:t>when supine /on exertion </a:t>
            </a:r>
            <a:endParaRPr lang="en-US" dirty="0" smtClean="0"/>
          </a:p>
          <a:p>
            <a:pPr algn="l" rtl="0"/>
            <a:r>
              <a:rPr lang="en-US" b="1" u="sng" dirty="0" smtClean="0"/>
              <a:t>MANAGEMENT </a:t>
            </a:r>
          </a:p>
          <a:p>
            <a:pPr algn="l" rtl="0"/>
            <a:r>
              <a:rPr lang="en-US" dirty="0" smtClean="0"/>
              <a:t>Elevate </a:t>
            </a:r>
            <a:r>
              <a:rPr lang="en-US" dirty="0"/>
              <a:t>head of bed </a:t>
            </a:r>
            <a:endParaRPr lang="en-US" dirty="0" smtClean="0"/>
          </a:p>
          <a:p>
            <a:pPr algn="l" rtl="0"/>
            <a:r>
              <a:rPr lang="en-US" dirty="0" smtClean="0"/>
              <a:t>Sleep </a:t>
            </a:r>
            <a:r>
              <a:rPr lang="en-US" dirty="0"/>
              <a:t>on 2 or more </a:t>
            </a:r>
            <a:r>
              <a:rPr lang="en-US" dirty="0" smtClean="0"/>
              <a:t>pillows</a:t>
            </a:r>
          </a:p>
          <a:p>
            <a:pPr algn="l" rtl="0"/>
            <a:r>
              <a:rPr lang="en-US" dirty="0" smtClean="0"/>
              <a:t>Limit </a:t>
            </a:r>
            <a:r>
              <a:rPr lang="en-US" dirty="0"/>
              <a:t>activities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035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n-US" dirty="0" smtClean="0"/>
              <a:t>edema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algn="l" rtl="0"/>
            <a:r>
              <a:rPr lang="en-US" b="1" u="sng" dirty="0" smtClean="0"/>
              <a:t>CAUSES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General </a:t>
            </a:r>
            <a:r>
              <a:rPr lang="en-US" dirty="0"/>
              <a:t>fluid retention </a:t>
            </a:r>
            <a:endParaRPr lang="en-US" dirty="0" smtClean="0"/>
          </a:p>
          <a:p>
            <a:pPr algn="l" rtl="0"/>
            <a:r>
              <a:rPr lang="en-US" dirty="0" smtClean="0"/>
              <a:t>Reduced </a:t>
            </a:r>
            <a:r>
              <a:rPr lang="en-US" dirty="0"/>
              <a:t>blood circulation in lower extremities </a:t>
            </a:r>
            <a:endParaRPr lang="en-US" dirty="0" smtClean="0"/>
          </a:p>
          <a:p>
            <a:pPr algn="l" rtl="0"/>
            <a:r>
              <a:rPr lang="en-US" b="1" u="sng" dirty="0" smtClean="0"/>
              <a:t>MANAGEMENT </a:t>
            </a:r>
          </a:p>
          <a:p>
            <a:pPr algn="l" rtl="0"/>
            <a:r>
              <a:rPr lang="en-US" dirty="0" smtClean="0"/>
              <a:t>Left </a:t>
            </a:r>
            <a:r>
              <a:rPr lang="en-US" dirty="0"/>
              <a:t>lateral position </a:t>
            </a:r>
            <a:endParaRPr lang="en-US" dirty="0" smtClean="0"/>
          </a:p>
          <a:p>
            <a:pPr algn="l" rtl="0"/>
            <a:r>
              <a:rPr lang="en-US" dirty="0" smtClean="0"/>
              <a:t>Sitting </a:t>
            </a:r>
            <a:r>
              <a:rPr lang="en-US" dirty="0"/>
              <a:t>with legs elevated for ½ hour in afternoon &amp; </a:t>
            </a:r>
            <a:r>
              <a:rPr lang="en-US" dirty="0" smtClean="0"/>
              <a:t>evening</a:t>
            </a:r>
          </a:p>
          <a:p>
            <a:pPr algn="l" rtl="0"/>
            <a:r>
              <a:rPr lang="en-US" dirty="0" smtClean="0"/>
              <a:t>Avoid </a:t>
            </a:r>
            <a:r>
              <a:rPr lang="en-US" dirty="0"/>
              <a:t>constricting </a:t>
            </a:r>
            <a:r>
              <a:rPr lang="en-US" dirty="0" smtClean="0"/>
              <a:t>clothes</a:t>
            </a:r>
          </a:p>
          <a:p>
            <a:pPr algn="l" rtl="0"/>
            <a:r>
              <a:rPr lang="en-US" dirty="0" smtClean="0"/>
              <a:t>Foot exercises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3587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8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MINOR DISORDERS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b="1" u="sng" dirty="0" smtClean="0"/>
              <a:t>Epistaxis</a:t>
            </a:r>
          </a:p>
          <a:p>
            <a:pPr algn="l" rtl="0"/>
            <a:r>
              <a:rPr lang="en-US" sz="2800" b="1" u="sng" dirty="0" smtClean="0"/>
              <a:t>Cause </a:t>
            </a:r>
          </a:p>
          <a:p>
            <a:pPr algn="l" rtl="0"/>
            <a:r>
              <a:rPr lang="en-US" dirty="0" smtClean="0"/>
              <a:t>Due </a:t>
            </a:r>
            <a:r>
              <a:rPr lang="en-US" dirty="0"/>
              <a:t>to engorgement of veins in nasal passages </a:t>
            </a:r>
            <a:endParaRPr lang="en-US" dirty="0" smtClean="0"/>
          </a:p>
          <a:p>
            <a:pPr algn="l" rtl="0"/>
            <a:r>
              <a:rPr lang="en-US" dirty="0" smtClean="0"/>
              <a:t>Bleeding </a:t>
            </a:r>
            <a:r>
              <a:rPr lang="en-US" dirty="0"/>
              <a:t>follows </a:t>
            </a:r>
            <a:r>
              <a:rPr lang="en-US" dirty="0" smtClean="0"/>
              <a:t>overheating &amp; blowing </a:t>
            </a:r>
            <a:r>
              <a:rPr lang="en-US" dirty="0"/>
              <a:t>of nose </a:t>
            </a:r>
            <a:endParaRPr lang="en-US" dirty="0" smtClean="0"/>
          </a:p>
          <a:p>
            <a:pPr algn="l" rtl="0"/>
            <a:r>
              <a:rPr lang="en-US" b="1" u="sng" dirty="0" smtClean="0"/>
              <a:t>MANAGEMENT </a:t>
            </a:r>
          </a:p>
          <a:p>
            <a:pPr algn="l" rtl="0"/>
            <a:r>
              <a:rPr lang="en-US" dirty="0" smtClean="0"/>
              <a:t>Apply </a:t>
            </a:r>
            <a:r>
              <a:rPr lang="en-US" dirty="0"/>
              <a:t>pressure </a:t>
            </a:r>
            <a:endParaRPr lang="en-US" dirty="0" smtClean="0"/>
          </a:p>
          <a:p>
            <a:pPr algn="l" rtl="0"/>
            <a:r>
              <a:rPr lang="en-US" dirty="0" smtClean="0"/>
              <a:t>Apply </a:t>
            </a:r>
            <a:r>
              <a:rPr lang="en-US" dirty="0"/>
              <a:t>ice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800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insomnia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u="sng" dirty="0"/>
              <a:t>CAUSES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Mood </a:t>
            </a:r>
            <a:r>
              <a:rPr lang="en-US" dirty="0"/>
              <a:t>changes </a:t>
            </a:r>
            <a:endParaRPr lang="en-US" dirty="0" smtClean="0"/>
          </a:p>
          <a:p>
            <a:pPr algn="l" rtl="0"/>
            <a:r>
              <a:rPr lang="en-US" dirty="0" smtClean="0"/>
              <a:t>Anxiety </a:t>
            </a:r>
          </a:p>
          <a:p>
            <a:pPr algn="l" rtl="0"/>
            <a:r>
              <a:rPr lang="en-US" dirty="0" smtClean="0"/>
              <a:t>Changes </a:t>
            </a:r>
            <a:r>
              <a:rPr lang="en-US" dirty="0"/>
              <a:t>in body metabolism(</a:t>
            </a:r>
            <a:r>
              <a:rPr lang="en-US" dirty="0" err="1"/>
              <a:t>nocturia</a:t>
            </a:r>
            <a:r>
              <a:rPr lang="en-US" dirty="0"/>
              <a:t>) </a:t>
            </a:r>
            <a:endParaRPr lang="en-US" dirty="0" smtClean="0"/>
          </a:p>
          <a:p>
            <a:pPr algn="l" rtl="0"/>
            <a:r>
              <a:rPr lang="en-US" dirty="0" smtClean="0"/>
              <a:t>Heartburn</a:t>
            </a:r>
          </a:p>
          <a:p>
            <a:pPr algn="l" rtl="0"/>
            <a:r>
              <a:rPr lang="en-US" dirty="0" smtClean="0"/>
              <a:t>Nocturnal cramps</a:t>
            </a:r>
          </a:p>
          <a:p>
            <a:pPr algn="l" rtl="0"/>
            <a:r>
              <a:rPr lang="en-US" dirty="0" smtClean="0"/>
              <a:t>Backache</a:t>
            </a:r>
            <a:endParaRPr lang="en-US" dirty="0"/>
          </a:p>
          <a:p>
            <a:pPr algn="l" rtl="0"/>
            <a:r>
              <a:rPr lang="en-US" b="1" u="sng" dirty="0" smtClean="0"/>
              <a:t>MANAGEMENT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Day </a:t>
            </a:r>
            <a:r>
              <a:rPr lang="en-US" dirty="0"/>
              <a:t>time </a:t>
            </a:r>
            <a:r>
              <a:rPr lang="en-US" dirty="0" smtClean="0"/>
              <a:t>naps</a:t>
            </a:r>
          </a:p>
          <a:p>
            <a:pPr algn="l" rtl="0"/>
            <a:r>
              <a:rPr lang="en-US" dirty="0" smtClean="0"/>
              <a:t>Avoid </a:t>
            </a:r>
            <a:r>
              <a:rPr lang="en-US" dirty="0"/>
              <a:t>heavy meals in the evening </a:t>
            </a:r>
            <a:endParaRPr lang="en-US" dirty="0" smtClean="0"/>
          </a:p>
          <a:p>
            <a:pPr algn="l" rtl="0"/>
            <a:r>
              <a:rPr lang="en-US" dirty="0" smtClean="0"/>
              <a:t>Milk </a:t>
            </a:r>
            <a:r>
              <a:rPr lang="en-US" dirty="0"/>
              <a:t>drink before </a:t>
            </a:r>
            <a:r>
              <a:rPr lang="en-US" dirty="0" smtClean="0"/>
              <a:t>sleeping</a:t>
            </a:r>
          </a:p>
          <a:p>
            <a:pPr algn="l" rtl="0"/>
            <a:r>
              <a:rPr lang="en-US" dirty="0" smtClean="0"/>
              <a:t>Warm </a:t>
            </a:r>
            <a:r>
              <a:rPr lang="en-US" dirty="0"/>
              <a:t>bath before sleep </a:t>
            </a:r>
            <a:endParaRPr lang="en-US" dirty="0" smtClean="0"/>
          </a:p>
          <a:p>
            <a:pPr algn="l" rtl="0"/>
            <a:r>
              <a:rPr lang="en-US" dirty="0" smtClean="0"/>
              <a:t>Extra pillows</a:t>
            </a:r>
          </a:p>
          <a:p>
            <a:pPr algn="l" rtl="0"/>
            <a:r>
              <a:rPr lang="en-US" dirty="0" smtClean="0"/>
              <a:t>Limit </a:t>
            </a:r>
            <a:r>
              <a:rPr lang="en-US" dirty="0"/>
              <a:t>fluids 2 hours before sleep </a:t>
            </a:r>
            <a:endParaRPr lang="en-US" dirty="0" smtClean="0"/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alcohol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20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1. Clinical Practice Guidelines on </a:t>
            </a:r>
            <a:r>
              <a:rPr lang="en-US" dirty="0" err="1"/>
              <a:t>Intrapartum</a:t>
            </a:r>
            <a:r>
              <a:rPr lang="en-US" dirty="0"/>
              <a:t> and Immediate Postpartum Care 2012 by Department of Health and Philippine Obstetrical and Gynecological Society.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Callahan, T. (2013). Blueprints Obstetrics and Gynecology. (6th ed.). Baltimore, MD: Lippincott William &amp; Wilkins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851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/>
              <a:t>EARLY PREGNANCY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/>
              <a:t>Brest tenderness</a:t>
            </a:r>
            <a:endParaRPr lang="en-US" b="1" u="sng" dirty="0"/>
          </a:p>
          <a:p>
            <a:pPr algn="l" rtl="0"/>
            <a:r>
              <a:rPr lang="en-US" b="1" u="sng" dirty="0" smtClean="0"/>
              <a:t>CAUSES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Estrogen &amp;</a:t>
            </a:r>
            <a:r>
              <a:rPr lang="en-US" dirty="0" smtClean="0"/>
              <a:t>progesterone</a:t>
            </a:r>
          </a:p>
          <a:p>
            <a:pPr algn="l" rtl="0"/>
            <a:r>
              <a:rPr lang="en-US" dirty="0" smtClean="0"/>
              <a:t>Increased </a:t>
            </a:r>
            <a:r>
              <a:rPr lang="en-US" dirty="0"/>
              <a:t>vascularity </a:t>
            </a:r>
            <a:endParaRPr lang="en-US" dirty="0" smtClean="0"/>
          </a:p>
          <a:p>
            <a:pPr algn="l" rtl="0"/>
            <a:r>
              <a:rPr lang="en-US" dirty="0" smtClean="0"/>
              <a:t>Mostly </a:t>
            </a:r>
            <a:r>
              <a:rPr lang="en-US" dirty="0"/>
              <a:t>on </a:t>
            </a:r>
            <a:r>
              <a:rPr lang="en-US" dirty="0" smtClean="0"/>
              <a:t>exposure </a:t>
            </a:r>
            <a:r>
              <a:rPr lang="en-US" dirty="0"/>
              <a:t>to cold air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u="sng" dirty="0"/>
              <a:t>TREAMENT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Bra </a:t>
            </a:r>
            <a:r>
              <a:rPr lang="en-US" dirty="0"/>
              <a:t>with wide shoulder straps </a:t>
            </a:r>
            <a:endParaRPr lang="en-US" dirty="0" smtClean="0"/>
          </a:p>
          <a:p>
            <a:pPr algn="l" rtl="0"/>
            <a:r>
              <a:rPr lang="en-US" dirty="0" smtClean="0"/>
              <a:t>Dress </a:t>
            </a:r>
            <a:r>
              <a:rPr lang="en-US" dirty="0"/>
              <a:t>warmly </a:t>
            </a:r>
            <a:endParaRPr lang="en-US" dirty="0" smtClean="0"/>
          </a:p>
          <a:p>
            <a:pPr algn="l" rtl="0"/>
            <a:r>
              <a:rPr lang="en-US" dirty="0" smtClean="0"/>
              <a:t>Fissures </a:t>
            </a:r>
            <a:r>
              <a:rPr lang="en-US" dirty="0"/>
              <a:t>&amp; abscesses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fatigue</a:t>
            </a:r>
            <a:endParaRPr lang="ar-SA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cause</a:t>
            </a:r>
          </a:p>
          <a:p>
            <a:pPr algn="l" rtl="0"/>
            <a:r>
              <a:rPr lang="en-US" dirty="0" smtClean="0"/>
              <a:t>Due </a:t>
            </a:r>
            <a:r>
              <a:rPr lang="en-US" dirty="0"/>
              <a:t>to increased metabolic requirements </a:t>
            </a:r>
            <a:endParaRPr lang="en-US" dirty="0" smtClean="0"/>
          </a:p>
          <a:p>
            <a:pPr algn="l" rtl="0"/>
            <a:r>
              <a:rPr lang="en-US" b="1" u="sng" dirty="0" smtClean="0"/>
              <a:t>Treatment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Have </a:t>
            </a:r>
            <a:r>
              <a:rPr lang="en-US" dirty="0"/>
              <a:t>extra rest for 6-8 weeks</a:t>
            </a:r>
            <a:endParaRPr lang="ar-SA" dirty="0"/>
          </a:p>
        </p:txBody>
      </p:sp>
      <p:pic>
        <p:nvPicPr>
          <p:cNvPr id="1026" name="Picture 2" descr="https://media3.picsearch.com/is?Dnjxp0C1nC4vaut5qN6lIjJJHaIi8i64Ai5bVe02PVQ&amp;height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0243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4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Palmar  erythema</a:t>
            </a:r>
            <a:endParaRPr lang="ar-SA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u="sng" dirty="0"/>
              <a:t>CAUSES</a:t>
            </a:r>
            <a:endParaRPr lang="en-US" b="1" u="sng" dirty="0" smtClean="0"/>
          </a:p>
          <a:p>
            <a:pPr algn="l" rtl="0"/>
            <a:r>
              <a:rPr lang="en-US" dirty="0" smtClean="0"/>
              <a:t>Due </a:t>
            </a:r>
            <a:r>
              <a:rPr lang="en-US" dirty="0"/>
              <a:t>to increased estrogen </a:t>
            </a:r>
            <a:r>
              <a:rPr lang="en-US" dirty="0" smtClean="0"/>
              <a:t>levels</a:t>
            </a:r>
          </a:p>
          <a:p>
            <a:pPr algn="l" rtl="0"/>
            <a:r>
              <a:rPr lang="en-US" b="1" u="sng" dirty="0"/>
              <a:t>TREAMENT</a:t>
            </a:r>
            <a:endParaRPr lang="en-US" b="1" u="sng" dirty="0" smtClean="0"/>
          </a:p>
          <a:p>
            <a:pPr algn="l" rtl="0"/>
            <a:r>
              <a:rPr lang="en-US" dirty="0" smtClean="0"/>
              <a:t>Calamine lotion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718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Constipation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u="sng" dirty="0"/>
              <a:t>CAUSES </a:t>
            </a:r>
            <a:endParaRPr lang="en-US" u="sng" dirty="0" smtClean="0"/>
          </a:p>
          <a:p>
            <a:pPr algn="l" rtl="0"/>
            <a:r>
              <a:rPr lang="en-US" dirty="0" smtClean="0"/>
              <a:t>Progesterone</a:t>
            </a:r>
          </a:p>
          <a:p>
            <a:pPr algn="l" rtl="0"/>
            <a:r>
              <a:rPr lang="en-US" dirty="0" smtClean="0"/>
              <a:t>Weight </a:t>
            </a:r>
            <a:r>
              <a:rPr lang="en-US" dirty="0"/>
              <a:t>of uterus </a:t>
            </a:r>
            <a:endParaRPr lang="en-US" dirty="0" smtClean="0"/>
          </a:p>
          <a:p>
            <a:pPr algn="l" rtl="0"/>
            <a:r>
              <a:rPr lang="en-US" dirty="0" smtClean="0"/>
              <a:t>Oral </a:t>
            </a:r>
            <a:r>
              <a:rPr lang="en-US" dirty="0"/>
              <a:t>iron  </a:t>
            </a:r>
            <a:endParaRPr lang="en-US" dirty="0" smtClean="0"/>
          </a:p>
          <a:p>
            <a:pPr algn="l" rtl="0"/>
            <a:r>
              <a:rPr lang="en-US" dirty="0" smtClean="0"/>
              <a:t>Low </a:t>
            </a:r>
            <a:r>
              <a:rPr lang="en-US" dirty="0"/>
              <a:t>fiber &amp; </a:t>
            </a:r>
            <a:r>
              <a:rPr lang="en-US" dirty="0" smtClean="0"/>
              <a:t>fluid</a:t>
            </a:r>
          </a:p>
          <a:p>
            <a:pPr algn="l" rtl="0"/>
            <a:r>
              <a:rPr lang="en-US" dirty="0" smtClean="0"/>
              <a:t>More </a:t>
            </a:r>
            <a:r>
              <a:rPr lang="en-US" dirty="0"/>
              <a:t>tea &amp; </a:t>
            </a:r>
            <a:r>
              <a:rPr lang="en-US" dirty="0" smtClean="0"/>
              <a:t>coffee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exercise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99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/>
              <a:t>TREAMENT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BOWEL RETRAINING</a:t>
            </a:r>
          </a:p>
          <a:p>
            <a:pPr algn="l" rtl="0"/>
            <a:r>
              <a:rPr lang="en-US" dirty="0" smtClean="0"/>
              <a:t>Correct </a:t>
            </a:r>
            <a:r>
              <a:rPr lang="en-US" dirty="0"/>
              <a:t>poor habits &amp; painful </a:t>
            </a:r>
            <a:r>
              <a:rPr lang="en-US" dirty="0" smtClean="0"/>
              <a:t>lesions</a:t>
            </a:r>
          </a:p>
          <a:p>
            <a:pPr algn="l" rtl="0"/>
            <a:r>
              <a:rPr lang="en-US" dirty="0" smtClean="0"/>
              <a:t>Brisk </a:t>
            </a:r>
            <a:r>
              <a:rPr lang="en-US" dirty="0"/>
              <a:t>walking after a hot </a:t>
            </a:r>
            <a:r>
              <a:rPr lang="en-US" dirty="0" smtClean="0"/>
              <a:t>drink</a:t>
            </a:r>
          </a:p>
          <a:p>
            <a:pPr algn="l" rtl="0"/>
            <a:r>
              <a:rPr lang="en-US" dirty="0" smtClean="0"/>
              <a:t>Regular </a:t>
            </a:r>
            <a:r>
              <a:rPr lang="en-US" dirty="0"/>
              <a:t>time for </a:t>
            </a:r>
            <a:r>
              <a:rPr lang="en-US" dirty="0" smtClean="0"/>
              <a:t>toileting</a:t>
            </a:r>
          </a:p>
          <a:p>
            <a:pPr algn="l" rtl="0"/>
            <a:r>
              <a:rPr lang="en-US" dirty="0" smtClean="0"/>
              <a:t>DIETARY </a:t>
            </a:r>
            <a:r>
              <a:rPr lang="en-US" dirty="0"/>
              <a:t>REFORMATION </a:t>
            </a:r>
            <a:endParaRPr lang="en-US" dirty="0" smtClean="0"/>
          </a:p>
          <a:p>
            <a:pPr algn="l" rtl="0"/>
            <a:r>
              <a:rPr lang="en-US" dirty="0" smtClean="0"/>
              <a:t>Increased </a:t>
            </a:r>
            <a:r>
              <a:rPr lang="en-US" dirty="0" err="1"/>
              <a:t>fibre</a:t>
            </a:r>
            <a:r>
              <a:rPr lang="en-US" dirty="0"/>
              <a:t> &amp; fluid intake </a:t>
            </a:r>
            <a:endParaRPr lang="en-US" dirty="0" smtClean="0"/>
          </a:p>
          <a:p>
            <a:pPr algn="l" rtl="0"/>
            <a:r>
              <a:rPr lang="en-US" dirty="0" smtClean="0"/>
              <a:t>Reduce </a:t>
            </a:r>
            <a:r>
              <a:rPr lang="en-US" dirty="0"/>
              <a:t>tea, coffee &amp; sugar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706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Prune </a:t>
            </a:r>
            <a:r>
              <a:rPr lang="en-US" dirty="0" smtClean="0"/>
              <a:t>juice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gas forming </a:t>
            </a:r>
            <a:r>
              <a:rPr lang="en-US" dirty="0" smtClean="0"/>
              <a:t>foods</a:t>
            </a:r>
          </a:p>
          <a:p>
            <a:pPr algn="l" rtl="0"/>
            <a:r>
              <a:rPr lang="en-US" dirty="0" smtClean="0"/>
              <a:t>SPECIFIC DRUGS</a:t>
            </a:r>
          </a:p>
          <a:p>
            <a:pPr algn="l" rtl="0"/>
            <a:r>
              <a:rPr lang="en-US" dirty="0" smtClean="0"/>
              <a:t>Iron </a:t>
            </a:r>
            <a:r>
              <a:rPr lang="en-US" dirty="0"/>
              <a:t>in empty stomach with </a:t>
            </a:r>
            <a:r>
              <a:rPr lang="en-US" dirty="0" smtClean="0"/>
              <a:t>juice</a:t>
            </a:r>
          </a:p>
          <a:p>
            <a:pPr algn="l" rtl="0"/>
            <a:r>
              <a:rPr lang="en-US" dirty="0" smtClean="0"/>
              <a:t>No </a:t>
            </a:r>
            <a:r>
              <a:rPr lang="en-US" dirty="0"/>
              <a:t>mineral oil/enemas/OTC </a:t>
            </a:r>
            <a:r>
              <a:rPr lang="en-US" dirty="0" smtClean="0"/>
              <a:t>laxatives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Can use </a:t>
            </a:r>
            <a:r>
              <a:rPr lang="en-US" dirty="0" err="1"/>
              <a:t>psyllium</a:t>
            </a:r>
            <a:r>
              <a:rPr lang="en-US" dirty="0"/>
              <a:t> /docusate sodium/ </a:t>
            </a:r>
            <a:r>
              <a:rPr lang="en-US" dirty="0" err="1"/>
              <a:t>dulcolax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5878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Nausea  &amp; vomiting  </a:t>
            </a:r>
            <a:endParaRPr lang="ar-SA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CAUSES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High </a:t>
            </a:r>
            <a:r>
              <a:rPr lang="en-US" dirty="0" err="1" smtClean="0"/>
              <a:t>hCG</a:t>
            </a:r>
            <a:endParaRPr lang="en-US" dirty="0" smtClean="0"/>
          </a:p>
          <a:p>
            <a:pPr algn="l" rtl="0"/>
            <a:r>
              <a:rPr lang="en-US" dirty="0" smtClean="0"/>
              <a:t>High </a:t>
            </a:r>
            <a:r>
              <a:rPr lang="en-US" dirty="0"/>
              <a:t>progesterone &amp; </a:t>
            </a:r>
            <a:r>
              <a:rPr lang="en-US" dirty="0" smtClean="0"/>
              <a:t>estrogen</a:t>
            </a:r>
          </a:p>
          <a:p>
            <a:pPr algn="l" rtl="0"/>
            <a:r>
              <a:rPr lang="en-US" dirty="0" smtClean="0"/>
              <a:t>Low </a:t>
            </a:r>
            <a:r>
              <a:rPr lang="en-US" dirty="0"/>
              <a:t>blood </a:t>
            </a:r>
            <a:r>
              <a:rPr lang="en-US" dirty="0" smtClean="0"/>
              <a:t>glucose</a:t>
            </a:r>
          </a:p>
          <a:p>
            <a:pPr algn="l" rtl="0"/>
            <a:r>
              <a:rPr lang="en-US" dirty="0" smtClean="0"/>
              <a:t>Low </a:t>
            </a:r>
            <a:r>
              <a:rPr lang="en-US" dirty="0"/>
              <a:t>pyridoxine</a:t>
            </a:r>
            <a:endParaRPr lang="ar-SA" dirty="0"/>
          </a:p>
        </p:txBody>
      </p:sp>
      <p:pic>
        <p:nvPicPr>
          <p:cNvPr id="2050" name="Picture 2" descr="https://media1.picsearch.com/is?ZVY0enJicdleCX_WxgplsEW3_I6t3Si6JDFYvcaOntY&amp;height=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066712" cy="2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92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628</Words>
  <Application>Microsoft Office PowerPoint</Application>
  <PresentationFormat>On-screen Show (4:3)</PresentationFormat>
  <Paragraphs>185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تدفق</vt:lpstr>
      <vt:lpstr>Provision car during pregnancy</vt:lpstr>
      <vt:lpstr>Why Is Prenatal Care Important?</vt:lpstr>
      <vt:lpstr>EARLY PREGNANCY</vt:lpstr>
      <vt:lpstr>fatigue</vt:lpstr>
      <vt:lpstr>Palmar  erythema</vt:lpstr>
      <vt:lpstr>Constipation</vt:lpstr>
      <vt:lpstr>TREAMENT </vt:lpstr>
      <vt:lpstr>PowerPoint Presentation</vt:lpstr>
      <vt:lpstr>Nausea  &amp; vomiting  </vt:lpstr>
      <vt:lpstr>TREAMENT </vt:lpstr>
      <vt:lpstr>Heart burn)) pyrosis</vt:lpstr>
      <vt:lpstr>PowerPoint Presentation</vt:lpstr>
      <vt:lpstr>Muscle cramps</vt:lpstr>
      <vt:lpstr>PowerPoint Presentation</vt:lpstr>
      <vt:lpstr>hypotension</vt:lpstr>
      <vt:lpstr>Frequent urination </vt:lpstr>
      <vt:lpstr>Abdominal discomfort </vt:lpstr>
      <vt:lpstr>PowerPoint Presentation</vt:lpstr>
      <vt:lpstr>Leucorrhoea </vt:lpstr>
      <vt:lpstr>Palpitation </vt:lpstr>
      <vt:lpstr>Med to late pregnancy </vt:lpstr>
      <vt:lpstr>PowerPoint Presentation</vt:lpstr>
      <vt:lpstr>    headache</vt:lpstr>
      <vt:lpstr>dyspnea</vt:lpstr>
      <vt:lpstr>edema</vt:lpstr>
      <vt:lpstr>PowerPoint Presentation</vt:lpstr>
      <vt:lpstr>OTHER MINOR DISORDERS</vt:lpstr>
      <vt:lpstr>insomnia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 car during pregnancy</dc:title>
  <dc:creator>atheer</dc:creator>
  <cp:lastModifiedBy>Maher</cp:lastModifiedBy>
  <cp:revision>61</cp:revision>
  <dcterms:created xsi:type="dcterms:W3CDTF">2020-11-21T15:04:43Z</dcterms:created>
  <dcterms:modified xsi:type="dcterms:W3CDTF">2021-01-16T13:23:28Z</dcterms:modified>
</cp:coreProperties>
</file>