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8"/>
  </p:notesMasterIdLst>
  <p:sldIdLst>
    <p:sldId id="320" r:id="rId2"/>
    <p:sldId id="256" r:id="rId3"/>
    <p:sldId id="257" r:id="rId4"/>
    <p:sldId id="262" r:id="rId5"/>
    <p:sldId id="266" r:id="rId6"/>
    <p:sldId id="286" r:id="rId7"/>
    <p:sldId id="287" r:id="rId8"/>
    <p:sldId id="288" r:id="rId9"/>
    <p:sldId id="291" r:id="rId10"/>
    <p:sldId id="293" r:id="rId11"/>
    <p:sldId id="321" r:id="rId12"/>
    <p:sldId id="292" r:id="rId13"/>
    <p:sldId id="294" r:id="rId14"/>
    <p:sldId id="295" r:id="rId15"/>
    <p:sldId id="296" r:id="rId16"/>
    <p:sldId id="297" r:id="rId17"/>
    <p:sldId id="298" r:id="rId18"/>
    <p:sldId id="299" r:id="rId19"/>
    <p:sldId id="300" r:id="rId20"/>
    <p:sldId id="301" r:id="rId21"/>
    <p:sldId id="322" r:id="rId22"/>
    <p:sldId id="323" r:id="rId23"/>
    <p:sldId id="302" r:id="rId24"/>
    <p:sldId id="303" r:id="rId25"/>
    <p:sldId id="304" r:id="rId26"/>
    <p:sldId id="305" r:id="rId27"/>
    <p:sldId id="306" r:id="rId28"/>
    <p:sldId id="307" r:id="rId29"/>
    <p:sldId id="308" r:id="rId30"/>
    <p:sldId id="309" r:id="rId31"/>
    <p:sldId id="315" r:id="rId32"/>
    <p:sldId id="319" r:id="rId33"/>
    <p:sldId id="318" r:id="rId34"/>
    <p:sldId id="324" r:id="rId35"/>
    <p:sldId id="310" r:id="rId36"/>
    <p:sldId id="312" r:id="rId3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CA28B86-AE35-4027-8700-C8AA1DB279CB}" type="datetimeFigureOut">
              <a:rPr lang="ar-IQ" smtClean="0"/>
              <a:t>05/06/1442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EC58AD1-61D5-4D05-8EEA-993DF13525F1}" type="slidenum">
              <a:rPr lang="ar-IQ" smtClean="0"/>
              <a:t>‹#›</a:t>
            </a:fld>
            <a:endParaRPr lang="ar-IQ"/>
          </a:p>
        </p:txBody>
      </p:sp>
    </p:spTree>
    <p:extLst>
      <p:ext uri="{BB962C8B-B14F-4D97-AF65-F5344CB8AC3E}">
        <p14:creationId xmlns:p14="http://schemas.microsoft.com/office/powerpoint/2010/main" val="189568780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BEC58AD1-61D5-4D05-8EEA-993DF13525F1}" type="slidenum">
              <a:rPr lang="ar-IQ" smtClean="0"/>
              <a:t>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D7646B5-D787-449E-B567-659EC12AE409}" type="datetimeFigureOut">
              <a:rPr lang="ar-IQ" smtClean="0"/>
              <a:pPr/>
              <a:t>05/06/1442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F8185ED-1B13-4EB2-B342-CD39E1E586A7}" type="slidenum">
              <a:rPr lang="ar-IQ" smtClean="0"/>
              <a:pPr/>
              <a:t>‹#›</a:t>
            </a:fld>
            <a:endParaRPr lang="ar-IQ"/>
          </a:p>
        </p:txBody>
      </p:sp>
    </p:spTree>
    <p:extLst>
      <p:ext uri="{BB962C8B-B14F-4D97-AF65-F5344CB8AC3E}">
        <p14:creationId xmlns:p14="http://schemas.microsoft.com/office/powerpoint/2010/main" val="124928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D7646B5-D787-449E-B567-659EC12AE409}" type="datetimeFigureOut">
              <a:rPr lang="ar-IQ" smtClean="0"/>
              <a:pPr/>
              <a:t>05/06/1442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F8185ED-1B13-4EB2-B342-CD39E1E586A7}" type="slidenum">
              <a:rPr lang="ar-IQ" smtClean="0"/>
              <a:pPr/>
              <a:t>‹#›</a:t>
            </a:fld>
            <a:endParaRPr lang="ar-IQ"/>
          </a:p>
        </p:txBody>
      </p:sp>
    </p:spTree>
    <p:extLst>
      <p:ext uri="{BB962C8B-B14F-4D97-AF65-F5344CB8AC3E}">
        <p14:creationId xmlns:p14="http://schemas.microsoft.com/office/powerpoint/2010/main" val="1794639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D7646B5-D787-449E-B567-659EC12AE409}" type="datetimeFigureOut">
              <a:rPr lang="ar-IQ" smtClean="0"/>
              <a:pPr/>
              <a:t>05/06/1442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F8185ED-1B13-4EB2-B342-CD39E1E586A7}" type="slidenum">
              <a:rPr lang="ar-IQ" smtClean="0"/>
              <a:pPr/>
              <a:t>‹#›</a:t>
            </a:fld>
            <a:endParaRPr lang="ar-IQ"/>
          </a:p>
        </p:txBody>
      </p:sp>
    </p:spTree>
    <p:extLst>
      <p:ext uri="{BB962C8B-B14F-4D97-AF65-F5344CB8AC3E}">
        <p14:creationId xmlns:p14="http://schemas.microsoft.com/office/powerpoint/2010/main" val="737606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D7646B5-D787-449E-B567-659EC12AE409}" type="datetimeFigureOut">
              <a:rPr lang="ar-IQ" smtClean="0"/>
              <a:pPr/>
              <a:t>05/06/1442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F8185ED-1B13-4EB2-B342-CD39E1E586A7}" type="slidenum">
              <a:rPr lang="ar-IQ" smtClean="0"/>
              <a:pPr/>
              <a:t>‹#›</a:t>
            </a:fld>
            <a:endParaRPr lang="ar-IQ"/>
          </a:p>
        </p:txBody>
      </p:sp>
    </p:spTree>
    <p:extLst>
      <p:ext uri="{BB962C8B-B14F-4D97-AF65-F5344CB8AC3E}">
        <p14:creationId xmlns:p14="http://schemas.microsoft.com/office/powerpoint/2010/main" val="4101906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D7646B5-D787-449E-B567-659EC12AE409}" type="datetimeFigureOut">
              <a:rPr lang="ar-IQ" smtClean="0"/>
              <a:pPr/>
              <a:t>05/06/1442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F8185ED-1B13-4EB2-B342-CD39E1E586A7}" type="slidenum">
              <a:rPr lang="ar-IQ" smtClean="0"/>
              <a:pPr/>
              <a:t>‹#›</a:t>
            </a:fld>
            <a:endParaRPr lang="ar-IQ"/>
          </a:p>
        </p:txBody>
      </p:sp>
    </p:spTree>
    <p:extLst>
      <p:ext uri="{BB962C8B-B14F-4D97-AF65-F5344CB8AC3E}">
        <p14:creationId xmlns:p14="http://schemas.microsoft.com/office/powerpoint/2010/main" val="1679500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D7646B5-D787-449E-B567-659EC12AE409}" type="datetimeFigureOut">
              <a:rPr lang="ar-IQ" smtClean="0"/>
              <a:pPr/>
              <a:t>05/06/1442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F8185ED-1B13-4EB2-B342-CD39E1E586A7}" type="slidenum">
              <a:rPr lang="ar-IQ" smtClean="0"/>
              <a:pPr/>
              <a:t>‹#›</a:t>
            </a:fld>
            <a:endParaRPr lang="ar-IQ"/>
          </a:p>
        </p:txBody>
      </p:sp>
    </p:spTree>
    <p:extLst>
      <p:ext uri="{BB962C8B-B14F-4D97-AF65-F5344CB8AC3E}">
        <p14:creationId xmlns:p14="http://schemas.microsoft.com/office/powerpoint/2010/main" val="26058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D7646B5-D787-449E-B567-659EC12AE409}" type="datetimeFigureOut">
              <a:rPr lang="ar-IQ" smtClean="0"/>
              <a:pPr/>
              <a:t>05/06/1442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F8185ED-1B13-4EB2-B342-CD39E1E586A7}" type="slidenum">
              <a:rPr lang="ar-IQ" smtClean="0"/>
              <a:pPr/>
              <a:t>‹#›</a:t>
            </a:fld>
            <a:endParaRPr lang="ar-IQ"/>
          </a:p>
        </p:txBody>
      </p:sp>
    </p:spTree>
    <p:extLst>
      <p:ext uri="{BB962C8B-B14F-4D97-AF65-F5344CB8AC3E}">
        <p14:creationId xmlns:p14="http://schemas.microsoft.com/office/powerpoint/2010/main" val="2471768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D7646B5-D787-449E-B567-659EC12AE409}" type="datetimeFigureOut">
              <a:rPr lang="ar-IQ" smtClean="0"/>
              <a:pPr/>
              <a:t>05/06/1442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F8185ED-1B13-4EB2-B342-CD39E1E586A7}" type="slidenum">
              <a:rPr lang="ar-IQ" smtClean="0"/>
              <a:pPr/>
              <a:t>‹#›</a:t>
            </a:fld>
            <a:endParaRPr lang="ar-IQ"/>
          </a:p>
        </p:txBody>
      </p:sp>
    </p:spTree>
    <p:extLst>
      <p:ext uri="{BB962C8B-B14F-4D97-AF65-F5344CB8AC3E}">
        <p14:creationId xmlns:p14="http://schemas.microsoft.com/office/powerpoint/2010/main" val="465831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D7646B5-D787-449E-B567-659EC12AE409}" type="datetimeFigureOut">
              <a:rPr lang="ar-IQ" smtClean="0"/>
              <a:pPr/>
              <a:t>05/06/1442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F8185ED-1B13-4EB2-B342-CD39E1E586A7}" type="slidenum">
              <a:rPr lang="ar-IQ" smtClean="0"/>
              <a:pPr/>
              <a:t>‹#›</a:t>
            </a:fld>
            <a:endParaRPr lang="ar-IQ"/>
          </a:p>
        </p:txBody>
      </p:sp>
    </p:spTree>
    <p:extLst>
      <p:ext uri="{BB962C8B-B14F-4D97-AF65-F5344CB8AC3E}">
        <p14:creationId xmlns:p14="http://schemas.microsoft.com/office/powerpoint/2010/main" val="1185824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D7646B5-D787-449E-B567-659EC12AE409}" type="datetimeFigureOut">
              <a:rPr lang="ar-IQ" smtClean="0"/>
              <a:pPr/>
              <a:t>05/06/1442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F8185ED-1B13-4EB2-B342-CD39E1E586A7}" type="slidenum">
              <a:rPr lang="ar-IQ" smtClean="0"/>
              <a:pPr/>
              <a:t>‹#›</a:t>
            </a:fld>
            <a:endParaRPr lang="ar-IQ"/>
          </a:p>
        </p:txBody>
      </p:sp>
    </p:spTree>
    <p:extLst>
      <p:ext uri="{BB962C8B-B14F-4D97-AF65-F5344CB8AC3E}">
        <p14:creationId xmlns:p14="http://schemas.microsoft.com/office/powerpoint/2010/main" val="3799738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D7646B5-D787-449E-B567-659EC12AE409}" type="datetimeFigureOut">
              <a:rPr lang="ar-IQ" smtClean="0"/>
              <a:pPr/>
              <a:t>05/06/1442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F8185ED-1B13-4EB2-B342-CD39E1E586A7}" type="slidenum">
              <a:rPr lang="ar-IQ" smtClean="0"/>
              <a:pPr/>
              <a:t>‹#›</a:t>
            </a:fld>
            <a:endParaRPr lang="ar-IQ"/>
          </a:p>
        </p:txBody>
      </p:sp>
    </p:spTree>
    <p:extLst>
      <p:ext uri="{BB962C8B-B14F-4D97-AF65-F5344CB8AC3E}">
        <p14:creationId xmlns:p14="http://schemas.microsoft.com/office/powerpoint/2010/main" val="2158102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D7646B5-D787-449E-B567-659EC12AE409}" type="datetimeFigureOut">
              <a:rPr lang="ar-IQ" smtClean="0"/>
              <a:pPr/>
              <a:t>05/06/1442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F8185ED-1B13-4EB2-B342-CD39E1E586A7}" type="slidenum">
              <a:rPr lang="ar-IQ" smtClean="0"/>
              <a:pPr/>
              <a:t>‹#›</a:t>
            </a:fld>
            <a:endParaRPr lang="ar-IQ"/>
          </a:p>
        </p:txBody>
      </p:sp>
    </p:spTree>
    <p:extLst>
      <p:ext uri="{BB962C8B-B14F-4D97-AF65-F5344CB8AC3E}">
        <p14:creationId xmlns:p14="http://schemas.microsoft.com/office/powerpoint/2010/main" val="1422788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484784"/>
            <a:ext cx="8229600" cy="1368152"/>
          </a:xfrm>
        </p:spPr>
        <p:txBody>
          <a:bodyPr/>
          <a:lstStyle/>
          <a:p>
            <a:r>
              <a:rPr lang="en-US" dirty="0" smtClean="0">
                <a:latin typeface="Aharoni" pitchFamily="2" charset="-79"/>
                <a:cs typeface="Aharoni" pitchFamily="2" charset="-79"/>
              </a:rPr>
              <a:t>NEW TRENDS OF FERTILITY</a:t>
            </a:r>
            <a:endParaRPr lang="ar-IQ" dirty="0">
              <a:latin typeface="Aharoni" pitchFamily="2" charset="-79"/>
            </a:endParaRPr>
          </a:p>
        </p:txBody>
      </p:sp>
      <p:sp>
        <p:nvSpPr>
          <p:cNvPr id="3" name="عنصر نائب للمحتوى 2"/>
          <p:cNvSpPr>
            <a:spLocks noGrp="1"/>
          </p:cNvSpPr>
          <p:nvPr>
            <p:ph idx="1"/>
          </p:nvPr>
        </p:nvSpPr>
        <p:spPr>
          <a:xfrm>
            <a:off x="457200" y="3140968"/>
            <a:ext cx="8229600" cy="2985195"/>
          </a:xfrm>
        </p:spPr>
        <p:txBody>
          <a:bodyPr>
            <a:normAutofit/>
          </a:bodyPr>
          <a:lstStyle/>
          <a:p>
            <a:pPr algn="ctr">
              <a:buNone/>
            </a:pPr>
            <a:r>
              <a:rPr lang="en-US" sz="3600" b="1" dirty="0" smtClean="0"/>
              <a:t>Prof. Dr. </a:t>
            </a:r>
            <a:r>
              <a:rPr lang="en-US" sz="3600" b="1" dirty="0" err="1" smtClean="0"/>
              <a:t>Rabea</a:t>
            </a:r>
            <a:r>
              <a:rPr lang="en-US" sz="3600" b="1" dirty="0" smtClean="0"/>
              <a:t> M Ali</a:t>
            </a:r>
            <a:endParaRPr lang="ar-IQ" sz="3600" b="1" dirty="0"/>
          </a:p>
        </p:txBody>
      </p:sp>
    </p:spTree>
    <p:extLst>
      <p:ext uri="{BB962C8B-B14F-4D97-AF65-F5344CB8AC3E}">
        <p14:creationId xmlns:p14="http://schemas.microsoft.com/office/powerpoint/2010/main" val="499655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41784"/>
            <a:ext cx="8229600" cy="1143000"/>
          </a:xfrm>
        </p:spPr>
        <p:txBody>
          <a:bodyPr>
            <a:noAutofit/>
          </a:bodyPr>
          <a:lstStyle/>
          <a:p>
            <a:pPr rtl="0"/>
            <a:r>
              <a:rPr lang="en-US" sz="3600" b="1" dirty="0" smtClean="0"/>
              <a:t>Ovulation Induction: Pulsatile Gonadotropin-Releasing Hormone</a:t>
            </a:r>
            <a:endParaRPr lang="ar-IQ" sz="3600" b="1" dirty="0"/>
          </a:p>
        </p:txBody>
      </p:sp>
      <p:sp>
        <p:nvSpPr>
          <p:cNvPr id="3" name="عنصر نائب للمحتوى 2"/>
          <p:cNvSpPr>
            <a:spLocks noGrp="1"/>
          </p:cNvSpPr>
          <p:nvPr>
            <p:ph idx="1"/>
          </p:nvPr>
        </p:nvSpPr>
        <p:spPr>
          <a:xfrm>
            <a:off x="457200" y="1844824"/>
            <a:ext cx="8229600" cy="4281339"/>
          </a:xfrm>
        </p:spPr>
        <p:txBody>
          <a:bodyPr/>
          <a:lstStyle/>
          <a:p>
            <a:pPr algn="l" rtl="0">
              <a:buFontTx/>
              <a:buChar char="•"/>
            </a:pPr>
            <a:r>
              <a:rPr lang="en-US" dirty="0" smtClean="0"/>
              <a:t>Anovulation may be due to the failure of the hypothalamus to provide sufficient stimulation to the pituitary gland.</a:t>
            </a:r>
          </a:p>
          <a:p>
            <a:pPr algn="l" rtl="0">
              <a:buFontTx/>
              <a:buChar char="•"/>
            </a:pPr>
            <a:r>
              <a:rPr lang="en-US" dirty="0" smtClean="0"/>
              <a:t>Gonadotropin-releasing hormone (</a:t>
            </a:r>
            <a:r>
              <a:rPr lang="en-US" dirty="0" err="1" smtClean="0"/>
              <a:t>GnRH</a:t>
            </a:r>
            <a:r>
              <a:rPr lang="en-US" dirty="0" smtClean="0"/>
              <a:t>) can be directly administered via a small medication pump to induce ovulation.</a:t>
            </a:r>
          </a:p>
          <a:p>
            <a:pPr algn="l" rtl="0">
              <a:buFontTx/>
              <a:buChar char="•"/>
            </a:pPr>
            <a:r>
              <a:rPr lang="en-US" dirty="0" smtClean="0"/>
              <a:t>The ideal patient is the hypo-</a:t>
            </a:r>
            <a:r>
              <a:rPr lang="en-US" dirty="0" err="1" smtClean="0"/>
              <a:t>gonadotropic</a:t>
            </a:r>
            <a:r>
              <a:rPr lang="en-US" dirty="0" smtClean="0"/>
              <a:t> woman.</a:t>
            </a:r>
          </a:p>
          <a:p>
            <a:pPr algn="l" rtl="0"/>
            <a:endParaRPr lang="ar-IQ" dirty="0"/>
          </a:p>
        </p:txBody>
      </p:sp>
    </p:spTree>
    <p:extLst>
      <p:ext uri="{BB962C8B-B14F-4D97-AF65-F5344CB8AC3E}">
        <p14:creationId xmlns:p14="http://schemas.microsoft.com/office/powerpoint/2010/main" val="4142750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476672"/>
            <a:ext cx="8229600" cy="1143000"/>
          </a:xfrm>
        </p:spPr>
        <p:txBody>
          <a:bodyPr>
            <a:normAutofit fontScale="90000"/>
          </a:bodyPr>
          <a:lstStyle/>
          <a:p>
            <a:r>
              <a:rPr lang="en-US" dirty="0" smtClean="0">
                <a:latin typeface="Aharoni" pitchFamily="2" charset="-79"/>
                <a:cs typeface="Aharoni" pitchFamily="2" charset="-79"/>
              </a:rPr>
              <a:t> </a:t>
            </a:r>
            <a:r>
              <a:rPr lang="en-US" sz="4000" dirty="0" smtClean="0"/>
              <a:t>(DHEA)</a:t>
            </a:r>
            <a:r>
              <a:rPr lang="ar-IQ" sz="4000" dirty="0" smtClean="0"/>
              <a:t> </a:t>
            </a:r>
            <a:r>
              <a:rPr lang="en-US" sz="4000" b="1" dirty="0" err="1" smtClean="0">
                <a:solidFill>
                  <a:schemeClr val="accent2">
                    <a:lumMod val="75000"/>
                  </a:schemeClr>
                </a:solidFill>
              </a:rPr>
              <a:t>Dehydro</a:t>
            </a:r>
            <a:r>
              <a:rPr lang="en-US" sz="4000" b="1" dirty="0" smtClean="0">
                <a:solidFill>
                  <a:schemeClr val="accent2">
                    <a:lumMod val="75000"/>
                  </a:schemeClr>
                </a:solidFill>
              </a:rPr>
              <a:t>- </a:t>
            </a:r>
            <a:r>
              <a:rPr lang="en-US" sz="4000" b="1" dirty="0" err="1" smtClean="0">
                <a:solidFill>
                  <a:schemeClr val="accent2">
                    <a:lumMod val="75000"/>
                  </a:schemeClr>
                </a:solidFill>
              </a:rPr>
              <a:t>Epiandro</a:t>
            </a:r>
            <a:r>
              <a:rPr lang="en-US" sz="4000" b="1" dirty="0" smtClean="0">
                <a:solidFill>
                  <a:schemeClr val="accent2">
                    <a:lumMod val="75000"/>
                  </a:schemeClr>
                </a:solidFill>
              </a:rPr>
              <a:t>- </a:t>
            </a:r>
            <a:r>
              <a:rPr lang="en-US" sz="4000" b="1" dirty="0" err="1" smtClean="0">
                <a:solidFill>
                  <a:schemeClr val="accent2">
                    <a:lumMod val="75000"/>
                  </a:schemeClr>
                </a:solidFill>
              </a:rPr>
              <a:t>Sterone</a:t>
            </a:r>
            <a:r>
              <a:rPr lang="en-US" dirty="0"/>
              <a:t/>
            </a:r>
            <a:br>
              <a:rPr lang="en-US" dirty="0"/>
            </a:br>
            <a:endParaRPr lang="ar-IQ" dirty="0"/>
          </a:p>
        </p:txBody>
      </p:sp>
      <p:sp>
        <p:nvSpPr>
          <p:cNvPr id="3" name="عنصر نائب للمحتوى 2"/>
          <p:cNvSpPr>
            <a:spLocks noGrp="1"/>
          </p:cNvSpPr>
          <p:nvPr>
            <p:ph idx="1"/>
          </p:nvPr>
        </p:nvSpPr>
        <p:spPr>
          <a:xfrm>
            <a:off x="457200" y="1196752"/>
            <a:ext cx="8229600" cy="4929411"/>
          </a:xfrm>
        </p:spPr>
        <p:txBody>
          <a:bodyPr>
            <a:normAutofit lnSpcReduction="10000"/>
          </a:bodyPr>
          <a:lstStyle/>
          <a:p>
            <a:pPr marL="0" indent="0" algn="l" rtl="0">
              <a:buNone/>
            </a:pPr>
            <a:endParaRPr lang="en-US" dirty="0" smtClean="0"/>
          </a:p>
          <a:p>
            <a:pPr algn="l" rtl="0"/>
            <a:r>
              <a:rPr lang="en-US" sz="2800" dirty="0" smtClean="0"/>
              <a:t>Also known as   </a:t>
            </a:r>
            <a:r>
              <a:rPr lang="en-US" sz="2800" dirty="0" err="1" smtClean="0"/>
              <a:t>Androstenelone</a:t>
            </a:r>
            <a:r>
              <a:rPr lang="en-US" sz="2800" dirty="0" smtClean="0"/>
              <a:t>  is  an endogenous  steroid hormone produced  by adrenal glands in the brain,  it functions as metabolic intermediate in the biosynthesis of androgen and estrogen sex steroids both in the gonads and ovaries and in other various tissues so replaces this hormone with in the body.</a:t>
            </a:r>
          </a:p>
          <a:p>
            <a:pPr algn="l" rtl="0"/>
            <a:r>
              <a:rPr lang="en-US" sz="2800" dirty="0" smtClean="0"/>
              <a:t>INOSITOL</a:t>
            </a:r>
            <a:r>
              <a:rPr lang="ar-IQ" sz="2800" dirty="0" err="1" smtClean="0"/>
              <a:t>اينوزيتول</a:t>
            </a:r>
            <a:r>
              <a:rPr lang="ar-IQ" sz="2800" dirty="0" smtClean="0"/>
              <a:t>    </a:t>
            </a:r>
            <a:endParaRPr lang="en-US" sz="2800" dirty="0" smtClean="0"/>
          </a:p>
          <a:p>
            <a:pPr algn="l" rtl="0"/>
            <a:r>
              <a:rPr lang="en-US" sz="2800" dirty="0" smtClean="0"/>
              <a:t>Dose 2-4 G</a:t>
            </a:r>
          </a:p>
          <a:p>
            <a:pPr algn="l" rtl="0"/>
            <a:r>
              <a:rPr lang="en-US" sz="2800" dirty="0" smtClean="0"/>
              <a:t>Improves several of the hormonal disturbance of  PCOS</a:t>
            </a:r>
            <a:endParaRPr lang="ar-IQ" sz="2800" dirty="0"/>
          </a:p>
        </p:txBody>
      </p:sp>
    </p:spTree>
    <p:extLst>
      <p:ext uri="{BB962C8B-B14F-4D97-AF65-F5344CB8AC3E}">
        <p14:creationId xmlns:p14="http://schemas.microsoft.com/office/powerpoint/2010/main" val="3748271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smtClean="0">
                <a:solidFill>
                  <a:schemeClr val="accent2">
                    <a:lumMod val="75000"/>
                  </a:schemeClr>
                </a:solidFill>
              </a:rPr>
              <a:t>Artificial Insemination</a:t>
            </a:r>
            <a:endParaRPr lang="ar-IQ" sz="3600" b="1" dirty="0">
              <a:solidFill>
                <a:schemeClr val="accent2">
                  <a:lumMod val="75000"/>
                </a:schemeClr>
              </a:solidFill>
            </a:endParaRPr>
          </a:p>
        </p:txBody>
      </p:sp>
      <p:sp>
        <p:nvSpPr>
          <p:cNvPr id="3" name="عنصر نائب للمحتوى 2"/>
          <p:cNvSpPr>
            <a:spLocks noGrp="1"/>
          </p:cNvSpPr>
          <p:nvPr>
            <p:ph idx="1"/>
          </p:nvPr>
        </p:nvSpPr>
        <p:spPr/>
        <p:txBody>
          <a:bodyPr/>
          <a:lstStyle/>
          <a:p>
            <a:pPr algn="l" rtl="0">
              <a:buFontTx/>
              <a:buChar char="•"/>
            </a:pPr>
            <a:r>
              <a:rPr lang="en-US" b="1" dirty="0" smtClean="0">
                <a:solidFill>
                  <a:schemeClr val="accent2">
                    <a:lumMod val="75000"/>
                  </a:schemeClr>
                </a:solidFill>
              </a:rPr>
              <a:t>Used to treat:</a:t>
            </a:r>
          </a:p>
          <a:p>
            <a:pPr lvl="1" algn="l" rtl="0"/>
            <a:r>
              <a:rPr lang="en-US" b="1" dirty="0" smtClean="0"/>
              <a:t>Male-factor infertility </a:t>
            </a:r>
          </a:p>
          <a:p>
            <a:pPr lvl="1" algn="l" rtl="0"/>
            <a:r>
              <a:rPr lang="en-US" b="1" dirty="0" smtClean="0"/>
              <a:t>Retrograde ejaculation</a:t>
            </a:r>
          </a:p>
          <a:p>
            <a:pPr lvl="1" algn="l" rtl="0"/>
            <a:r>
              <a:rPr lang="en-US" b="1" dirty="0" smtClean="0"/>
              <a:t>Neurologic impotence </a:t>
            </a:r>
          </a:p>
          <a:p>
            <a:pPr lvl="1" algn="l" rtl="0"/>
            <a:r>
              <a:rPr lang="en-US" b="1" dirty="0" smtClean="0"/>
              <a:t>Sexual dysfunction</a:t>
            </a:r>
          </a:p>
          <a:p>
            <a:pPr algn="l" rtl="0">
              <a:buFontTx/>
              <a:buChar char="•"/>
            </a:pPr>
            <a:r>
              <a:rPr lang="en-US" dirty="0" smtClean="0">
                <a:solidFill>
                  <a:schemeClr val="accent6">
                    <a:lumMod val="75000"/>
                  </a:schemeClr>
                </a:solidFill>
              </a:rPr>
              <a:t>Sperm used for insemination may be the male partner’s or donated.</a:t>
            </a:r>
          </a:p>
          <a:p>
            <a:endParaRPr lang="ar-IQ" dirty="0"/>
          </a:p>
        </p:txBody>
      </p:sp>
    </p:spTree>
    <p:extLst>
      <p:ext uri="{BB962C8B-B14F-4D97-AF65-F5344CB8AC3E}">
        <p14:creationId xmlns:p14="http://schemas.microsoft.com/office/powerpoint/2010/main" val="2334111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smtClean="0"/>
              <a:t>Artificial Insemination</a:t>
            </a:r>
            <a:endParaRPr lang="ar-IQ" sz="3600" b="1" dirty="0"/>
          </a:p>
        </p:txBody>
      </p:sp>
      <p:sp>
        <p:nvSpPr>
          <p:cNvPr id="3" name="عنصر نائب للمحتوى 2"/>
          <p:cNvSpPr>
            <a:spLocks noGrp="1"/>
          </p:cNvSpPr>
          <p:nvPr>
            <p:ph idx="1"/>
          </p:nvPr>
        </p:nvSpPr>
        <p:spPr/>
        <p:txBody>
          <a:bodyPr/>
          <a:lstStyle/>
          <a:p>
            <a:pPr algn="l" rtl="0">
              <a:buFontTx/>
              <a:buChar char="•"/>
            </a:pPr>
            <a:r>
              <a:rPr lang="en-US" b="1" dirty="0" smtClean="0">
                <a:solidFill>
                  <a:schemeClr val="accent2">
                    <a:lumMod val="75000"/>
                  </a:schemeClr>
                </a:solidFill>
              </a:rPr>
              <a:t>Methods of insemination</a:t>
            </a:r>
          </a:p>
          <a:p>
            <a:pPr lvl="1" algn="l" rtl="0"/>
            <a:r>
              <a:rPr lang="en-US" b="1" dirty="0" smtClean="0"/>
              <a:t>Intra-cervical insemination (ICI) </a:t>
            </a:r>
          </a:p>
          <a:p>
            <a:pPr lvl="1" algn="l" rtl="0"/>
            <a:r>
              <a:rPr lang="en-US" b="1" dirty="0" smtClean="0"/>
              <a:t>Intrauterine insemination (IUI)</a:t>
            </a:r>
          </a:p>
          <a:p>
            <a:pPr algn="l" rtl="0">
              <a:buFontTx/>
              <a:buChar char="•"/>
            </a:pPr>
            <a:r>
              <a:rPr lang="en-US" b="1" dirty="0" smtClean="0">
                <a:solidFill>
                  <a:schemeClr val="accent4">
                    <a:lumMod val="75000"/>
                  </a:schemeClr>
                </a:solidFill>
              </a:rPr>
              <a:t>Success rates vary from 6 percent to 24 percent per cycle</a:t>
            </a:r>
            <a:endParaRPr lang="en-US" sz="1800" dirty="0" smtClean="0"/>
          </a:p>
          <a:p>
            <a:pPr algn="l" rtl="0"/>
            <a:endParaRPr lang="ar-IQ" dirty="0"/>
          </a:p>
        </p:txBody>
      </p:sp>
    </p:spTree>
    <p:extLst>
      <p:ext uri="{BB962C8B-B14F-4D97-AF65-F5344CB8AC3E}">
        <p14:creationId xmlns:p14="http://schemas.microsoft.com/office/powerpoint/2010/main" val="812975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a:t>Assisted Reproduction</a:t>
            </a:r>
            <a:endParaRPr lang="ar-IQ" sz="3600" b="1" dirty="0"/>
          </a:p>
        </p:txBody>
      </p:sp>
      <p:pic>
        <p:nvPicPr>
          <p:cNvPr id="4" name="Picture 4" descr="Figure8A"/>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2204864"/>
            <a:ext cx="3514725" cy="3124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Figure8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83968" y="2204864"/>
            <a:ext cx="3522663" cy="3128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6374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a:solidFill>
                  <a:schemeClr val="accent4">
                    <a:lumMod val="75000"/>
                  </a:schemeClr>
                </a:solidFill>
              </a:rPr>
              <a:t>Assisted </a:t>
            </a:r>
            <a:r>
              <a:rPr lang="en-US" sz="3600" b="1" dirty="0" smtClean="0">
                <a:solidFill>
                  <a:schemeClr val="accent4">
                    <a:lumMod val="75000"/>
                  </a:schemeClr>
                </a:solidFill>
              </a:rPr>
              <a:t>Reproduction</a:t>
            </a:r>
            <a:endParaRPr lang="ar-IQ" sz="3600" b="1" dirty="0">
              <a:solidFill>
                <a:schemeClr val="accent4">
                  <a:lumMod val="75000"/>
                </a:schemeClr>
              </a:solidFill>
            </a:endParaRPr>
          </a:p>
        </p:txBody>
      </p:sp>
      <p:sp>
        <p:nvSpPr>
          <p:cNvPr id="3" name="عنصر نائب للمحتوى 2"/>
          <p:cNvSpPr>
            <a:spLocks noGrp="1"/>
          </p:cNvSpPr>
          <p:nvPr>
            <p:ph idx="1"/>
          </p:nvPr>
        </p:nvSpPr>
        <p:spPr/>
        <p:txBody>
          <a:bodyPr/>
          <a:lstStyle/>
          <a:p>
            <a:pPr algn="l" rtl="0">
              <a:lnSpc>
                <a:spcPct val="90000"/>
              </a:lnSpc>
            </a:pPr>
            <a:r>
              <a:rPr lang="en-US" b="1" dirty="0">
                <a:solidFill>
                  <a:schemeClr val="tx2">
                    <a:lumMod val="60000"/>
                    <a:lumOff val="40000"/>
                  </a:schemeClr>
                </a:solidFill>
              </a:rPr>
              <a:t>Indications for ART:</a:t>
            </a:r>
          </a:p>
          <a:p>
            <a:pPr lvl="1" algn="l" rtl="0">
              <a:lnSpc>
                <a:spcPct val="90000"/>
              </a:lnSpc>
            </a:pPr>
            <a:r>
              <a:rPr lang="en-US" b="1" dirty="0"/>
              <a:t>Tubal disease</a:t>
            </a:r>
          </a:p>
          <a:p>
            <a:pPr lvl="1" algn="l" rtl="0">
              <a:lnSpc>
                <a:spcPct val="90000"/>
              </a:lnSpc>
            </a:pPr>
            <a:r>
              <a:rPr lang="en-US" b="1" dirty="0"/>
              <a:t>Male-factor infertility</a:t>
            </a:r>
          </a:p>
          <a:p>
            <a:pPr lvl="1" algn="l" rtl="0">
              <a:lnSpc>
                <a:spcPct val="90000"/>
              </a:lnSpc>
            </a:pPr>
            <a:r>
              <a:rPr lang="en-US" b="1" dirty="0"/>
              <a:t>Endometriosis</a:t>
            </a:r>
          </a:p>
          <a:p>
            <a:pPr lvl="1" algn="l" rtl="0">
              <a:lnSpc>
                <a:spcPct val="90000"/>
              </a:lnSpc>
            </a:pPr>
            <a:r>
              <a:rPr lang="en-US" b="1" dirty="0"/>
              <a:t>Premature ovarian failure</a:t>
            </a:r>
          </a:p>
          <a:p>
            <a:pPr lvl="1" algn="l" rtl="0">
              <a:lnSpc>
                <a:spcPct val="90000"/>
              </a:lnSpc>
            </a:pPr>
            <a:r>
              <a:rPr lang="en-US" b="1" dirty="0"/>
              <a:t>Polycystic ovarian syndrome</a:t>
            </a:r>
          </a:p>
          <a:p>
            <a:pPr lvl="1" algn="l" rtl="0">
              <a:lnSpc>
                <a:spcPct val="90000"/>
              </a:lnSpc>
            </a:pPr>
            <a:r>
              <a:rPr lang="en-US" b="1" dirty="0"/>
              <a:t>Immunologic infertility</a:t>
            </a:r>
          </a:p>
          <a:p>
            <a:pPr lvl="1" algn="l" rtl="0">
              <a:lnSpc>
                <a:spcPct val="90000"/>
              </a:lnSpc>
            </a:pPr>
            <a:r>
              <a:rPr lang="en-US" b="1" dirty="0"/>
              <a:t>Unexplained infertility</a:t>
            </a:r>
          </a:p>
          <a:p>
            <a:pPr algn="l" rtl="0"/>
            <a:endParaRPr lang="ar-IQ" dirty="0"/>
          </a:p>
        </p:txBody>
      </p:sp>
    </p:spTree>
    <p:extLst>
      <p:ext uri="{BB962C8B-B14F-4D97-AF65-F5344CB8AC3E}">
        <p14:creationId xmlns:p14="http://schemas.microsoft.com/office/powerpoint/2010/main" val="23785403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600" b="1" dirty="0" smtClean="0"/>
              <a:t>Assisted Reproduction</a:t>
            </a:r>
            <a:endParaRPr lang="ar-IQ" dirty="0"/>
          </a:p>
        </p:txBody>
      </p:sp>
      <p:sp>
        <p:nvSpPr>
          <p:cNvPr id="3" name="عنصر نائب للمحتوى 2"/>
          <p:cNvSpPr>
            <a:spLocks noGrp="1"/>
          </p:cNvSpPr>
          <p:nvPr>
            <p:ph idx="1"/>
          </p:nvPr>
        </p:nvSpPr>
        <p:spPr>
          <a:xfrm>
            <a:off x="457200" y="1196752"/>
            <a:ext cx="8435280" cy="5328592"/>
          </a:xfrm>
        </p:spPr>
        <p:txBody>
          <a:bodyPr>
            <a:normAutofit lnSpcReduction="10000"/>
          </a:bodyPr>
          <a:lstStyle/>
          <a:p>
            <a:pPr algn="l" rtl="0">
              <a:buFontTx/>
              <a:buChar char="•"/>
            </a:pPr>
            <a:r>
              <a:rPr lang="en-US" b="1" dirty="0">
                <a:solidFill>
                  <a:schemeClr val="accent2">
                    <a:lumMod val="75000"/>
                  </a:schemeClr>
                </a:solidFill>
              </a:rPr>
              <a:t>IVF:</a:t>
            </a:r>
            <a:r>
              <a:rPr lang="en-US" dirty="0"/>
              <a:t> Placing the gametes and subsequent embryo into the </a:t>
            </a:r>
            <a:r>
              <a:rPr lang="en-US" dirty="0" smtClean="0"/>
              <a:t>uterus</a:t>
            </a:r>
          </a:p>
          <a:p>
            <a:pPr algn="l" rtl="0">
              <a:buNone/>
            </a:pPr>
            <a:endParaRPr lang="en-US" dirty="0"/>
          </a:p>
          <a:p>
            <a:pPr algn="l" rtl="0">
              <a:buFontTx/>
              <a:buChar char="•"/>
            </a:pPr>
            <a:r>
              <a:rPr lang="en-US" b="1" dirty="0">
                <a:solidFill>
                  <a:schemeClr val="accent2">
                    <a:lumMod val="75000"/>
                  </a:schemeClr>
                </a:solidFill>
              </a:rPr>
              <a:t>ZIFT</a:t>
            </a:r>
            <a:r>
              <a:rPr lang="en-US" dirty="0"/>
              <a:t> (zygote </a:t>
            </a:r>
            <a:r>
              <a:rPr lang="en-US" dirty="0" smtClean="0"/>
              <a:t>intra-fallopian </a:t>
            </a:r>
            <a:r>
              <a:rPr lang="en-US" dirty="0"/>
              <a:t>transfer): Placing the gametes and subsequent embryo into the fallopian </a:t>
            </a:r>
            <a:r>
              <a:rPr lang="en-US" dirty="0" smtClean="0"/>
              <a:t>tubes</a:t>
            </a:r>
          </a:p>
          <a:p>
            <a:pPr algn="l" rtl="0">
              <a:buNone/>
            </a:pPr>
            <a:endParaRPr lang="en-US" dirty="0"/>
          </a:p>
          <a:p>
            <a:pPr algn="l" rtl="0">
              <a:buFontTx/>
              <a:buChar char="•"/>
            </a:pPr>
            <a:r>
              <a:rPr lang="en-US" b="1" dirty="0">
                <a:solidFill>
                  <a:schemeClr val="accent2">
                    <a:lumMod val="75000"/>
                  </a:schemeClr>
                </a:solidFill>
              </a:rPr>
              <a:t>GIFT</a:t>
            </a:r>
            <a:r>
              <a:rPr lang="en-US" dirty="0"/>
              <a:t> (gamete </a:t>
            </a:r>
            <a:r>
              <a:rPr lang="en-US" dirty="0" smtClean="0"/>
              <a:t>intra fallopian </a:t>
            </a:r>
            <a:r>
              <a:rPr lang="en-US" dirty="0"/>
              <a:t>transfer): Placing the unfertilized oocyte and sperm into the fallopian tube</a:t>
            </a:r>
          </a:p>
          <a:p>
            <a:pPr algn="l" rtl="0"/>
            <a:endParaRPr lang="ar-IQ" dirty="0"/>
          </a:p>
        </p:txBody>
      </p:sp>
    </p:spTree>
    <p:extLst>
      <p:ext uri="{BB962C8B-B14F-4D97-AF65-F5344CB8AC3E}">
        <p14:creationId xmlns:p14="http://schemas.microsoft.com/office/powerpoint/2010/main" val="34325252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a:t>Assisted </a:t>
            </a:r>
            <a:r>
              <a:rPr lang="en-US" sz="3600" b="1" dirty="0" smtClean="0"/>
              <a:t>Reproduction</a:t>
            </a:r>
            <a:endParaRPr lang="ar-IQ" sz="3600" b="1" dirty="0"/>
          </a:p>
        </p:txBody>
      </p:sp>
      <p:sp>
        <p:nvSpPr>
          <p:cNvPr id="3" name="عنصر نائب للمحتوى 2"/>
          <p:cNvSpPr>
            <a:spLocks noGrp="1"/>
          </p:cNvSpPr>
          <p:nvPr>
            <p:ph idx="1"/>
          </p:nvPr>
        </p:nvSpPr>
        <p:spPr/>
        <p:txBody>
          <a:bodyPr/>
          <a:lstStyle/>
          <a:p>
            <a:pPr algn="l" rtl="0">
              <a:buFontTx/>
              <a:buChar char="•"/>
            </a:pPr>
            <a:r>
              <a:rPr lang="en-US" dirty="0"/>
              <a:t>Stimulation type, dosage and duration depends on patient characteristics, diagnoses and the fertility center.</a:t>
            </a:r>
          </a:p>
          <a:p>
            <a:pPr algn="l" rtl="0">
              <a:buFontTx/>
              <a:buChar char="•"/>
            </a:pPr>
            <a:r>
              <a:rPr lang="en-US" dirty="0"/>
              <a:t>Monitoring is usually by serial TVUS, usually over four to five visits.</a:t>
            </a:r>
          </a:p>
        </p:txBody>
      </p:sp>
    </p:spTree>
    <p:extLst>
      <p:ext uri="{BB962C8B-B14F-4D97-AF65-F5344CB8AC3E}">
        <p14:creationId xmlns:p14="http://schemas.microsoft.com/office/powerpoint/2010/main" val="37954111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a:t>Assisted </a:t>
            </a:r>
            <a:r>
              <a:rPr lang="en-US" sz="3600" b="1" dirty="0" smtClean="0"/>
              <a:t>Reproduction</a:t>
            </a:r>
            <a:endParaRPr lang="ar-IQ" sz="3600" b="1" dirty="0"/>
          </a:p>
        </p:txBody>
      </p:sp>
      <p:sp>
        <p:nvSpPr>
          <p:cNvPr id="3" name="عنصر نائب للمحتوى 2"/>
          <p:cNvSpPr>
            <a:spLocks noGrp="1"/>
          </p:cNvSpPr>
          <p:nvPr>
            <p:ph idx="1"/>
          </p:nvPr>
        </p:nvSpPr>
        <p:spPr/>
        <p:txBody>
          <a:bodyPr/>
          <a:lstStyle/>
          <a:p>
            <a:pPr algn="l" rtl="0">
              <a:buFontTx/>
              <a:buChar char="•"/>
            </a:pPr>
            <a:r>
              <a:rPr lang="en-US" dirty="0"/>
              <a:t>Cleavage </a:t>
            </a:r>
            <a:r>
              <a:rPr lang="ar-IQ" dirty="0" smtClean="0"/>
              <a:t>انقسام</a:t>
            </a:r>
            <a:r>
              <a:rPr lang="en-US" dirty="0" smtClean="0"/>
              <a:t>of </a:t>
            </a:r>
            <a:r>
              <a:rPr lang="en-US" dirty="0"/>
              <a:t>the embryos and other subjective indicators of embryo health help the clinician decide timing and number of embryos to transfer</a:t>
            </a:r>
            <a:r>
              <a:rPr lang="en-US" dirty="0" smtClean="0"/>
              <a:t>.</a:t>
            </a:r>
          </a:p>
          <a:p>
            <a:pPr algn="l" rtl="0">
              <a:buNone/>
            </a:pPr>
            <a:endParaRPr lang="en-US" dirty="0"/>
          </a:p>
          <a:p>
            <a:pPr algn="l" rtl="0">
              <a:buFontTx/>
              <a:buChar char="•"/>
            </a:pPr>
            <a:r>
              <a:rPr lang="en-US" dirty="0"/>
              <a:t>The usual timing of transfer of embryos is on day 3, 4 or 5 after retrieval.</a:t>
            </a:r>
          </a:p>
          <a:p>
            <a:pPr algn="l" rtl="0"/>
            <a:endParaRPr lang="ar-IQ" dirty="0"/>
          </a:p>
        </p:txBody>
      </p:sp>
    </p:spTree>
    <p:extLst>
      <p:ext uri="{BB962C8B-B14F-4D97-AF65-F5344CB8AC3E}">
        <p14:creationId xmlns:p14="http://schemas.microsoft.com/office/powerpoint/2010/main" val="25774801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a:t>Assisted </a:t>
            </a:r>
            <a:r>
              <a:rPr lang="en-US" sz="3600" b="1" dirty="0" smtClean="0"/>
              <a:t>Reproduction</a:t>
            </a:r>
            <a:endParaRPr lang="ar-IQ" sz="3600" b="1" dirty="0"/>
          </a:p>
        </p:txBody>
      </p:sp>
      <p:sp>
        <p:nvSpPr>
          <p:cNvPr id="3" name="عنصر نائب للمحتوى 2"/>
          <p:cNvSpPr>
            <a:spLocks noGrp="1"/>
          </p:cNvSpPr>
          <p:nvPr>
            <p:ph idx="1"/>
          </p:nvPr>
        </p:nvSpPr>
        <p:spPr/>
        <p:txBody>
          <a:bodyPr/>
          <a:lstStyle/>
          <a:p>
            <a:pPr algn="l" rtl="0"/>
            <a:r>
              <a:rPr lang="en-US" dirty="0">
                <a:solidFill>
                  <a:schemeClr val="accent2">
                    <a:lumMod val="75000"/>
                  </a:schemeClr>
                </a:solidFill>
              </a:rPr>
              <a:t>Multicellular embryos</a:t>
            </a:r>
          </a:p>
          <a:p>
            <a:endParaRPr lang="en-US" dirty="0"/>
          </a:p>
          <a:p>
            <a:endParaRPr lang="ar-IQ" dirty="0"/>
          </a:p>
        </p:txBody>
      </p:sp>
      <p:grpSp>
        <p:nvGrpSpPr>
          <p:cNvPr id="4" name="Group 8"/>
          <p:cNvGrpSpPr>
            <a:grpSpLocks/>
          </p:cNvGrpSpPr>
          <p:nvPr/>
        </p:nvGrpSpPr>
        <p:grpSpPr bwMode="auto">
          <a:xfrm>
            <a:off x="832644" y="2708920"/>
            <a:ext cx="7424738" cy="2819400"/>
            <a:chOff x="491" y="1440"/>
            <a:chExt cx="4677" cy="1776"/>
          </a:xfrm>
        </p:grpSpPr>
        <p:pic>
          <p:nvPicPr>
            <p:cNvPr id="5" name="Picture 4" descr="Figure9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 y="1440"/>
              <a:ext cx="1382" cy="17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Figure9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 y="1440"/>
              <a:ext cx="1523" cy="17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Figure9C"/>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76" y="1440"/>
              <a:ext cx="1392" cy="177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346678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55576" y="1988840"/>
            <a:ext cx="7704856" cy="3048744"/>
          </a:xfrm>
        </p:spPr>
        <p:txBody>
          <a:bodyPr>
            <a:normAutofit lnSpcReduction="10000"/>
          </a:bodyPr>
          <a:lstStyle/>
          <a:p>
            <a:pPr algn="l"/>
            <a:r>
              <a:rPr lang="ar-IQ" dirty="0" smtClean="0"/>
              <a:t> </a:t>
            </a:r>
            <a:r>
              <a:rPr lang="en-US" sz="3400" b="1" i="1" dirty="0" smtClean="0">
                <a:solidFill>
                  <a:schemeClr val="tx1"/>
                </a:solidFill>
              </a:rPr>
              <a:t>The inability to create a desired pregnancy that culminates in the birth of a child is likely to create a life crisis for women and their partners. Women seeking fertility treatment look to nurses </a:t>
            </a:r>
            <a:r>
              <a:rPr lang="ar-IQ" sz="3400" b="1" i="1" dirty="0" smtClean="0">
                <a:solidFill>
                  <a:schemeClr val="tx1"/>
                </a:solidFill>
              </a:rPr>
              <a:t>     </a:t>
            </a:r>
            <a:r>
              <a:rPr lang="en-US" sz="3400" b="1" i="1" dirty="0" smtClean="0">
                <a:solidFill>
                  <a:schemeClr val="tx1"/>
                </a:solidFill>
              </a:rPr>
              <a:t>for care, counsel and health teaching</a:t>
            </a:r>
            <a:r>
              <a:rPr lang="en-US" sz="3400" dirty="0" smtClean="0">
                <a:solidFill>
                  <a:schemeClr val="tx1"/>
                </a:solidFill>
              </a:rPr>
              <a:t>.</a:t>
            </a:r>
          </a:p>
          <a:p>
            <a:endParaRPr lang="ar-IQ" dirty="0"/>
          </a:p>
        </p:txBody>
      </p:sp>
      <p:sp>
        <p:nvSpPr>
          <p:cNvPr id="4" name="Rectangle 2"/>
          <p:cNvSpPr>
            <a:spLocks noGrp="1" noChangeArrowheads="1"/>
          </p:cNvSpPr>
          <p:nvPr>
            <p:ph type="ctrTitle"/>
          </p:nvPr>
        </p:nvSpPr>
        <p:spPr bwMode="auto">
          <a:xfrm>
            <a:off x="685800" y="764705"/>
            <a:ext cx="7772400" cy="792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b="1">
                <a:solidFill>
                  <a:srgbClr val="C7EAB9"/>
                </a:solidFill>
                <a:latin typeface="+mj-lt"/>
                <a:ea typeface="+mj-ea"/>
                <a:cs typeface="+mj-cs"/>
              </a:defRPr>
            </a:lvl1pPr>
            <a:lvl2pPr algn="l" rtl="0" fontAlgn="base">
              <a:spcBef>
                <a:spcPct val="0"/>
              </a:spcBef>
              <a:spcAft>
                <a:spcPct val="0"/>
              </a:spcAft>
              <a:defRPr sz="3600" b="1">
                <a:solidFill>
                  <a:srgbClr val="C7EAB9"/>
                </a:solidFill>
                <a:latin typeface="Trebuchet MS" pitchFamily="34" charset="0"/>
                <a:ea typeface="ＭＳ Ｐゴシック" pitchFamily="-64" charset="-128"/>
              </a:defRPr>
            </a:lvl2pPr>
            <a:lvl3pPr algn="l" rtl="0" fontAlgn="base">
              <a:spcBef>
                <a:spcPct val="0"/>
              </a:spcBef>
              <a:spcAft>
                <a:spcPct val="0"/>
              </a:spcAft>
              <a:defRPr sz="3600" b="1">
                <a:solidFill>
                  <a:srgbClr val="C7EAB9"/>
                </a:solidFill>
                <a:latin typeface="Trebuchet MS" pitchFamily="34" charset="0"/>
                <a:ea typeface="ＭＳ Ｐゴシック" pitchFamily="-64" charset="-128"/>
              </a:defRPr>
            </a:lvl3pPr>
            <a:lvl4pPr algn="l" rtl="0" fontAlgn="base">
              <a:spcBef>
                <a:spcPct val="0"/>
              </a:spcBef>
              <a:spcAft>
                <a:spcPct val="0"/>
              </a:spcAft>
              <a:defRPr sz="3600" b="1">
                <a:solidFill>
                  <a:srgbClr val="C7EAB9"/>
                </a:solidFill>
                <a:latin typeface="Trebuchet MS" pitchFamily="34" charset="0"/>
                <a:ea typeface="ＭＳ Ｐゴシック" pitchFamily="-64" charset="-128"/>
              </a:defRPr>
            </a:lvl4pPr>
            <a:lvl5pPr algn="l" rtl="0" fontAlgn="base">
              <a:spcBef>
                <a:spcPct val="0"/>
              </a:spcBef>
              <a:spcAft>
                <a:spcPct val="0"/>
              </a:spcAft>
              <a:defRPr sz="3600" b="1">
                <a:solidFill>
                  <a:srgbClr val="C7EAB9"/>
                </a:solidFill>
                <a:latin typeface="Trebuchet MS" pitchFamily="34" charset="0"/>
                <a:ea typeface="ＭＳ Ｐゴシック" pitchFamily="-64" charset="-128"/>
              </a:defRPr>
            </a:lvl5pPr>
            <a:lvl6pPr marL="457200" algn="l" rtl="0" fontAlgn="base">
              <a:spcBef>
                <a:spcPct val="0"/>
              </a:spcBef>
              <a:spcAft>
                <a:spcPct val="0"/>
              </a:spcAft>
              <a:defRPr sz="3600" b="1">
                <a:solidFill>
                  <a:srgbClr val="C7EAB9"/>
                </a:solidFill>
                <a:latin typeface="Trebuchet MS" pitchFamily="34" charset="0"/>
                <a:ea typeface="ＭＳ Ｐゴシック" pitchFamily="-64" charset="-128"/>
              </a:defRPr>
            </a:lvl6pPr>
            <a:lvl7pPr marL="914400" algn="l" rtl="0" fontAlgn="base">
              <a:spcBef>
                <a:spcPct val="0"/>
              </a:spcBef>
              <a:spcAft>
                <a:spcPct val="0"/>
              </a:spcAft>
              <a:defRPr sz="3600" b="1">
                <a:solidFill>
                  <a:srgbClr val="C7EAB9"/>
                </a:solidFill>
                <a:latin typeface="Trebuchet MS" pitchFamily="34" charset="0"/>
                <a:ea typeface="ＭＳ Ｐゴシック" pitchFamily="-64" charset="-128"/>
              </a:defRPr>
            </a:lvl7pPr>
            <a:lvl8pPr marL="1371600" algn="l" rtl="0" fontAlgn="base">
              <a:spcBef>
                <a:spcPct val="0"/>
              </a:spcBef>
              <a:spcAft>
                <a:spcPct val="0"/>
              </a:spcAft>
              <a:defRPr sz="3600" b="1">
                <a:solidFill>
                  <a:srgbClr val="C7EAB9"/>
                </a:solidFill>
                <a:latin typeface="Trebuchet MS" pitchFamily="34" charset="0"/>
                <a:ea typeface="ＭＳ Ｐゴシック" pitchFamily="-64" charset="-128"/>
              </a:defRPr>
            </a:lvl8pPr>
            <a:lvl9pPr marL="1828800" algn="l" rtl="0" fontAlgn="base">
              <a:spcBef>
                <a:spcPct val="0"/>
              </a:spcBef>
              <a:spcAft>
                <a:spcPct val="0"/>
              </a:spcAft>
              <a:defRPr sz="3600" b="1">
                <a:solidFill>
                  <a:srgbClr val="C7EAB9"/>
                </a:solidFill>
                <a:latin typeface="Trebuchet MS" pitchFamily="34" charset="0"/>
                <a:ea typeface="ＭＳ Ｐゴシック" pitchFamily="-64" charset="-128"/>
              </a:defRPr>
            </a:lvl9pPr>
          </a:lstStyle>
          <a:p>
            <a:r>
              <a:rPr lang="en-US" dirty="0" smtClean="0">
                <a:solidFill>
                  <a:schemeClr val="tx1"/>
                </a:solidFill>
              </a:rPr>
              <a:t>INFERTILITY</a:t>
            </a:r>
            <a:endParaRPr lang="en-US" dirty="0">
              <a:solidFill>
                <a:schemeClr val="tx1"/>
              </a:solidFill>
            </a:endParaRPr>
          </a:p>
        </p:txBody>
      </p:sp>
    </p:spTree>
    <p:extLst>
      <p:ext uri="{BB962C8B-B14F-4D97-AF65-F5344CB8AC3E}">
        <p14:creationId xmlns:p14="http://schemas.microsoft.com/office/powerpoint/2010/main" val="37581444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3600" b="1" dirty="0" smtClean="0"/>
              <a:t>Assisted </a:t>
            </a:r>
            <a:r>
              <a:rPr lang="en-US" sz="3600" b="1" dirty="0"/>
              <a:t>Reproduction: </a:t>
            </a:r>
            <a:r>
              <a:rPr lang="en-US" sz="3600" b="1" dirty="0" smtClean="0"/>
              <a:t/>
            </a:r>
            <a:br>
              <a:rPr lang="en-US" sz="3600" b="1" dirty="0" smtClean="0"/>
            </a:br>
            <a:r>
              <a:rPr lang="en-US" sz="3600" b="1" dirty="0" smtClean="0"/>
              <a:t>Cryopreservation</a:t>
            </a:r>
            <a:endParaRPr lang="ar-IQ" sz="3600" b="1" dirty="0"/>
          </a:p>
        </p:txBody>
      </p:sp>
      <p:sp>
        <p:nvSpPr>
          <p:cNvPr id="3" name="عنصر نائب للمحتوى 2"/>
          <p:cNvSpPr>
            <a:spLocks noGrp="1"/>
          </p:cNvSpPr>
          <p:nvPr>
            <p:ph idx="1"/>
          </p:nvPr>
        </p:nvSpPr>
        <p:spPr>
          <a:xfrm>
            <a:off x="457200" y="1844824"/>
            <a:ext cx="8229600" cy="4281339"/>
          </a:xfrm>
        </p:spPr>
        <p:txBody>
          <a:bodyPr/>
          <a:lstStyle/>
          <a:p>
            <a:pPr algn="l" rtl="0"/>
            <a:r>
              <a:rPr lang="en-US" b="1" dirty="0">
                <a:solidFill>
                  <a:schemeClr val="accent2">
                    <a:lumMod val="75000"/>
                  </a:schemeClr>
                </a:solidFill>
              </a:rPr>
              <a:t>Freezing, thawing and using:</a:t>
            </a:r>
          </a:p>
          <a:p>
            <a:pPr lvl="1" algn="l" rtl="0"/>
            <a:r>
              <a:rPr lang="en-US" b="1" dirty="0"/>
              <a:t>Sperm</a:t>
            </a:r>
          </a:p>
          <a:p>
            <a:pPr lvl="1" algn="l" rtl="0"/>
            <a:r>
              <a:rPr lang="en-US" b="1" dirty="0"/>
              <a:t>Embryos</a:t>
            </a:r>
          </a:p>
          <a:p>
            <a:pPr lvl="1" algn="l" rtl="0"/>
            <a:r>
              <a:rPr lang="en-US" b="1" dirty="0"/>
              <a:t>Oocytes</a:t>
            </a:r>
          </a:p>
          <a:p>
            <a:endParaRPr lang="ar-IQ" dirty="0"/>
          </a:p>
        </p:txBody>
      </p:sp>
    </p:spTree>
    <p:extLst>
      <p:ext uri="{BB962C8B-B14F-4D97-AF65-F5344CB8AC3E}">
        <p14:creationId xmlns:p14="http://schemas.microsoft.com/office/powerpoint/2010/main" val="2037840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692696"/>
            <a:ext cx="8568952" cy="5433467"/>
          </a:xfrm>
        </p:spPr>
        <p:txBody>
          <a:bodyPr/>
          <a:lstStyle/>
          <a:p>
            <a:pPr algn="l" rtl="0"/>
            <a:r>
              <a:rPr lang="en-US" b="1" dirty="0" smtClean="0">
                <a:solidFill>
                  <a:schemeClr val="accent2">
                    <a:lumMod val="75000"/>
                  </a:schemeClr>
                </a:solidFill>
              </a:rPr>
              <a:t>Cryopreservation </a:t>
            </a:r>
            <a:r>
              <a:rPr lang="en-US" dirty="0" smtClean="0"/>
              <a:t>:is the proses that preserve organelles, cells, tissues or any other biological constructs by  cooling the samples to very low temperatures</a:t>
            </a:r>
          </a:p>
          <a:p>
            <a:pPr algn="l" rtl="0">
              <a:buNone/>
            </a:pPr>
            <a:endParaRPr lang="en-US" dirty="0" smtClean="0"/>
          </a:p>
          <a:p>
            <a:pPr algn="l" rtl="0"/>
            <a:r>
              <a:rPr lang="en-US" dirty="0" smtClean="0"/>
              <a:t>Embryo cryopreservation used to storage embryonic IVF </a:t>
            </a:r>
          </a:p>
          <a:p>
            <a:pPr algn="l" rtl="0">
              <a:buNone/>
            </a:pPr>
            <a:endParaRPr lang="en-US" dirty="0" smtClean="0"/>
          </a:p>
          <a:p>
            <a:pPr algn="l" rtl="0"/>
            <a:r>
              <a:rPr lang="en-US" dirty="0" smtClean="0"/>
              <a:t>Ovarian tissue cryopreservation or women in case of hematological malignancies or ca Breast</a:t>
            </a:r>
            <a:endParaRPr lang="ar-IQ" dirty="0"/>
          </a:p>
        </p:txBody>
      </p:sp>
    </p:spTree>
    <p:extLst>
      <p:ext uri="{BB962C8B-B14F-4D97-AF65-F5344CB8AC3E}">
        <p14:creationId xmlns:p14="http://schemas.microsoft.com/office/powerpoint/2010/main" val="1552393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548680"/>
            <a:ext cx="8363272" cy="5577483"/>
          </a:xfrm>
        </p:spPr>
        <p:txBody>
          <a:bodyPr>
            <a:normAutofit/>
          </a:bodyPr>
          <a:lstStyle/>
          <a:p>
            <a:pPr algn="l" rtl="0"/>
            <a:r>
              <a:rPr lang="en-US" b="1" dirty="0" err="1" smtClean="0">
                <a:solidFill>
                  <a:schemeClr val="accent2">
                    <a:lumMod val="75000"/>
                  </a:schemeClr>
                </a:solidFill>
              </a:rPr>
              <a:t>Oocyte</a:t>
            </a:r>
            <a:r>
              <a:rPr lang="en-US" b="1" dirty="0" smtClean="0">
                <a:solidFill>
                  <a:schemeClr val="accent2">
                    <a:lumMod val="75000"/>
                  </a:schemeClr>
                </a:solidFill>
              </a:rPr>
              <a:t> cryopreservation :</a:t>
            </a:r>
            <a:r>
              <a:rPr lang="en-US" dirty="0" smtClean="0"/>
              <a:t>where t he women's eggs(oocyte) are extracted ,frozen, and </a:t>
            </a:r>
            <a:r>
              <a:rPr lang="ar-IQ" dirty="0" smtClean="0"/>
              <a:t> </a:t>
            </a:r>
            <a:r>
              <a:rPr lang="en-US" dirty="0" smtClean="0"/>
              <a:t> </a:t>
            </a:r>
            <a:r>
              <a:rPr lang="en-US" dirty="0"/>
              <a:t>	</a:t>
            </a:r>
            <a:r>
              <a:rPr lang="en-US" dirty="0" smtClean="0"/>
              <a:t>  stored later when she is ready to become pregnant the eggs can be thawed, fertilized ,and transferred to the uterus</a:t>
            </a:r>
          </a:p>
          <a:p>
            <a:pPr algn="l" rtl="0">
              <a:buNone/>
            </a:pPr>
            <a:endParaRPr lang="en-US" dirty="0" smtClean="0"/>
          </a:p>
          <a:p>
            <a:pPr algn="l" rtl="0"/>
            <a:r>
              <a:rPr lang="en-US" b="1" dirty="0" smtClean="0">
                <a:solidFill>
                  <a:schemeClr val="accent2">
                    <a:lumMod val="75000"/>
                  </a:schemeClr>
                </a:solidFill>
              </a:rPr>
              <a:t>Semen cryopreservation :</a:t>
            </a:r>
            <a:r>
              <a:rPr lang="en-US" dirty="0" smtClean="0"/>
              <a:t>used in case of  </a:t>
            </a:r>
            <a:r>
              <a:rPr lang="en-US" dirty="0"/>
              <a:t>t</a:t>
            </a:r>
            <a:r>
              <a:rPr lang="en-US" dirty="0" smtClean="0"/>
              <a:t>reatment that compromised their fertility such as chemotherapy or radiation or surgery </a:t>
            </a:r>
            <a:endParaRPr lang="ar-IQ" dirty="0"/>
          </a:p>
        </p:txBody>
      </p:sp>
    </p:spTree>
    <p:extLst>
      <p:ext uri="{BB962C8B-B14F-4D97-AF65-F5344CB8AC3E}">
        <p14:creationId xmlns:p14="http://schemas.microsoft.com/office/powerpoint/2010/main" val="31377948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4000" b="1" dirty="0">
                <a:solidFill>
                  <a:schemeClr val="accent2">
                    <a:lumMod val="75000"/>
                  </a:schemeClr>
                </a:solidFill>
              </a:rPr>
              <a:t>Assisted Reproduction</a:t>
            </a:r>
            <a:r>
              <a:rPr lang="en-US" dirty="0"/>
              <a:t>: </a:t>
            </a:r>
            <a:r>
              <a:rPr lang="en-US" dirty="0" smtClean="0"/>
              <a:t/>
            </a:r>
            <a:br>
              <a:rPr lang="en-US" dirty="0" smtClean="0"/>
            </a:br>
            <a:r>
              <a:rPr lang="en-US" sz="4000" b="1" dirty="0" smtClean="0"/>
              <a:t>Cryopreservation</a:t>
            </a:r>
            <a:endParaRPr lang="ar-IQ" sz="4000" b="1" dirty="0"/>
          </a:p>
        </p:txBody>
      </p:sp>
      <p:sp>
        <p:nvSpPr>
          <p:cNvPr id="3" name="عنصر نائب للمحتوى 2"/>
          <p:cNvSpPr>
            <a:spLocks noGrp="1"/>
          </p:cNvSpPr>
          <p:nvPr>
            <p:ph idx="1"/>
          </p:nvPr>
        </p:nvSpPr>
        <p:spPr/>
        <p:txBody>
          <a:bodyPr/>
          <a:lstStyle/>
          <a:p>
            <a:pPr algn="l" rtl="0"/>
            <a:r>
              <a:rPr lang="en-US" b="1" dirty="0">
                <a:solidFill>
                  <a:schemeClr val="accent2">
                    <a:lumMod val="75000"/>
                  </a:schemeClr>
                </a:solidFill>
              </a:rPr>
              <a:t>Expanded </a:t>
            </a:r>
            <a:r>
              <a:rPr lang="en-US" b="1" dirty="0" err="1" smtClean="0">
                <a:solidFill>
                  <a:schemeClr val="accent2">
                    <a:lumMod val="75000"/>
                  </a:schemeClr>
                </a:solidFill>
              </a:rPr>
              <a:t>blastocysts</a:t>
            </a:r>
            <a:r>
              <a:rPr lang="ar-IQ" b="1" dirty="0" smtClean="0">
                <a:solidFill>
                  <a:schemeClr val="accent2">
                    <a:lumMod val="75000"/>
                  </a:schemeClr>
                </a:solidFill>
              </a:rPr>
              <a:t>تمدد الكيسات </a:t>
            </a:r>
            <a:r>
              <a:rPr lang="ar-IQ" b="1" dirty="0" err="1" smtClean="0">
                <a:solidFill>
                  <a:schemeClr val="accent2">
                    <a:lumMod val="75000"/>
                  </a:schemeClr>
                </a:solidFill>
              </a:rPr>
              <a:t>الاريمية</a:t>
            </a:r>
            <a:r>
              <a:rPr lang="ar-IQ" b="1" dirty="0" smtClean="0">
                <a:solidFill>
                  <a:schemeClr val="accent2">
                    <a:lumMod val="75000"/>
                  </a:schemeClr>
                </a:solidFill>
              </a:rPr>
              <a:t> </a:t>
            </a:r>
            <a:endParaRPr lang="en-US" b="1" dirty="0">
              <a:solidFill>
                <a:schemeClr val="accent2">
                  <a:lumMod val="75000"/>
                </a:schemeClr>
              </a:solidFill>
            </a:endParaRPr>
          </a:p>
          <a:p>
            <a:endParaRPr lang="en-US" dirty="0"/>
          </a:p>
          <a:p>
            <a:endParaRPr lang="ar-IQ" dirty="0"/>
          </a:p>
        </p:txBody>
      </p:sp>
      <p:pic>
        <p:nvPicPr>
          <p:cNvPr id="4" name="Picture 5" descr="Figure10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204864"/>
            <a:ext cx="2754312" cy="3352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Figure10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59897" y="2222443"/>
            <a:ext cx="2617787"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07022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4000" b="1" dirty="0"/>
              <a:t>Assisted Reproduction: </a:t>
            </a:r>
            <a:r>
              <a:rPr lang="en-US" sz="4000" b="1" dirty="0" smtClean="0">
                <a:solidFill>
                  <a:schemeClr val="accent2">
                    <a:lumMod val="75000"/>
                  </a:schemeClr>
                </a:solidFill>
              </a:rPr>
              <a:t>Cryopreservation</a:t>
            </a:r>
            <a:endParaRPr lang="ar-IQ" dirty="0">
              <a:solidFill>
                <a:schemeClr val="accent2">
                  <a:lumMod val="75000"/>
                </a:schemeClr>
              </a:solidFill>
            </a:endParaRPr>
          </a:p>
        </p:txBody>
      </p:sp>
      <p:sp>
        <p:nvSpPr>
          <p:cNvPr id="3" name="عنصر نائب للمحتوى 2"/>
          <p:cNvSpPr>
            <a:spLocks noGrp="1"/>
          </p:cNvSpPr>
          <p:nvPr>
            <p:ph idx="1"/>
          </p:nvPr>
        </p:nvSpPr>
        <p:spPr/>
        <p:txBody>
          <a:bodyPr/>
          <a:lstStyle/>
          <a:p>
            <a:pPr algn="l" rtl="0"/>
            <a:r>
              <a:rPr lang="en-US" b="1" dirty="0">
                <a:solidFill>
                  <a:schemeClr val="accent2">
                    <a:lumMod val="75000"/>
                  </a:schemeClr>
                </a:solidFill>
              </a:rPr>
              <a:t>Cryopreserved blastocysts</a:t>
            </a:r>
          </a:p>
          <a:p>
            <a:pPr algn="l" rtl="0"/>
            <a:endParaRPr lang="ar-IQ" dirty="0"/>
          </a:p>
        </p:txBody>
      </p:sp>
      <p:pic>
        <p:nvPicPr>
          <p:cNvPr id="4" name="Picture 6" descr="Figure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7725" y="2420888"/>
            <a:ext cx="2690812" cy="3352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Figure11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1920" y="2449038"/>
            <a:ext cx="2963862"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21942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3600" b="1" dirty="0" smtClean="0">
                <a:solidFill>
                  <a:schemeClr val="accent2">
                    <a:lumMod val="75000"/>
                  </a:schemeClr>
                </a:solidFill>
              </a:rPr>
              <a:t>Pre-implantation </a:t>
            </a:r>
            <a:r>
              <a:rPr lang="en-US" sz="3600" b="1" dirty="0">
                <a:solidFill>
                  <a:schemeClr val="accent2">
                    <a:lumMod val="75000"/>
                  </a:schemeClr>
                </a:solidFill>
              </a:rPr>
              <a:t>Genetic </a:t>
            </a:r>
            <a:br>
              <a:rPr lang="en-US" sz="3600" b="1" dirty="0">
                <a:solidFill>
                  <a:schemeClr val="accent2">
                    <a:lumMod val="75000"/>
                  </a:schemeClr>
                </a:solidFill>
              </a:rPr>
            </a:br>
            <a:r>
              <a:rPr lang="en-US" sz="3600" b="1" dirty="0">
                <a:solidFill>
                  <a:schemeClr val="accent2">
                    <a:lumMod val="75000"/>
                  </a:schemeClr>
                </a:solidFill>
              </a:rPr>
              <a:t>Diagnosis (PGD)</a:t>
            </a:r>
            <a:endParaRPr lang="ar-IQ" sz="3600" b="1" dirty="0">
              <a:solidFill>
                <a:schemeClr val="accent2">
                  <a:lumMod val="75000"/>
                </a:schemeClr>
              </a:solidFill>
            </a:endParaRPr>
          </a:p>
        </p:txBody>
      </p:sp>
      <p:sp>
        <p:nvSpPr>
          <p:cNvPr id="3" name="عنصر نائب للمحتوى 2"/>
          <p:cNvSpPr>
            <a:spLocks noGrp="1"/>
          </p:cNvSpPr>
          <p:nvPr>
            <p:ph idx="1"/>
          </p:nvPr>
        </p:nvSpPr>
        <p:spPr>
          <a:xfrm>
            <a:off x="457200" y="1988840"/>
            <a:ext cx="8229600" cy="4137323"/>
          </a:xfrm>
        </p:spPr>
        <p:txBody>
          <a:bodyPr/>
          <a:lstStyle/>
          <a:p>
            <a:pPr algn="l" rtl="0">
              <a:buFontTx/>
              <a:buChar char="•"/>
            </a:pPr>
            <a:r>
              <a:rPr lang="en-US" dirty="0"/>
              <a:t>Used only with IVF</a:t>
            </a:r>
          </a:p>
          <a:p>
            <a:pPr algn="l" rtl="0">
              <a:buFontTx/>
              <a:buChar char="•"/>
            </a:pPr>
            <a:r>
              <a:rPr lang="en-US" dirty="0"/>
              <a:t>One or two cells removed from the embryo and analyzed for defects before transfer to the uterus</a:t>
            </a:r>
          </a:p>
          <a:p>
            <a:pPr algn="l" rtl="0"/>
            <a:endParaRPr lang="ar-IQ" dirty="0"/>
          </a:p>
        </p:txBody>
      </p:sp>
    </p:spTree>
    <p:extLst>
      <p:ext uri="{BB962C8B-B14F-4D97-AF65-F5344CB8AC3E}">
        <p14:creationId xmlns:p14="http://schemas.microsoft.com/office/powerpoint/2010/main" val="531934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a:solidFill>
                  <a:schemeClr val="accent2">
                    <a:lumMod val="75000"/>
                  </a:schemeClr>
                </a:solidFill>
              </a:rPr>
              <a:t>PGD (Continued)</a:t>
            </a:r>
            <a:endParaRPr lang="ar-IQ" sz="3600" b="1" dirty="0">
              <a:solidFill>
                <a:schemeClr val="accent2">
                  <a:lumMod val="75000"/>
                </a:schemeClr>
              </a:solidFill>
            </a:endParaRPr>
          </a:p>
        </p:txBody>
      </p:sp>
      <p:sp>
        <p:nvSpPr>
          <p:cNvPr id="3" name="عنصر نائب للمحتوى 2"/>
          <p:cNvSpPr>
            <a:spLocks noGrp="1"/>
          </p:cNvSpPr>
          <p:nvPr>
            <p:ph idx="1"/>
          </p:nvPr>
        </p:nvSpPr>
        <p:spPr/>
        <p:txBody>
          <a:bodyPr/>
          <a:lstStyle/>
          <a:p>
            <a:pPr algn="l" rtl="0">
              <a:buFontTx/>
              <a:buChar char="•"/>
            </a:pPr>
            <a:r>
              <a:rPr lang="en-US" b="1" dirty="0">
                <a:solidFill>
                  <a:schemeClr val="accent2">
                    <a:lumMod val="75000"/>
                  </a:schemeClr>
                </a:solidFill>
              </a:rPr>
              <a:t>May be helpful for:</a:t>
            </a:r>
          </a:p>
          <a:p>
            <a:pPr lvl="1" algn="l" rtl="0"/>
            <a:r>
              <a:rPr lang="en-US" b="1" dirty="0"/>
              <a:t>Women older than 35 years</a:t>
            </a:r>
          </a:p>
          <a:p>
            <a:pPr lvl="1" algn="l" rtl="0"/>
            <a:r>
              <a:rPr lang="en-US" b="1" dirty="0"/>
              <a:t>Couples who have experienced recurrent pregnancy loss </a:t>
            </a:r>
          </a:p>
          <a:p>
            <a:pPr lvl="1" algn="l" rtl="0"/>
            <a:r>
              <a:rPr lang="en-US" b="1" dirty="0"/>
              <a:t>Couples with one partner known to carry a balanced chromosomal translocation</a:t>
            </a:r>
          </a:p>
          <a:p>
            <a:pPr algn="l" rtl="0">
              <a:buFontTx/>
              <a:buChar char="•"/>
            </a:pPr>
            <a:r>
              <a:rPr lang="en-US" dirty="0">
                <a:solidFill>
                  <a:schemeClr val="accent2">
                    <a:lumMod val="75000"/>
                  </a:schemeClr>
                </a:solidFill>
              </a:rPr>
              <a:t>Up to 85 percent accurate for detecting the most common chromosomal </a:t>
            </a:r>
            <a:r>
              <a:rPr lang="en-US" dirty="0" smtClean="0">
                <a:solidFill>
                  <a:schemeClr val="accent2">
                    <a:lumMod val="75000"/>
                  </a:schemeClr>
                </a:solidFill>
              </a:rPr>
              <a:t>abnormalities</a:t>
            </a:r>
            <a:endParaRPr lang="en-US" sz="1800" dirty="0">
              <a:solidFill>
                <a:schemeClr val="accent2">
                  <a:lumMod val="75000"/>
                </a:schemeClr>
              </a:solidFill>
            </a:endParaRPr>
          </a:p>
          <a:p>
            <a:pPr algn="l" rtl="0"/>
            <a:endParaRPr lang="ar-IQ" dirty="0"/>
          </a:p>
        </p:txBody>
      </p:sp>
    </p:spTree>
    <p:extLst>
      <p:ext uri="{BB962C8B-B14F-4D97-AF65-F5344CB8AC3E}">
        <p14:creationId xmlns:p14="http://schemas.microsoft.com/office/powerpoint/2010/main" val="41277385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a:t>Third-party Reproduction</a:t>
            </a:r>
            <a:endParaRPr lang="ar-IQ" sz="3600" b="1" dirty="0"/>
          </a:p>
        </p:txBody>
      </p:sp>
      <p:sp>
        <p:nvSpPr>
          <p:cNvPr id="3" name="عنصر نائب للمحتوى 2"/>
          <p:cNvSpPr>
            <a:spLocks noGrp="1"/>
          </p:cNvSpPr>
          <p:nvPr>
            <p:ph idx="1"/>
          </p:nvPr>
        </p:nvSpPr>
        <p:spPr/>
        <p:txBody>
          <a:bodyPr>
            <a:normAutofit fontScale="85000" lnSpcReduction="20000"/>
          </a:bodyPr>
          <a:lstStyle/>
          <a:p>
            <a:pPr algn="l" rtl="0">
              <a:buFontTx/>
              <a:buChar char="•"/>
            </a:pPr>
            <a:r>
              <a:rPr lang="en-US" b="1" dirty="0">
                <a:solidFill>
                  <a:schemeClr val="accent2">
                    <a:lumMod val="75000"/>
                  </a:schemeClr>
                </a:solidFill>
              </a:rPr>
              <a:t>Donor </a:t>
            </a:r>
            <a:r>
              <a:rPr lang="en-US" b="1" dirty="0" smtClean="0">
                <a:solidFill>
                  <a:schemeClr val="accent2">
                    <a:lumMod val="75000"/>
                  </a:schemeClr>
                </a:solidFill>
              </a:rPr>
              <a:t>: Sperm </a:t>
            </a:r>
            <a:r>
              <a:rPr lang="en-US" dirty="0" smtClean="0"/>
              <a:t>( by intrauterine insemination (IUI) or intra-cervical insemination, ICI form donor either from sperm bank or known donor.</a:t>
            </a:r>
          </a:p>
          <a:p>
            <a:pPr algn="l" rtl="0">
              <a:buFontTx/>
              <a:buChar char="•"/>
            </a:pPr>
            <a:r>
              <a:rPr lang="en-US" b="1" dirty="0" smtClean="0">
                <a:solidFill>
                  <a:schemeClr val="accent2">
                    <a:lumMod val="75000"/>
                  </a:schemeClr>
                </a:solidFill>
              </a:rPr>
              <a:t>Donor EGG</a:t>
            </a:r>
            <a:r>
              <a:rPr lang="en-US" dirty="0" smtClean="0"/>
              <a:t>( an ovum is taken from donor ).</a:t>
            </a:r>
            <a:endParaRPr lang="en-US" dirty="0"/>
          </a:p>
          <a:p>
            <a:pPr algn="l" rtl="0">
              <a:buFontTx/>
              <a:buChar char="•"/>
            </a:pPr>
            <a:r>
              <a:rPr lang="en-US" b="1" dirty="0">
                <a:solidFill>
                  <a:schemeClr val="accent2">
                    <a:lumMod val="75000"/>
                  </a:schemeClr>
                </a:solidFill>
              </a:rPr>
              <a:t>Surrogacy </a:t>
            </a:r>
            <a:r>
              <a:rPr lang="en-US" b="1" dirty="0" smtClean="0">
                <a:solidFill>
                  <a:schemeClr val="accent2">
                    <a:lumMod val="75000"/>
                  </a:schemeClr>
                </a:solidFill>
              </a:rPr>
              <a:t>:</a:t>
            </a:r>
            <a:r>
              <a:rPr lang="en-US" dirty="0" smtClean="0"/>
              <a:t>women with no egg or un healthy eggs might also want to consider surrogacy is a women who agree to become pregnant using mans sperm and her own egg.</a:t>
            </a:r>
            <a:endParaRPr lang="en-US" dirty="0"/>
          </a:p>
          <a:p>
            <a:pPr lvl="1" algn="l" rtl="0"/>
            <a:r>
              <a:rPr lang="en-US" b="1" dirty="0"/>
              <a:t>Gestational carrier: Carries other people’s oocyte and </a:t>
            </a:r>
            <a:r>
              <a:rPr lang="en-US" b="1" dirty="0" smtClean="0"/>
              <a:t>sperm(NOT BIOLOGICAL MOTHER )</a:t>
            </a:r>
            <a:endParaRPr lang="en-US" b="1" dirty="0"/>
          </a:p>
          <a:p>
            <a:pPr lvl="1" algn="l" rtl="0"/>
            <a:r>
              <a:rPr lang="en-US" b="1" dirty="0"/>
              <a:t>Traditional surrogate: Inseminated with the male partner’s </a:t>
            </a:r>
            <a:r>
              <a:rPr lang="en-US" b="1" dirty="0" smtClean="0"/>
              <a:t>sperm(BIOLOGICAL MOTHER)</a:t>
            </a:r>
            <a:endParaRPr lang="en-US" b="1" dirty="0"/>
          </a:p>
          <a:p>
            <a:pPr algn="l" rtl="0"/>
            <a:endParaRPr lang="ar-IQ" dirty="0"/>
          </a:p>
        </p:txBody>
      </p:sp>
    </p:spTree>
    <p:extLst>
      <p:ext uri="{BB962C8B-B14F-4D97-AF65-F5344CB8AC3E}">
        <p14:creationId xmlns:p14="http://schemas.microsoft.com/office/powerpoint/2010/main" val="12460218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600" b="1" dirty="0">
                <a:solidFill>
                  <a:schemeClr val="accent2">
                    <a:lumMod val="75000"/>
                  </a:schemeClr>
                </a:solidFill>
              </a:rPr>
              <a:t>Third-party Reproduction </a:t>
            </a:r>
            <a:r>
              <a:rPr lang="en-US" sz="2800" dirty="0"/>
              <a:t>(Continued)</a:t>
            </a:r>
            <a:endParaRPr lang="ar-IQ" dirty="0"/>
          </a:p>
        </p:txBody>
      </p:sp>
      <p:sp>
        <p:nvSpPr>
          <p:cNvPr id="3" name="عنصر نائب للمحتوى 2"/>
          <p:cNvSpPr>
            <a:spLocks noGrp="1"/>
          </p:cNvSpPr>
          <p:nvPr>
            <p:ph idx="1"/>
          </p:nvPr>
        </p:nvSpPr>
        <p:spPr/>
        <p:txBody>
          <a:bodyPr/>
          <a:lstStyle/>
          <a:p>
            <a:pPr algn="l" rtl="0"/>
            <a:r>
              <a:rPr lang="en-US" b="1" dirty="0">
                <a:solidFill>
                  <a:schemeClr val="accent2">
                    <a:lumMod val="75000"/>
                  </a:schemeClr>
                </a:solidFill>
              </a:rPr>
              <a:t>Fertilized oocyte</a:t>
            </a:r>
          </a:p>
          <a:p>
            <a:endParaRPr lang="ar-IQ" dirty="0"/>
          </a:p>
        </p:txBody>
      </p:sp>
      <p:pic>
        <p:nvPicPr>
          <p:cNvPr id="4" name="Picture 4" descr="Figure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2348880"/>
            <a:ext cx="3997325" cy="3395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34820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a:solidFill>
                  <a:schemeClr val="accent2">
                    <a:lumMod val="75000"/>
                  </a:schemeClr>
                </a:solidFill>
              </a:rPr>
              <a:t>ART Risks and Complications</a:t>
            </a:r>
            <a:endParaRPr lang="ar-IQ" sz="3600" b="1" dirty="0">
              <a:solidFill>
                <a:schemeClr val="accent2">
                  <a:lumMod val="75000"/>
                </a:schemeClr>
              </a:solidFill>
            </a:endParaRPr>
          </a:p>
        </p:txBody>
      </p:sp>
      <p:sp>
        <p:nvSpPr>
          <p:cNvPr id="3" name="عنصر نائب للمحتوى 2"/>
          <p:cNvSpPr>
            <a:spLocks noGrp="1"/>
          </p:cNvSpPr>
          <p:nvPr>
            <p:ph idx="1"/>
          </p:nvPr>
        </p:nvSpPr>
        <p:spPr/>
        <p:txBody>
          <a:bodyPr/>
          <a:lstStyle/>
          <a:p>
            <a:pPr algn="l" rtl="0">
              <a:buFontTx/>
              <a:buChar char="•"/>
            </a:pPr>
            <a:r>
              <a:rPr lang="en-US" b="1" dirty="0">
                <a:solidFill>
                  <a:schemeClr val="accent2">
                    <a:lumMod val="75000"/>
                  </a:schemeClr>
                </a:solidFill>
              </a:rPr>
              <a:t>Ovarian </a:t>
            </a:r>
            <a:r>
              <a:rPr lang="en-US" b="1" dirty="0" smtClean="0">
                <a:solidFill>
                  <a:schemeClr val="accent2">
                    <a:lumMod val="75000"/>
                  </a:schemeClr>
                </a:solidFill>
              </a:rPr>
              <a:t>hyper stimulation </a:t>
            </a:r>
            <a:r>
              <a:rPr lang="en-US" b="1" dirty="0">
                <a:solidFill>
                  <a:schemeClr val="accent2">
                    <a:lumMod val="75000"/>
                  </a:schemeClr>
                </a:solidFill>
              </a:rPr>
              <a:t>syndrome (OHHS)</a:t>
            </a:r>
          </a:p>
          <a:p>
            <a:pPr algn="l" rtl="0">
              <a:buFontTx/>
              <a:buChar char="•"/>
            </a:pPr>
            <a:r>
              <a:rPr lang="en-US" b="1" dirty="0">
                <a:solidFill>
                  <a:schemeClr val="accent2">
                    <a:lumMod val="75000"/>
                  </a:schemeClr>
                </a:solidFill>
              </a:rPr>
              <a:t>Multiple </a:t>
            </a:r>
            <a:r>
              <a:rPr lang="en-US" b="1" dirty="0" smtClean="0">
                <a:solidFill>
                  <a:schemeClr val="accent2">
                    <a:lumMod val="75000"/>
                  </a:schemeClr>
                </a:solidFill>
              </a:rPr>
              <a:t>gestation</a:t>
            </a:r>
            <a:r>
              <a:rPr lang="en-US" dirty="0" smtClean="0"/>
              <a:t>:</a:t>
            </a:r>
          </a:p>
          <a:p>
            <a:pPr algn="l" rtl="0">
              <a:buNone/>
            </a:pPr>
            <a:r>
              <a:rPr lang="en-US" dirty="0" smtClean="0"/>
              <a:t>More </a:t>
            </a:r>
            <a:r>
              <a:rPr lang="en-US" dirty="0"/>
              <a:t>than 43 percent of the rise in multiple births </a:t>
            </a:r>
            <a:r>
              <a:rPr lang="en-US" dirty="0" smtClean="0"/>
              <a:t> </a:t>
            </a:r>
            <a:r>
              <a:rPr lang="en-US" dirty="0"/>
              <a:t>is linked to ART, with 25 percent to 38 percent of treatments leading to multiple </a:t>
            </a:r>
            <a:r>
              <a:rPr lang="en-US" dirty="0" smtClean="0"/>
              <a:t>births</a:t>
            </a:r>
            <a:endParaRPr lang="en-US" sz="2000" dirty="0"/>
          </a:p>
          <a:p>
            <a:pPr algn="l" rtl="0"/>
            <a:endParaRPr lang="en-US" sz="2000" dirty="0"/>
          </a:p>
          <a:p>
            <a:endParaRPr lang="en-US" dirty="0"/>
          </a:p>
          <a:p>
            <a:endParaRPr lang="ar-IQ" dirty="0"/>
          </a:p>
        </p:txBody>
      </p:sp>
    </p:spTree>
    <p:extLst>
      <p:ext uri="{BB962C8B-B14F-4D97-AF65-F5344CB8AC3E}">
        <p14:creationId xmlns:p14="http://schemas.microsoft.com/office/powerpoint/2010/main" val="3169031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217443"/>
          </a:xfrm>
        </p:spPr>
        <p:txBody>
          <a:bodyPr/>
          <a:lstStyle/>
          <a:p>
            <a:pPr algn="l">
              <a:buNone/>
            </a:pPr>
            <a:r>
              <a:rPr lang="en-US" b="1" dirty="0" smtClean="0"/>
              <a:t>Primary infertility:</a:t>
            </a:r>
          </a:p>
          <a:p>
            <a:pPr algn="l">
              <a:buNone/>
            </a:pPr>
            <a:r>
              <a:rPr lang="en-US" b="1" dirty="0" smtClean="0"/>
              <a:t> </a:t>
            </a:r>
            <a:r>
              <a:rPr lang="en-US" dirty="0" smtClean="0"/>
              <a:t>The inability to conceive after 1 year of unprotected intercourse for a woman younger than 35, or after 6 months of unprotected intercourse for a woman 35 or older.</a:t>
            </a:r>
          </a:p>
          <a:p>
            <a:pPr algn="l">
              <a:buNone/>
            </a:pPr>
            <a:endParaRPr lang="en-US" b="1" dirty="0" smtClean="0"/>
          </a:p>
          <a:p>
            <a:pPr algn="l">
              <a:buNone/>
            </a:pPr>
            <a:r>
              <a:rPr lang="en-US" b="1" dirty="0" smtClean="0"/>
              <a:t>Secondary infertility: </a:t>
            </a:r>
          </a:p>
          <a:p>
            <a:pPr algn="l">
              <a:buNone/>
            </a:pPr>
            <a:r>
              <a:rPr lang="en-US" dirty="0" smtClean="0"/>
              <a:t>The inability of a woman to conceive who previously was able to do so </a:t>
            </a:r>
            <a:r>
              <a:rPr lang="en-US" sz="2000" dirty="0" smtClean="0"/>
              <a:t>.</a:t>
            </a:r>
            <a:endParaRPr lang="en-US" dirty="0" smtClean="0"/>
          </a:p>
          <a:p>
            <a:pPr>
              <a:buFontTx/>
              <a:buChar char="•"/>
            </a:pPr>
            <a:endParaRPr lang="en-US" sz="2000" dirty="0" smtClean="0"/>
          </a:p>
          <a:p>
            <a:endParaRPr lang="ar-IQ" dirty="0"/>
          </a:p>
        </p:txBody>
      </p:sp>
    </p:spTree>
    <p:extLst>
      <p:ext uri="{BB962C8B-B14F-4D97-AF65-F5344CB8AC3E}">
        <p14:creationId xmlns:p14="http://schemas.microsoft.com/office/powerpoint/2010/main" val="3903685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a:solidFill>
                  <a:schemeClr val="accent2">
                    <a:lumMod val="75000"/>
                  </a:schemeClr>
                </a:solidFill>
              </a:rPr>
              <a:t>ART Risks and Complications </a:t>
            </a:r>
            <a:r>
              <a:rPr lang="en-US" sz="2800" dirty="0"/>
              <a:t>(Continued)</a:t>
            </a:r>
            <a:endParaRPr lang="ar-IQ" dirty="0"/>
          </a:p>
        </p:txBody>
      </p:sp>
      <p:sp>
        <p:nvSpPr>
          <p:cNvPr id="3" name="عنصر نائب للمحتوى 2"/>
          <p:cNvSpPr>
            <a:spLocks noGrp="1"/>
          </p:cNvSpPr>
          <p:nvPr>
            <p:ph idx="1"/>
          </p:nvPr>
        </p:nvSpPr>
        <p:spPr/>
        <p:txBody>
          <a:bodyPr/>
          <a:lstStyle/>
          <a:p>
            <a:pPr algn="l" rtl="0"/>
            <a:r>
              <a:rPr lang="en-US" dirty="0">
                <a:solidFill>
                  <a:schemeClr val="accent2">
                    <a:lumMod val="75000"/>
                  </a:schemeClr>
                </a:solidFill>
              </a:rPr>
              <a:t>Twin intrauterine pregnancy</a:t>
            </a:r>
          </a:p>
          <a:p>
            <a:endParaRPr lang="ar-IQ" dirty="0"/>
          </a:p>
        </p:txBody>
      </p:sp>
      <p:pic>
        <p:nvPicPr>
          <p:cNvPr id="5" name="Picture 5" descr="figure14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085" y="2420888"/>
            <a:ext cx="3522663" cy="32067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figure14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3928" y="2424517"/>
            <a:ext cx="3454400" cy="3144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04439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a:solidFill>
                  <a:schemeClr val="accent2">
                    <a:lumMod val="75000"/>
                  </a:schemeClr>
                </a:solidFill>
              </a:rPr>
              <a:t>Male-factor Infertility </a:t>
            </a:r>
            <a:endParaRPr lang="ar-IQ" sz="3600" b="1" dirty="0">
              <a:solidFill>
                <a:schemeClr val="accent2">
                  <a:lumMod val="75000"/>
                </a:schemeClr>
              </a:solidFill>
            </a:endParaRPr>
          </a:p>
        </p:txBody>
      </p:sp>
      <p:sp>
        <p:nvSpPr>
          <p:cNvPr id="3" name="عنصر نائب للمحتوى 2"/>
          <p:cNvSpPr>
            <a:spLocks noGrp="1"/>
          </p:cNvSpPr>
          <p:nvPr>
            <p:ph idx="1"/>
          </p:nvPr>
        </p:nvSpPr>
        <p:spPr/>
        <p:txBody>
          <a:bodyPr/>
          <a:lstStyle/>
          <a:p>
            <a:pPr algn="l" rtl="0"/>
            <a:r>
              <a:rPr lang="en-US" b="1" dirty="0">
                <a:solidFill>
                  <a:schemeClr val="accent2">
                    <a:lumMod val="75000"/>
                  </a:schemeClr>
                </a:solidFill>
              </a:rPr>
              <a:t>ART may help men with:</a:t>
            </a:r>
          </a:p>
          <a:p>
            <a:pPr lvl="1" algn="l" rtl="0"/>
            <a:r>
              <a:rPr lang="en-US" b="1" dirty="0"/>
              <a:t>Sperm counts between 1 and 10 million with poor motility and morphology scores</a:t>
            </a:r>
          </a:p>
          <a:p>
            <a:pPr lvl="1" algn="l" rtl="0"/>
            <a:r>
              <a:rPr lang="en-US" b="1" dirty="0"/>
              <a:t>Failed previous inseminations</a:t>
            </a:r>
          </a:p>
          <a:p>
            <a:pPr lvl="1" algn="l" rtl="0"/>
            <a:r>
              <a:rPr lang="en-US" b="1" dirty="0"/>
              <a:t>Obstructive or </a:t>
            </a:r>
            <a:r>
              <a:rPr lang="en-US" b="1" dirty="0" smtClean="0"/>
              <a:t>non obstructive </a:t>
            </a:r>
            <a:r>
              <a:rPr lang="en-US" b="1" dirty="0" err="1" smtClean="0"/>
              <a:t>azoo-spermia</a:t>
            </a:r>
            <a:r>
              <a:rPr lang="en-US" b="1" dirty="0" smtClean="0"/>
              <a:t> </a:t>
            </a:r>
            <a:r>
              <a:rPr lang="en-US" b="1" dirty="0"/>
              <a:t>where sperm can be successfully extracted from the epididymis or testes</a:t>
            </a:r>
          </a:p>
          <a:p>
            <a:pPr algn="l" rtl="0"/>
            <a:endParaRPr lang="ar-IQ" dirty="0"/>
          </a:p>
        </p:txBody>
      </p:sp>
    </p:spTree>
    <p:extLst>
      <p:ext uri="{BB962C8B-B14F-4D97-AF65-F5344CB8AC3E}">
        <p14:creationId xmlns:p14="http://schemas.microsoft.com/office/powerpoint/2010/main" val="10124712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600" b="1" dirty="0">
                <a:solidFill>
                  <a:schemeClr val="accent2">
                    <a:lumMod val="75000"/>
                  </a:schemeClr>
                </a:solidFill>
              </a:rPr>
              <a:t>Male-factor Infertility (Continued</a:t>
            </a:r>
            <a:r>
              <a:rPr lang="en-US" sz="2800" dirty="0"/>
              <a:t>)</a:t>
            </a:r>
            <a:endParaRPr lang="ar-IQ" dirty="0"/>
          </a:p>
        </p:txBody>
      </p:sp>
      <p:sp>
        <p:nvSpPr>
          <p:cNvPr id="3" name="عنصر نائب للمحتوى 2"/>
          <p:cNvSpPr>
            <a:spLocks noGrp="1"/>
          </p:cNvSpPr>
          <p:nvPr>
            <p:ph idx="1"/>
          </p:nvPr>
        </p:nvSpPr>
        <p:spPr/>
        <p:txBody>
          <a:bodyPr/>
          <a:lstStyle/>
          <a:p>
            <a:pPr algn="l" rtl="0"/>
            <a:r>
              <a:rPr lang="en-US" b="1" dirty="0" err="1" smtClean="0">
                <a:solidFill>
                  <a:schemeClr val="accent2">
                    <a:lumMod val="75000"/>
                  </a:schemeClr>
                </a:solidFill>
              </a:rPr>
              <a:t>Intracyto-plasmic</a:t>
            </a:r>
            <a:r>
              <a:rPr lang="en-US" b="1" dirty="0" smtClean="0">
                <a:solidFill>
                  <a:schemeClr val="accent2">
                    <a:lumMod val="75000"/>
                  </a:schemeClr>
                </a:solidFill>
              </a:rPr>
              <a:t> </a:t>
            </a:r>
            <a:r>
              <a:rPr lang="en-US" b="1" dirty="0">
                <a:solidFill>
                  <a:schemeClr val="accent2">
                    <a:lumMod val="75000"/>
                  </a:schemeClr>
                </a:solidFill>
              </a:rPr>
              <a:t>sperm injection (ICSI)</a:t>
            </a:r>
          </a:p>
          <a:p>
            <a:endParaRPr lang="en-US" dirty="0"/>
          </a:p>
          <a:p>
            <a:endParaRPr lang="ar-IQ" dirty="0"/>
          </a:p>
        </p:txBody>
      </p:sp>
      <p:pic>
        <p:nvPicPr>
          <p:cNvPr id="5" name="Picture 4" descr="Figure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6536" y="2276872"/>
            <a:ext cx="3590925" cy="3408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20854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r>
              <a:rPr lang="en-US" sz="3600" b="1" dirty="0">
                <a:solidFill>
                  <a:schemeClr val="accent2">
                    <a:lumMod val="75000"/>
                  </a:schemeClr>
                </a:solidFill>
              </a:rPr>
              <a:t>Advanced Reproductive Age </a:t>
            </a:r>
            <a:endParaRPr lang="ar-IQ" sz="3600" b="1" dirty="0">
              <a:solidFill>
                <a:schemeClr val="accent2">
                  <a:lumMod val="75000"/>
                </a:schemeClr>
              </a:solidFill>
            </a:endParaRPr>
          </a:p>
        </p:txBody>
      </p:sp>
      <p:sp>
        <p:nvSpPr>
          <p:cNvPr id="3" name="عنصر نائب للمحتوى 2"/>
          <p:cNvSpPr>
            <a:spLocks noGrp="1"/>
          </p:cNvSpPr>
          <p:nvPr>
            <p:ph idx="1"/>
          </p:nvPr>
        </p:nvSpPr>
        <p:spPr>
          <a:xfrm>
            <a:off x="457200" y="1196752"/>
            <a:ext cx="8229600" cy="5328592"/>
          </a:xfrm>
        </p:spPr>
        <p:txBody>
          <a:bodyPr>
            <a:normAutofit fontScale="92500" lnSpcReduction="20000"/>
          </a:bodyPr>
          <a:lstStyle/>
          <a:p>
            <a:pPr algn="l" rtl="0"/>
            <a:r>
              <a:rPr lang="en-US" b="1" dirty="0"/>
              <a:t>Risks</a:t>
            </a:r>
          </a:p>
          <a:p>
            <a:pPr lvl="1" algn="l" rtl="0"/>
            <a:r>
              <a:rPr lang="en-US" b="1" dirty="0"/>
              <a:t>Pregnancy loss at all stages of gestation</a:t>
            </a:r>
          </a:p>
          <a:p>
            <a:pPr lvl="1" algn="l" rtl="0"/>
            <a:r>
              <a:rPr lang="en-US" b="1" dirty="0"/>
              <a:t>Down syndrome</a:t>
            </a:r>
          </a:p>
          <a:p>
            <a:pPr lvl="1" algn="l" rtl="0"/>
            <a:r>
              <a:rPr lang="en-US" b="1" dirty="0"/>
              <a:t>Multiple births</a:t>
            </a:r>
          </a:p>
          <a:p>
            <a:pPr lvl="1" algn="l" rtl="0"/>
            <a:r>
              <a:rPr lang="en-US" b="1" dirty="0"/>
              <a:t>Hypertension and gestational diabetes</a:t>
            </a:r>
          </a:p>
          <a:p>
            <a:pPr lvl="1" algn="l" rtl="0"/>
            <a:r>
              <a:rPr lang="en-US" b="1" dirty="0"/>
              <a:t>Low </a:t>
            </a:r>
            <a:r>
              <a:rPr lang="en-US" b="1" dirty="0" smtClean="0"/>
              <a:t>birth weight </a:t>
            </a:r>
            <a:r>
              <a:rPr lang="en-US" b="1" dirty="0"/>
              <a:t>(LBW)</a:t>
            </a:r>
          </a:p>
          <a:p>
            <a:pPr lvl="1" algn="l" rtl="0"/>
            <a:r>
              <a:rPr lang="en-US" b="1" dirty="0"/>
              <a:t>Difficult labor</a:t>
            </a:r>
          </a:p>
          <a:p>
            <a:pPr lvl="1" algn="l" rtl="0"/>
            <a:r>
              <a:rPr lang="en-US" b="1" dirty="0"/>
              <a:t>Cesarean birth</a:t>
            </a:r>
          </a:p>
          <a:p>
            <a:pPr lvl="1" algn="l" rtl="0"/>
            <a:r>
              <a:rPr lang="en-US" b="1" dirty="0" smtClean="0"/>
              <a:t>Risks associated with older childbearing are manageable. Most women can expect positive outcomes.</a:t>
            </a:r>
            <a:endParaRPr lang="en-US" sz="1600" b="1" dirty="0" smtClean="0"/>
          </a:p>
          <a:p>
            <a:pPr lvl="1" algn="l" rtl="0"/>
            <a:r>
              <a:rPr lang="en-US" b="1" dirty="0" smtClean="0"/>
              <a:t>Nurses should counsel women in their early 30s about fertility.</a:t>
            </a:r>
          </a:p>
          <a:p>
            <a:pPr algn="l" rtl="0"/>
            <a:endParaRPr lang="ar-IQ" dirty="0"/>
          </a:p>
        </p:txBody>
      </p:sp>
    </p:spTree>
    <p:extLst>
      <p:ext uri="{BB962C8B-B14F-4D97-AF65-F5344CB8AC3E}">
        <p14:creationId xmlns:p14="http://schemas.microsoft.com/office/powerpoint/2010/main" val="42581188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Autofit/>
          </a:bodyPr>
          <a:lstStyle/>
          <a:p>
            <a:r>
              <a:rPr lang="en-US" sz="3600" b="1" dirty="0" smtClean="0">
                <a:solidFill>
                  <a:schemeClr val="accent2">
                    <a:lumMod val="75000"/>
                  </a:schemeClr>
                </a:solidFill>
              </a:rPr>
              <a:t>Using acupuncture for fertility </a:t>
            </a:r>
            <a:br>
              <a:rPr lang="en-US" sz="3600" b="1" dirty="0" smtClean="0">
                <a:solidFill>
                  <a:schemeClr val="accent2">
                    <a:lumMod val="75000"/>
                  </a:schemeClr>
                </a:solidFill>
              </a:rPr>
            </a:br>
            <a:endParaRPr lang="ar-IQ" sz="3600" b="1" dirty="0">
              <a:solidFill>
                <a:schemeClr val="accent2">
                  <a:lumMod val="75000"/>
                </a:schemeClr>
              </a:solidFill>
            </a:endParaRPr>
          </a:p>
        </p:txBody>
      </p:sp>
      <p:sp>
        <p:nvSpPr>
          <p:cNvPr id="3" name="عنصر نائب للمحتوى 2"/>
          <p:cNvSpPr>
            <a:spLocks noGrp="1"/>
          </p:cNvSpPr>
          <p:nvPr>
            <p:ph idx="1"/>
          </p:nvPr>
        </p:nvSpPr>
        <p:spPr>
          <a:xfrm>
            <a:off x="457200" y="1052736"/>
            <a:ext cx="8229600" cy="5073427"/>
          </a:xfrm>
        </p:spPr>
        <p:txBody>
          <a:bodyPr>
            <a:normAutofit lnSpcReduction="10000"/>
          </a:bodyPr>
          <a:lstStyle/>
          <a:p>
            <a:pPr algn="l" rtl="0"/>
            <a:r>
              <a:rPr lang="en-US" b="1" dirty="0" smtClean="0">
                <a:solidFill>
                  <a:schemeClr val="accent2">
                    <a:lumMod val="75000"/>
                  </a:schemeClr>
                </a:solidFill>
              </a:rPr>
              <a:t>Acupuncture</a:t>
            </a:r>
            <a:r>
              <a:rPr lang="en-US" dirty="0" smtClean="0"/>
              <a:t> used to boost </a:t>
            </a:r>
            <a:r>
              <a:rPr lang="ar-IQ" dirty="0" smtClean="0"/>
              <a:t>تعزيز</a:t>
            </a:r>
            <a:r>
              <a:rPr lang="en-US" dirty="0" smtClean="0"/>
              <a:t> their fertility thus improve intrauterine blood circulation ,regular </a:t>
            </a:r>
            <a:r>
              <a:rPr lang="ar-IQ" dirty="0" smtClean="0"/>
              <a:t> </a:t>
            </a:r>
            <a:r>
              <a:rPr lang="en-US" dirty="0" smtClean="0"/>
              <a:t>ovulation and increase sperm count </a:t>
            </a:r>
          </a:p>
          <a:p>
            <a:pPr algn="l" rtl="0"/>
            <a:r>
              <a:rPr lang="en-US" b="1" dirty="0" smtClean="0">
                <a:solidFill>
                  <a:schemeClr val="accent2">
                    <a:lumMod val="75000"/>
                  </a:schemeClr>
                </a:solidFill>
              </a:rPr>
              <a:t>Low level laser therapy </a:t>
            </a:r>
            <a:r>
              <a:rPr lang="en-US" dirty="0" smtClean="0"/>
              <a:t>(LLLT):used to treat in case of advanced maternal age and poor ovarian function .</a:t>
            </a:r>
          </a:p>
          <a:p>
            <a:pPr algn="l" rtl="0"/>
            <a:r>
              <a:rPr lang="en-US" b="1" dirty="0" smtClean="0">
                <a:solidFill>
                  <a:schemeClr val="accent2">
                    <a:lumMod val="75000"/>
                  </a:schemeClr>
                </a:solidFill>
              </a:rPr>
              <a:t>Solography</a:t>
            </a:r>
            <a:r>
              <a:rPr lang="en-US" dirty="0" smtClean="0"/>
              <a:t> :help to  direct visualization to diagnoses infertility.</a:t>
            </a:r>
          </a:p>
          <a:p>
            <a:pPr algn="l" rtl="0"/>
            <a:r>
              <a:rPr lang="en-US" b="1" dirty="0" smtClean="0">
                <a:solidFill>
                  <a:schemeClr val="accent2">
                    <a:lumMod val="75000"/>
                  </a:schemeClr>
                </a:solidFill>
              </a:rPr>
              <a:t>Hysteroscopy </a:t>
            </a:r>
            <a:r>
              <a:rPr lang="en-US" dirty="0" smtClean="0"/>
              <a:t>:also direct visualization to pelvic and uterus and ovaries </a:t>
            </a:r>
            <a:endParaRPr lang="ar-IQ" dirty="0"/>
          </a:p>
        </p:txBody>
      </p:sp>
    </p:spTree>
    <p:extLst>
      <p:ext uri="{BB962C8B-B14F-4D97-AF65-F5344CB8AC3E}">
        <p14:creationId xmlns:p14="http://schemas.microsoft.com/office/powerpoint/2010/main" val="31977067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en-US" sz="3600" b="1" dirty="0">
                <a:solidFill>
                  <a:schemeClr val="accent2">
                    <a:lumMod val="75000"/>
                  </a:schemeClr>
                </a:solidFill>
              </a:rPr>
              <a:t>Special Role of Nursing</a:t>
            </a:r>
            <a:endParaRPr lang="ar-IQ" sz="3600" b="1" dirty="0">
              <a:solidFill>
                <a:schemeClr val="accent2">
                  <a:lumMod val="75000"/>
                </a:schemeClr>
              </a:solidFill>
            </a:endParaRPr>
          </a:p>
        </p:txBody>
      </p:sp>
      <p:sp>
        <p:nvSpPr>
          <p:cNvPr id="3" name="عنصر نائب للمحتوى 2"/>
          <p:cNvSpPr>
            <a:spLocks noGrp="1"/>
          </p:cNvSpPr>
          <p:nvPr>
            <p:ph idx="1"/>
          </p:nvPr>
        </p:nvSpPr>
        <p:spPr>
          <a:xfrm>
            <a:off x="457200" y="1052736"/>
            <a:ext cx="8229600" cy="5073427"/>
          </a:xfrm>
        </p:spPr>
        <p:txBody>
          <a:bodyPr>
            <a:normAutofit fontScale="92500"/>
          </a:bodyPr>
          <a:lstStyle/>
          <a:p>
            <a:pPr algn="l" rtl="0">
              <a:buFontTx/>
              <a:buChar char="•"/>
            </a:pPr>
            <a:r>
              <a:rPr lang="en-US" dirty="0"/>
              <a:t>To help reduce a woman’s anxiety, increase her knowledge and validate the significance of her experience throughout evaluation and treatment</a:t>
            </a:r>
          </a:p>
          <a:p>
            <a:pPr algn="l" rtl="0">
              <a:buFontTx/>
              <a:buChar char="•"/>
            </a:pPr>
            <a:r>
              <a:rPr lang="en-US" dirty="0"/>
              <a:t>To guide the woman through grief that follows unsuccessful treatment and help her determine when it is time to stop </a:t>
            </a:r>
            <a:r>
              <a:rPr lang="en-US" dirty="0" smtClean="0"/>
              <a:t>treatment</a:t>
            </a:r>
            <a:endParaRPr lang="en-US" dirty="0"/>
          </a:p>
          <a:p>
            <a:pPr algn="l" rtl="0">
              <a:buFontTx/>
              <a:buChar char="•"/>
            </a:pPr>
            <a:r>
              <a:rPr lang="en-US" dirty="0" smtClean="0"/>
              <a:t>Giving anticipatory guidance</a:t>
            </a:r>
          </a:p>
          <a:p>
            <a:pPr algn="l" rtl="0">
              <a:buFontTx/>
              <a:buChar char="•"/>
            </a:pPr>
            <a:r>
              <a:rPr lang="en-US" dirty="0" smtClean="0"/>
              <a:t>Providing a quiet, private place for consultation</a:t>
            </a:r>
          </a:p>
          <a:p>
            <a:pPr algn="l" rtl="0">
              <a:buFontTx/>
              <a:buChar char="•"/>
            </a:pPr>
            <a:r>
              <a:rPr lang="en-US" dirty="0" smtClean="0"/>
              <a:t>Allowing adequate time for questions and discussion</a:t>
            </a:r>
          </a:p>
          <a:p>
            <a:pPr algn="l" rtl="0"/>
            <a:endParaRPr lang="en-US" dirty="0"/>
          </a:p>
          <a:p>
            <a:endParaRPr lang="ar-IQ" dirty="0"/>
          </a:p>
        </p:txBody>
      </p:sp>
    </p:spTree>
    <p:extLst>
      <p:ext uri="{BB962C8B-B14F-4D97-AF65-F5344CB8AC3E}">
        <p14:creationId xmlns:p14="http://schemas.microsoft.com/office/powerpoint/2010/main" val="29133140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lstStyle/>
          <a:p>
            <a:pPr algn="l" rtl="0">
              <a:buFontTx/>
              <a:buChar char="•"/>
            </a:pPr>
            <a:r>
              <a:rPr lang="en-US" dirty="0" smtClean="0"/>
              <a:t>Giving patient-specific instructions</a:t>
            </a:r>
          </a:p>
          <a:p>
            <a:pPr algn="l" rtl="0">
              <a:buFontTx/>
              <a:buChar char="•"/>
            </a:pPr>
            <a:r>
              <a:rPr lang="en-US" dirty="0" smtClean="0"/>
              <a:t>Giving therapeutic touch, when appropriate</a:t>
            </a:r>
          </a:p>
          <a:p>
            <a:pPr algn="l" rtl="0">
              <a:buFontTx/>
              <a:buChar char="•"/>
            </a:pPr>
            <a:r>
              <a:rPr lang="en-US" dirty="0" smtClean="0"/>
              <a:t>Maintaining </a:t>
            </a:r>
            <a:r>
              <a:rPr lang="en-US" dirty="0"/>
              <a:t>personal contact during and after treatment cycles</a:t>
            </a:r>
          </a:p>
          <a:p>
            <a:pPr algn="l" rtl="0">
              <a:buFontTx/>
              <a:buChar char="•"/>
            </a:pPr>
            <a:r>
              <a:rPr lang="en-US" dirty="0"/>
              <a:t>Recognizing the need for grief work</a:t>
            </a:r>
          </a:p>
          <a:p>
            <a:pPr algn="l" rtl="0">
              <a:buFontTx/>
              <a:buChar char="•"/>
            </a:pPr>
            <a:r>
              <a:rPr lang="en-US" dirty="0"/>
              <a:t>Expressing positive and negative feelings</a:t>
            </a:r>
          </a:p>
          <a:p>
            <a:pPr algn="l" rtl="0">
              <a:buFontTx/>
              <a:buChar char="•"/>
            </a:pPr>
            <a:r>
              <a:rPr lang="en-US" dirty="0"/>
              <a:t>Providing easy access to nursing care</a:t>
            </a:r>
          </a:p>
          <a:p>
            <a:pPr algn="l" rtl="0">
              <a:buFontTx/>
              <a:buChar char="•"/>
            </a:pPr>
            <a:r>
              <a:rPr lang="en-US" dirty="0"/>
              <a:t>Follow up to discuss options and emotional status</a:t>
            </a:r>
          </a:p>
          <a:p>
            <a:endParaRPr lang="ar-IQ" dirty="0"/>
          </a:p>
        </p:txBody>
      </p:sp>
    </p:spTree>
    <p:extLst>
      <p:ext uri="{BB962C8B-B14F-4D97-AF65-F5344CB8AC3E}">
        <p14:creationId xmlns:p14="http://schemas.microsoft.com/office/powerpoint/2010/main" val="2751041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3600" b="1" dirty="0" smtClean="0"/>
              <a:t>Factors Influencing the Use of Fertility Services</a:t>
            </a:r>
            <a:endParaRPr lang="ar-IQ" sz="3600" b="1" dirty="0"/>
          </a:p>
        </p:txBody>
      </p:sp>
      <p:sp>
        <p:nvSpPr>
          <p:cNvPr id="3" name="عنصر نائب للمحتوى 2"/>
          <p:cNvSpPr>
            <a:spLocks noGrp="1"/>
          </p:cNvSpPr>
          <p:nvPr>
            <p:ph idx="1"/>
          </p:nvPr>
        </p:nvSpPr>
        <p:spPr>
          <a:xfrm>
            <a:off x="457200" y="1600200"/>
            <a:ext cx="8363272" cy="4525963"/>
          </a:xfrm>
        </p:spPr>
        <p:txBody>
          <a:bodyPr/>
          <a:lstStyle/>
          <a:p>
            <a:pPr marL="0" indent="0" algn="l">
              <a:buNone/>
            </a:pPr>
            <a:r>
              <a:rPr lang="en-US" dirty="0" smtClean="0"/>
              <a:t>- </a:t>
            </a:r>
            <a:r>
              <a:rPr lang="en-US" sz="2800" dirty="0" smtClean="0"/>
              <a:t>Increased education and career opportunities for women </a:t>
            </a:r>
          </a:p>
          <a:p>
            <a:pPr marL="0" indent="0" algn="l">
              <a:buNone/>
            </a:pPr>
            <a:r>
              <a:rPr lang="en-US" sz="2800" dirty="0" smtClean="0"/>
              <a:t>- Increased number of providers and centers offering fertility services</a:t>
            </a:r>
          </a:p>
          <a:p>
            <a:pPr marL="0" indent="0" algn="l">
              <a:buNone/>
            </a:pPr>
            <a:r>
              <a:rPr lang="en-US" sz="2800" dirty="0" smtClean="0"/>
              <a:t>- Increased public awareness of infertility and treatment options</a:t>
            </a:r>
          </a:p>
          <a:p>
            <a:pPr marL="0" indent="0" algn="l">
              <a:buNone/>
            </a:pPr>
            <a:endParaRPr lang="ar-IQ" dirty="0"/>
          </a:p>
        </p:txBody>
      </p:sp>
    </p:spTree>
    <p:extLst>
      <p:ext uri="{BB962C8B-B14F-4D97-AF65-F5344CB8AC3E}">
        <p14:creationId xmlns:p14="http://schemas.microsoft.com/office/powerpoint/2010/main" val="1601829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smtClean="0"/>
              <a:t>Evaluation of the Woman</a:t>
            </a:r>
            <a:endParaRPr lang="ar-IQ" sz="3600" b="1" dirty="0"/>
          </a:p>
        </p:txBody>
      </p:sp>
      <p:sp>
        <p:nvSpPr>
          <p:cNvPr id="3" name="عنصر نائب للمحتوى 2"/>
          <p:cNvSpPr>
            <a:spLocks noGrp="1"/>
          </p:cNvSpPr>
          <p:nvPr>
            <p:ph idx="1"/>
          </p:nvPr>
        </p:nvSpPr>
        <p:spPr/>
        <p:txBody>
          <a:bodyPr/>
          <a:lstStyle/>
          <a:p>
            <a:pPr marL="0" indent="0" algn="l" rtl="0">
              <a:buNone/>
            </a:pPr>
            <a:r>
              <a:rPr lang="en-US" b="1" dirty="0" smtClean="0">
                <a:solidFill>
                  <a:schemeClr val="accent2">
                    <a:lumMod val="75000"/>
                  </a:schemeClr>
                </a:solidFill>
              </a:rPr>
              <a:t>Primary evaluation components:</a:t>
            </a:r>
          </a:p>
          <a:p>
            <a:pPr lvl="1" algn="l" rtl="0">
              <a:buFont typeface="Arial" pitchFamily="34" charset="0"/>
              <a:buChar char="•"/>
            </a:pPr>
            <a:r>
              <a:rPr lang="en-US" b="1" dirty="0" smtClean="0"/>
              <a:t>Male factor</a:t>
            </a:r>
          </a:p>
          <a:p>
            <a:pPr lvl="1" algn="l" rtl="0">
              <a:buFont typeface="Arial" pitchFamily="34" charset="0"/>
              <a:buChar char="•"/>
            </a:pPr>
            <a:r>
              <a:rPr lang="en-US" b="1" dirty="0" smtClean="0"/>
              <a:t>Ovarian factor</a:t>
            </a:r>
          </a:p>
          <a:p>
            <a:pPr lvl="1" algn="l" rtl="0">
              <a:buFont typeface="Arial" pitchFamily="34" charset="0"/>
              <a:buChar char="•"/>
            </a:pPr>
            <a:r>
              <a:rPr lang="en-US" b="1" dirty="0" smtClean="0"/>
              <a:t>Cervical factor</a:t>
            </a:r>
          </a:p>
          <a:p>
            <a:pPr lvl="1" algn="l" rtl="0">
              <a:buFont typeface="Arial" pitchFamily="34" charset="0"/>
              <a:buChar char="•"/>
            </a:pPr>
            <a:r>
              <a:rPr lang="en-US" b="1" dirty="0" smtClean="0"/>
              <a:t>Tubal factor</a:t>
            </a:r>
          </a:p>
          <a:p>
            <a:pPr lvl="1" algn="l" rtl="0">
              <a:buFont typeface="Arial" pitchFamily="34" charset="0"/>
              <a:buChar char="•"/>
            </a:pPr>
            <a:r>
              <a:rPr lang="en-US" b="1" dirty="0" smtClean="0"/>
              <a:t>Uterine factor</a:t>
            </a:r>
          </a:p>
          <a:p>
            <a:pPr marL="514350" indent="-514350" algn="l">
              <a:buFont typeface="+mj-lt"/>
              <a:buAutoNum type="arabicPeriod"/>
            </a:pPr>
            <a:endParaRPr lang="ar-IQ" dirty="0"/>
          </a:p>
        </p:txBody>
      </p:sp>
    </p:spTree>
    <p:extLst>
      <p:ext uri="{BB962C8B-B14F-4D97-AF65-F5344CB8AC3E}">
        <p14:creationId xmlns:p14="http://schemas.microsoft.com/office/powerpoint/2010/main" val="1016174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smtClean="0">
                <a:solidFill>
                  <a:schemeClr val="accent2">
                    <a:lumMod val="75000"/>
                  </a:schemeClr>
                </a:solidFill>
              </a:rPr>
              <a:t>Infertility Treatment:  Goals</a:t>
            </a:r>
            <a:endParaRPr lang="ar-IQ" sz="3600" b="1" dirty="0">
              <a:solidFill>
                <a:schemeClr val="accent2">
                  <a:lumMod val="75000"/>
                </a:schemeClr>
              </a:solidFill>
            </a:endParaRPr>
          </a:p>
        </p:txBody>
      </p:sp>
      <p:sp>
        <p:nvSpPr>
          <p:cNvPr id="3" name="عنصر نائب للمحتوى 2"/>
          <p:cNvSpPr>
            <a:spLocks noGrp="1"/>
          </p:cNvSpPr>
          <p:nvPr>
            <p:ph idx="1"/>
          </p:nvPr>
        </p:nvSpPr>
        <p:spPr/>
        <p:txBody>
          <a:bodyPr/>
          <a:lstStyle/>
          <a:p>
            <a:pPr marL="344488" indent="-344488" algn="l" rtl="0">
              <a:buFontTx/>
              <a:buChar char="•"/>
            </a:pPr>
            <a:r>
              <a:rPr lang="en-US" dirty="0" smtClean="0"/>
              <a:t>To ensure patient safety</a:t>
            </a:r>
          </a:p>
          <a:p>
            <a:pPr marL="344488" indent="-344488" algn="l" rtl="0">
              <a:buFontTx/>
              <a:buChar char="•"/>
            </a:pPr>
            <a:r>
              <a:rPr lang="en-US" dirty="0" smtClean="0"/>
              <a:t>To help a couple experience a healthy pregnancy and birth or an alternative way to build a family</a:t>
            </a:r>
          </a:p>
          <a:p>
            <a:pPr marL="344488" indent="-344488" algn="l" rtl="0">
              <a:buFontTx/>
              <a:buChar char="•"/>
            </a:pPr>
            <a:r>
              <a:rPr lang="en-US" dirty="0" smtClean="0"/>
              <a:t>To use as little of a couple’s resources as necessary</a:t>
            </a:r>
          </a:p>
          <a:p>
            <a:endParaRPr lang="ar-IQ" dirty="0"/>
          </a:p>
        </p:txBody>
      </p:sp>
    </p:spTree>
    <p:extLst>
      <p:ext uri="{BB962C8B-B14F-4D97-AF65-F5344CB8AC3E}">
        <p14:creationId xmlns:p14="http://schemas.microsoft.com/office/powerpoint/2010/main" val="1364475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smtClean="0">
                <a:solidFill>
                  <a:schemeClr val="accent2">
                    <a:lumMod val="75000"/>
                  </a:schemeClr>
                </a:solidFill>
              </a:rPr>
              <a:t>Infertility Treatment: Options</a:t>
            </a:r>
            <a:endParaRPr lang="ar-IQ" sz="3600" b="1" dirty="0">
              <a:solidFill>
                <a:schemeClr val="accent2">
                  <a:lumMod val="75000"/>
                </a:schemeClr>
              </a:solidFill>
            </a:endParaRPr>
          </a:p>
        </p:txBody>
      </p:sp>
      <p:sp>
        <p:nvSpPr>
          <p:cNvPr id="3" name="عنصر نائب للمحتوى 2"/>
          <p:cNvSpPr>
            <a:spLocks noGrp="1"/>
          </p:cNvSpPr>
          <p:nvPr>
            <p:ph idx="1"/>
          </p:nvPr>
        </p:nvSpPr>
        <p:spPr/>
        <p:txBody>
          <a:bodyPr/>
          <a:lstStyle/>
          <a:p>
            <a:pPr algn="l" rtl="0">
              <a:buFontTx/>
              <a:buChar char="•"/>
            </a:pPr>
            <a:r>
              <a:rPr lang="en-US" dirty="0" smtClean="0"/>
              <a:t>Correct ovulatory dysfunction</a:t>
            </a:r>
          </a:p>
          <a:p>
            <a:pPr algn="l" rtl="0">
              <a:buFontTx/>
              <a:buChar char="•"/>
            </a:pPr>
            <a:r>
              <a:rPr lang="en-US" dirty="0" smtClean="0"/>
              <a:t>Correct tubal or uterine abnormalities</a:t>
            </a:r>
          </a:p>
          <a:p>
            <a:pPr algn="l" rtl="0">
              <a:buFontTx/>
              <a:buChar char="•"/>
            </a:pPr>
            <a:r>
              <a:rPr lang="en-US" dirty="0" smtClean="0"/>
              <a:t>Overcome sub fertile sperm parameters</a:t>
            </a:r>
          </a:p>
          <a:p>
            <a:pPr algn="l" rtl="0">
              <a:buFontTx/>
              <a:buChar char="•"/>
            </a:pPr>
            <a:r>
              <a:rPr lang="en-US" dirty="0" smtClean="0"/>
              <a:t>ART	</a:t>
            </a:r>
          </a:p>
          <a:p>
            <a:pPr algn="l" rtl="0"/>
            <a:endParaRPr lang="ar-IQ" dirty="0"/>
          </a:p>
        </p:txBody>
      </p:sp>
    </p:spTree>
    <p:extLst>
      <p:ext uri="{BB962C8B-B14F-4D97-AF65-F5344CB8AC3E}">
        <p14:creationId xmlns:p14="http://schemas.microsoft.com/office/powerpoint/2010/main" val="2839652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rtl="0"/>
            <a:r>
              <a:rPr lang="en-US" sz="3200" b="1" dirty="0" smtClean="0">
                <a:solidFill>
                  <a:schemeClr val="accent2">
                    <a:lumMod val="75000"/>
                  </a:schemeClr>
                </a:solidFill>
              </a:rPr>
              <a:t>Ovulation Induction: Clomiphene Citrate (</a:t>
            </a:r>
            <a:r>
              <a:rPr lang="en-US" sz="3200" b="1" dirty="0" err="1" smtClean="0">
                <a:solidFill>
                  <a:schemeClr val="accent2">
                    <a:lumMod val="75000"/>
                  </a:schemeClr>
                </a:solidFill>
              </a:rPr>
              <a:t>Clomid</a:t>
            </a:r>
            <a:r>
              <a:rPr lang="en-US" sz="3200" b="1" dirty="0" smtClean="0">
                <a:solidFill>
                  <a:schemeClr val="accent2">
                    <a:lumMod val="75000"/>
                  </a:schemeClr>
                </a:solidFill>
              </a:rPr>
              <a:t>, </a:t>
            </a:r>
            <a:r>
              <a:rPr lang="en-US" sz="3200" b="1" dirty="0" err="1" smtClean="0">
                <a:solidFill>
                  <a:schemeClr val="accent2">
                    <a:lumMod val="75000"/>
                  </a:schemeClr>
                </a:solidFill>
              </a:rPr>
              <a:t>Serophene</a:t>
            </a:r>
            <a:r>
              <a:rPr lang="en-US" sz="3200" b="1" dirty="0" smtClean="0">
                <a:solidFill>
                  <a:schemeClr val="accent2">
                    <a:lumMod val="75000"/>
                  </a:schemeClr>
                </a:solidFill>
              </a:rPr>
              <a:t>)</a:t>
            </a:r>
            <a:endParaRPr lang="ar-IQ" sz="3200" b="1" dirty="0">
              <a:solidFill>
                <a:schemeClr val="accent2">
                  <a:lumMod val="75000"/>
                </a:schemeClr>
              </a:solidFill>
            </a:endParaRPr>
          </a:p>
        </p:txBody>
      </p:sp>
      <p:sp>
        <p:nvSpPr>
          <p:cNvPr id="3" name="عنصر نائب للمحتوى 2"/>
          <p:cNvSpPr>
            <a:spLocks noGrp="1"/>
          </p:cNvSpPr>
          <p:nvPr>
            <p:ph idx="1"/>
          </p:nvPr>
        </p:nvSpPr>
        <p:spPr>
          <a:xfrm>
            <a:off x="457200" y="1412776"/>
            <a:ext cx="8229600" cy="5112568"/>
          </a:xfrm>
        </p:spPr>
        <p:txBody>
          <a:bodyPr>
            <a:normAutofit fontScale="85000" lnSpcReduction="10000"/>
          </a:bodyPr>
          <a:lstStyle/>
          <a:p>
            <a:pPr algn="l" rtl="0">
              <a:buFontTx/>
              <a:buChar char="•"/>
            </a:pPr>
            <a:r>
              <a:rPr lang="en-US" dirty="0" smtClean="0"/>
              <a:t>The “first line” of fertility therapy</a:t>
            </a:r>
          </a:p>
          <a:p>
            <a:pPr algn="l" rtl="0">
              <a:buFontTx/>
              <a:buChar char="•"/>
            </a:pPr>
            <a:r>
              <a:rPr lang="en-US" dirty="0" smtClean="0"/>
              <a:t>Used to treat mildly disordered ovulation and luteal-phase insufficiency</a:t>
            </a:r>
          </a:p>
          <a:p>
            <a:pPr algn="l" rtl="0">
              <a:buFontTx/>
              <a:buChar char="•"/>
            </a:pPr>
            <a:r>
              <a:rPr lang="en-US" dirty="0" smtClean="0"/>
              <a:t>Establish tubal patency and sperm adequacy before use.</a:t>
            </a:r>
          </a:p>
          <a:p>
            <a:pPr algn="l" rtl="0">
              <a:buFontTx/>
              <a:buChar char="•"/>
            </a:pPr>
            <a:r>
              <a:rPr lang="en-US" dirty="0" smtClean="0"/>
              <a:t>In appropriately selected patients, 80 percent ovulate and 40 percent conceive with </a:t>
            </a:r>
            <a:r>
              <a:rPr lang="en-US" dirty="0" err="1" smtClean="0"/>
              <a:t>clomiphene</a:t>
            </a:r>
            <a:r>
              <a:rPr lang="en-US" dirty="0" smtClean="0"/>
              <a:t>.</a:t>
            </a:r>
            <a:endParaRPr lang="en-US" sz="2000" dirty="0" smtClean="0"/>
          </a:p>
          <a:p>
            <a:pPr algn="l" rtl="0">
              <a:buFontTx/>
              <a:buChar char="•"/>
            </a:pPr>
            <a:r>
              <a:rPr lang="en-US" dirty="0" smtClean="0"/>
              <a:t>Cumulative conception rate is 60 percent to 75 percent</a:t>
            </a:r>
            <a:endParaRPr lang="ar-IQ" dirty="0" smtClean="0"/>
          </a:p>
          <a:p>
            <a:pPr algn="l" rtl="0">
              <a:buFontTx/>
              <a:buChar char="•"/>
            </a:pPr>
            <a:r>
              <a:rPr lang="en-US" dirty="0" smtClean="0"/>
              <a:t>Multiples rate is about 10 percent</a:t>
            </a:r>
            <a:endParaRPr lang="en-US" sz="2000" dirty="0" smtClean="0"/>
          </a:p>
          <a:p>
            <a:pPr algn="l" rtl="0">
              <a:buFontTx/>
              <a:buChar char="•"/>
            </a:pPr>
            <a:r>
              <a:rPr lang="en-US" dirty="0" smtClean="0"/>
              <a:t>After 6 months, women should move on to more aggressive therapy.</a:t>
            </a:r>
          </a:p>
          <a:p>
            <a:pPr algn="l" rtl="0"/>
            <a:endParaRPr lang="en-US" dirty="0" smtClean="0"/>
          </a:p>
          <a:p>
            <a:pPr algn="l" rtl="0"/>
            <a:endParaRPr lang="ar-IQ" dirty="0"/>
          </a:p>
        </p:txBody>
      </p:sp>
    </p:spTree>
    <p:extLst>
      <p:ext uri="{BB962C8B-B14F-4D97-AF65-F5344CB8AC3E}">
        <p14:creationId xmlns:p14="http://schemas.microsoft.com/office/powerpoint/2010/main" val="1844168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rtl="0"/>
            <a:r>
              <a:rPr lang="en-US" sz="3600" b="1" dirty="0" smtClean="0"/>
              <a:t>Ovulation Induction: Injectable Gonadotropins</a:t>
            </a:r>
            <a:endParaRPr lang="ar-IQ" sz="3600" b="1" dirty="0"/>
          </a:p>
        </p:txBody>
      </p:sp>
      <p:sp>
        <p:nvSpPr>
          <p:cNvPr id="3" name="عنصر نائب للمحتوى 2"/>
          <p:cNvSpPr>
            <a:spLocks noGrp="1"/>
          </p:cNvSpPr>
          <p:nvPr>
            <p:ph idx="1"/>
          </p:nvPr>
        </p:nvSpPr>
        <p:spPr>
          <a:xfrm>
            <a:off x="323528" y="1600200"/>
            <a:ext cx="8640960" cy="4525963"/>
          </a:xfrm>
        </p:spPr>
        <p:txBody>
          <a:bodyPr/>
          <a:lstStyle/>
          <a:p>
            <a:pPr algn="l" rtl="0">
              <a:buFontTx/>
              <a:buChar char="•"/>
            </a:pPr>
            <a:r>
              <a:rPr lang="en-US" dirty="0" smtClean="0"/>
              <a:t>Used:</a:t>
            </a:r>
          </a:p>
          <a:p>
            <a:pPr lvl="1" algn="l" rtl="0"/>
            <a:r>
              <a:rPr lang="en-US" b="1" dirty="0" smtClean="0"/>
              <a:t>When women exhibit resistance to clomiphene </a:t>
            </a:r>
          </a:p>
          <a:p>
            <a:pPr lvl="1" algn="l" rtl="0"/>
            <a:r>
              <a:rPr lang="en-US" b="1" dirty="0" smtClean="0"/>
              <a:t>When multiple oocytes are desirable to ovulate</a:t>
            </a:r>
          </a:p>
          <a:p>
            <a:pPr lvl="1" algn="l" rtl="0"/>
            <a:r>
              <a:rPr lang="en-US" b="1" dirty="0" smtClean="0"/>
              <a:t>With IVF and creation of donor oocytes and embryos</a:t>
            </a:r>
          </a:p>
          <a:p>
            <a:pPr lvl="1" algn="l" rtl="0"/>
            <a:r>
              <a:rPr lang="en-US" b="1" dirty="0" smtClean="0"/>
              <a:t>With ovulation induction (OI)</a:t>
            </a:r>
          </a:p>
          <a:p>
            <a:pPr algn="l" rtl="0">
              <a:buFontTx/>
              <a:buChar char="•"/>
            </a:pPr>
            <a:r>
              <a:rPr lang="en-US" dirty="0" smtClean="0"/>
              <a:t>Multiple rates as high as 40 percent.</a:t>
            </a:r>
            <a:endParaRPr lang="en-US" sz="1800" dirty="0" smtClean="0"/>
          </a:p>
          <a:p>
            <a:pPr algn="l" rtl="0"/>
            <a:endParaRPr lang="ar-IQ" dirty="0"/>
          </a:p>
        </p:txBody>
      </p:sp>
    </p:spTree>
    <p:extLst>
      <p:ext uri="{BB962C8B-B14F-4D97-AF65-F5344CB8AC3E}">
        <p14:creationId xmlns:p14="http://schemas.microsoft.com/office/powerpoint/2010/main" val="1707441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TotalTime>
  <Words>1242</Words>
  <Application>Microsoft Office PowerPoint</Application>
  <PresentationFormat>On-screen Show (4:3)</PresentationFormat>
  <Paragraphs>169</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نسق Office</vt:lpstr>
      <vt:lpstr>NEW TRENDS OF FERTILITY</vt:lpstr>
      <vt:lpstr>INFERTILITY</vt:lpstr>
      <vt:lpstr>PowerPoint Presentation</vt:lpstr>
      <vt:lpstr>Factors Influencing the Use of Fertility Services</vt:lpstr>
      <vt:lpstr>Evaluation of the Woman</vt:lpstr>
      <vt:lpstr>Infertility Treatment:  Goals</vt:lpstr>
      <vt:lpstr>Infertility Treatment: Options</vt:lpstr>
      <vt:lpstr>Ovulation Induction: Clomiphene Citrate (Clomid, Serophene)</vt:lpstr>
      <vt:lpstr>Ovulation Induction: Injectable Gonadotropins</vt:lpstr>
      <vt:lpstr>Ovulation Induction: Pulsatile Gonadotropin-Releasing Hormone</vt:lpstr>
      <vt:lpstr> (DHEA) Dehydro- Epiandro- Sterone </vt:lpstr>
      <vt:lpstr>Artificial Insemination</vt:lpstr>
      <vt:lpstr>Artificial Insemination</vt:lpstr>
      <vt:lpstr>Assisted Reproduction</vt:lpstr>
      <vt:lpstr>Assisted Reproduction</vt:lpstr>
      <vt:lpstr>Assisted Reproduction</vt:lpstr>
      <vt:lpstr>Assisted Reproduction</vt:lpstr>
      <vt:lpstr>Assisted Reproduction</vt:lpstr>
      <vt:lpstr>Assisted Reproduction</vt:lpstr>
      <vt:lpstr>Assisted Reproduction:  Cryopreservation</vt:lpstr>
      <vt:lpstr>PowerPoint Presentation</vt:lpstr>
      <vt:lpstr>PowerPoint Presentation</vt:lpstr>
      <vt:lpstr>Assisted Reproduction:  Cryopreservation</vt:lpstr>
      <vt:lpstr>Assisted Reproduction: Cryopreservation</vt:lpstr>
      <vt:lpstr>Pre-implantation Genetic  Diagnosis (PGD)</vt:lpstr>
      <vt:lpstr>PGD (Continued)</vt:lpstr>
      <vt:lpstr>Third-party Reproduction</vt:lpstr>
      <vt:lpstr>Third-party Reproduction (Continued)</vt:lpstr>
      <vt:lpstr>ART Risks and Complications</vt:lpstr>
      <vt:lpstr>ART Risks and Complications (Continued)</vt:lpstr>
      <vt:lpstr>Male-factor Infertility </vt:lpstr>
      <vt:lpstr>Male-factor Infertility (Continued)</vt:lpstr>
      <vt:lpstr>Advanced Reproductive Age </vt:lpstr>
      <vt:lpstr>Using acupuncture for fertility  </vt:lpstr>
      <vt:lpstr>Special Role of Nursing</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Maher</dc:creator>
  <cp:lastModifiedBy>Maher</cp:lastModifiedBy>
  <cp:revision>27</cp:revision>
  <dcterms:created xsi:type="dcterms:W3CDTF">2019-09-21T14:35:22Z</dcterms:created>
  <dcterms:modified xsi:type="dcterms:W3CDTF">2021-01-18T12:11:01Z</dcterms:modified>
</cp:coreProperties>
</file>