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83" r:id="rId2"/>
    <p:sldId id="284" r:id="rId3"/>
    <p:sldId id="258" r:id="rId4"/>
    <p:sldId id="259" r:id="rId5"/>
    <p:sldId id="260" r:id="rId6"/>
    <p:sldId id="285" r:id="rId7"/>
    <p:sldId id="261" r:id="rId8"/>
    <p:sldId id="286" r:id="rId9"/>
    <p:sldId id="278" r:id="rId10"/>
    <p:sldId id="263" r:id="rId11"/>
    <p:sldId id="264" r:id="rId12"/>
    <p:sldId id="265" r:id="rId13"/>
    <p:sldId id="271" r:id="rId14"/>
    <p:sldId id="266" r:id="rId15"/>
    <p:sldId id="267" r:id="rId16"/>
    <p:sldId id="268" r:id="rId17"/>
    <p:sldId id="269" r:id="rId18"/>
    <p:sldId id="272" r:id="rId19"/>
    <p:sldId id="274" r:id="rId20"/>
    <p:sldId id="277" r:id="rId21"/>
    <p:sldId id="280" r:id="rId22"/>
    <p:sldId id="281" r:id="rId23"/>
    <p:sldId id="279" r:id="rId24"/>
    <p:sldId id="282" r:id="rId25"/>
    <p:sldId id="270"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4" d="100"/>
          <a:sy n="94" d="100"/>
        </p:scale>
        <p:origin x="-696" y="9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7FEB6360-AA63-4A1C-AAD9-DA77EDA73254}" type="datetimeFigureOut">
              <a:rPr lang="ar-SA" smtClean="0"/>
              <a:pPr/>
              <a:t>03/06/1442</a:t>
            </a:fld>
            <a:endParaRPr lang="ar-SA" dirty="0"/>
          </a:p>
        </p:txBody>
      </p:sp>
      <p:sp>
        <p:nvSpPr>
          <p:cNvPr id="20" name="عنصر نائب للتذييل 19"/>
          <p:cNvSpPr>
            <a:spLocks noGrp="1"/>
          </p:cNvSpPr>
          <p:nvPr>
            <p:ph type="ftr" sz="quarter" idx="11"/>
          </p:nvPr>
        </p:nvSpPr>
        <p:spPr/>
        <p:txBody>
          <a:bodyPr/>
          <a:lstStyle>
            <a:extLst/>
          </a:lstStyle>
          <a:p>
            <a:endParaRPr lang="ar-SA" dirty="0"/>
          </a:p>
        </p:txBody>
      </p:sp>
      <p:sp>
        <p:nvSpPr>
          <p:cNvPr id="10" name="عنصر نائب لرقم الشريحة 9"/>
          <p:cNvSpPr>
            <a:spLocks noGrp="1"/>
          </p:cNvSpPr>
          <p:nvPr>
            <p:ph type="sldNum" sz="quarter" idx="12"/>
          </p:nvPr>
        </p:nvSpPr>
        <p:spPr/>
        <p:txBody>
          <a:bodyPr/>
          <a:lstStyle>
            <a:extLst/>
          </a:lstStyle>
          <a:p>
            <a:fld id="{9EC20489-6564-447B-B792-1F66DBBD24B3}" type="slidenum">
              <a:rPr lang="ar-SA" smtClean="0"/>
              <a:pPr/>
              <a:t>‹#›</a:t>
            </a:fld>
            <a:endParaRPr lang="ar-SA" dirty="0"/>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7FEB6360-AA63-4A1C-AAD9-DA77EDA73254}" type="datetimeFigureOut">
              <a:rPr lang="ar-SA" smtClean="0"/>
              <a:pPr/>
              <a:t>03/06/1442</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9EC20489-6564-447B-B792-1F66DBBD24B3}"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7FEB6360-AA63-4A1C-AAD9-DA77EDA73254}" type="datetimeFigureOut">
              <a:rPr lang="ar-SA" smtClean="0"/>
              <a:pPr/>
              <a:t>03/06/1442</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9EC20489-6564-447B-B792-1F66DBBD24B3}"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7FEB6360-AA63-4A1C-AAD9-DA77EDA73254}" type="datetimeFigureOut">
              <a:rPr lang="ar-SA" smtClean="0"/>
              <a:pPr/>
              <a:t>03/06/1442</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9EC20489-6564-447B-B792-1F66DBBD24B3}"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7FEB6360-AA63-4A1C-AAD9-DA77EDA73254}" type="datetimeFigureOut">
              <a:rPr lang="ar-SA" smtClean="0"/>
              <a:pPr/>
              <a:t>03/06/1442</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9EC20489-6564-447B-B792-1F66DBBD24B3}" type="slidenum">
              <a:rPr lang="ar-SA" smtClean="0"/>
              <a:pPr/>
              <a:t>‹#›</a:t>
            </a:fld>
            <a:endParaRPr lang="ar-SA" dirty="0"/>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7FEB6360-AA63-4A1C-AAD9-DA77EDA73254}" type="datetimeFigureOut">
              <a:rPr lang="ar-SA" smtClean="0"/>
              <a:pPr/>
              <a:t>03/06/1442</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9EC20489-6564-447B-B792-1F66DBBD24B3}"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7FEB6360-AA63-4A1C-AAD9-DA77EDA73254}" type="datetimeFigureOut">
              <a:rPr lang="ar-SA" smtClean="0"/>
              <a:pPr/>
              <a:t>03/06/1442</a:t>
            </a:fld>
            <a:endParaRPr lang="ar-SA" dirty="0"/>
          </a:p>
        </p:txBody>
      </p:sp>
      <p:sp>
        <p:nvSpPr>
          <p:cNvPr id="8" name="عنصر نائب للتذييل 7"/>
          <p:cNvSpPr>
            <a:spLocks noGrp="1"/>
          </p:cNvSpPr>
          <p:nvPr>
            <p:ph type="ftr" sz="quarter" idx="11"/>
          </p:nvPr>
        </p:nvSpPr>
        <p:spPr/>
        <p:txBody>
          <a:bodyPr/>
          <a:lstStyle>
            <a:extLst/>
          </a:lstStyle>
          <a:p>
            <a:endParaRPr lang="ar-SA" dirty="0"/>
          </a:p>
        </p:txBody>
      </p:sp>
      <p:sp>
        <p:nvSpPr>
          <p:cNvPr id="9" name="عنصر نائب لرقم الشريحة 8"/>
          <p:cNvSpPr>
            <a:spLocks noGrp="1"/>
          </p:cNvSpPr>
          <p:nvPr>
            <p:ph type="sldNum" sz="quarter" idx="12"/>
          </p:nvPr>
        </p:nvSpPr>
        <p:spPr/>
        <p:txBody>
          <a:bodyPr/>
          <a:lstStyle>
            <a:extLst/>
          </a:lstStyle>
          <a:p>
            <a:fld id="{9EC20489-6564-447B-B792-1F66DBBD24B3}"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7FEB6360-AA63-4A1C-AAD9-DA77EDA73254}" type="datetimeFigureOut">
              <a:rPr lang="ar-SA" smtClean="0"/>
              <a:pPr/>
              <a:t>03/06/1442</a:t>
            </a:fld>
            <a:endParaRPr lang="ar-SA" dirty="0"/>
          </a:p>
        </p:txBody>
      </p:sp>
      <p:sp>
        <p:nvSpPr>
          <p:cNvPr id="4" name="عنصر نائب للتذييل 3"/>
          <p:cNvSpPr>
            <a:spLocks noGrp="1"/>
          </p:cNvSpPr>
          <p:nvPr>
            <p:ph type="ftr" sz="quarter" idx="11"/>
          </p:nvPr>
        </p:nvSpPr>
        <p:spPr/>
        <p:txBody>
          <a:bodyPr/>
          <a:lstStyle>
            <a:extLst/>
          </a:lstStyle>
          <a:p>
            <a:endParaRPr lang="ar-SA" dirty="0"/>
          </a:p>
        </p:txBody>
      </p:sp>
      <p:sp>
        <p:nvSpPr>
          <p:cNvPr id="5" name="عنصر نائب لرقم الشريحة 4"/>
          <p:cNvSpPr>
            <a:spLocks noGrp="1"/>
          </p:cNvSpPr>
          <p:nvPr>
            <p:ph type="sldNum" sz="quarter" idx="12"/>
          </p:nvPr>
        </p:nvSpPr>
        <p:spPr/>
        <p:txBody>
          <a:bodyPr/>
          <a:lstStyle>
            <a:extLst/>
          </a:lstStyle>
          <a:p>
            <a:fld id="{9EC20489-6564-447B-B792-1F66DBBD24B3}"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صر نائب للتاريخ 1"/>
          <p:cNvSpPr>
            <a:spLocks noGrp="1"/>
          </p:cNvSpPr>
          <p:nvPr>
            <p:ph type="dt" sz="half" idx="10"/>
          </p:nvPr>
        </p:nvSpPr>
        <p:spPr/>
        <p:txBody>
          <a:bodyPr/>
          <a:lstStyle>
            <a:extLst/>
          </a:lstStyle>
          <a:p>
            <a:fld id="{7FEB6360-AA63-4A1C-AAD9-DA77EDA73254}" type="datetimeFigureOut">
              <a:rPr lang="ar-SA" smtClean="0"/>
              <a:pPr/>
              <a:t>03/06/1442</a:t>
            </a:fld>
            <a:endParaRPr lang="ar-SA" dirty="0"/>
          </a:p>
        </p:txBody>
      </p:sp>
      <p:sp>
        <p:nvSpPr>
          <p:cNvPr id="3" name="عنصر نائب للتذييل 2"/>
          <p:cNvSpPr>
            <a:spLocks noGrp="1"/>
          </p:cNvSpPr>
          <p:nvPr>
            <p:ph type="ftr" sz="quarter" idx="11"/>
          </p:nvPr>
        </p:nvSpPr>
        <p:spPr/>
        <p:txBody>
          <a:bodyPr/>
          <a:lstStyle>
            <a:extLst/>
          </a:lstStyle>
          <a:p>
            <a:endParaRPr lang="ar-SA" dirty="0"/>
          </a:p>
        </p:txBody>
      </p:sp>
      <p:sp>
        <p:nvSpPr>
          <p:cNvPr id="4" name="عنصر نائب لرقم الشريحة 3"/>
          <p:cNvSpPr>
            <a:spLocks noGrp="1"/>
          </p:cNvSpPr>
          <p:nvPr>
            <p:ph type="sldNum" sz="quarter" idx="12"/>
          </p:nvPr>
        </p:nvSpPr>
        <p:spPr/>
        <p:txBody>
          <a:bodyPr/>
          <a:lstStyle>
            <a:extLst/>
          </a:lstStyle>
          <a:p>
            <a:fld id="{9EC20489-6564-447B-B792-1F66DBBD24B3}" type="slidenum">
              <a:rPr lang="ar-SA" smtClean="0"/>
              <a:pPr/>
              <a:t>‹#›</a:t>
            </a:fld>
            <a:endParaRPr lang="ar-SA" dirty="0"/>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7FEB6360-AA63-4A1C-AAD9-DA77EDA73254}" type="datetimeFigureOut">
              <a:rPr lang="ar-SA" smtClean="0"/>
              <a:pPr/>
              <a:t>03/06/1442</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9EC20489-6564-447B-B792-1F66DBBD24B3}"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7FEB6360-AA63-4A1C-AAD9-DA77EDA73254}" type="datetimeFigureOut">
              <a:rPr lang="ar-SA" smtClean="0"/>
              <a:pPr/>
              <a:t>03/06/1442</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9EC20489-6564-447B-B792-1F66DBBD24B3}" type="slidenum">
              <a:rPr lang="ar-SA" smtClean="0"/>
              <a:pPr/>
              <a:t>‹#›</a:t>
            </a:fld>
            <a:endParaRPr lang="ar-SA" dirty="0"/>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dirty="0"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FEB6360-AA63-4A1C-AAD9-DA77EDA73254}" type="datetimeFigureOut">
              <a:rPr lang="ar-SA" smtClean="0"/>
              <a:pPr/>
              <a:t>03/06/1442</a:t>
            </a:fld>
            <a:endParaRPr lang="ar-SA" dirty="0"/>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dirty="0"/>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EC20489-6564-447B-B792-1F66DBBD24B3}" type="slidenum">
              <a:rPr lang="ar-SA" smtClean="0"/>
              <a:pPr/>
              <a:t>‹#›</a:t>
            </a:fld>
            <a:endParaRPr lang="ar-SA" dirty="0"/>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0"/>
            <a:ext cx="7920880" cy="3573016"/>
          </a:xfrm>
        </p:spPr>
        <p:txBody>
          <a:bodyPr>
            <a:normAutofit/>
          </a:bodyPr>
          <a:lstStyle/>
          <a:p>
            <a:pPr algn="ctr"/>
            <a:r>
              <a:rPr lang="en-US" dirty="0" smtClean="0"/>
              <a:t>Maternal and neonatal nursing     (specialties) </a:t>
            </a:r>
            <a:br>
              <a:rPr lang="en-US" dirty="0" smtClean="0"/>
            </a:br>
            <a:r>
              <a:rPr lang="en-US" dirty="0" smtClean="0"/>
              <a:t/>
            </a:r>
            <a:br>
              <a:rPr lang="en-US" dirty="0" smtClean="0"/>
            </a:br>
            <a:r>
              <a:rPr lang="en-US" b="1" dirty="0" smtClean="0">
                <a:solidFill>
                  <a:srgbClr val="C00000"/>
                </a:solidFill>
              </a:rPr>
              <a:t>nursing care of high risk newborn &amp; their families</a:t>
            </a:r>
            <a:endParaRPr lang="en-US" b="1" dirty="0">
              <a:solidFill>
                <a:srgbClr val="C00000"/>
              </a:solidFill>
            </a:endParaRPr>
          </a:p>
        </p:txBody>
      </p:sp>
      <p:sp>
        <p:nvSpPr>
          <p:cNvPr id="3" name="عنصر نائب للمحتوى 2"/>
          <p:cNvSpPr>
            <a:spLocks noGrp="1"/>
          </p:cNvSpPr>
          <p:nvPr>
            <p:ph idx="1"/>
          </p:nvPr>
        </p:nvSpPr>
        <p:spPr>
          <a:xfrm>
            <a:off x="1435608" y="4149080"/>
            <a:ext cx="7498080" cy="2099320"/>
          </a:xfrm>
        </p:spPr>
        <p:txBody>
          <a:bodyPr/>
          <a:lstStyle/>
          <a:p>
            <a:pPr marL="82296" indent="0" algn="ctr">
              <a:buNone/>
            </a:pPr>
            <a:r>
              <a:rPr lang="ar-IQ" sz="4000" dirty="0" smtClean="0"/>
              <a:t>بأشراف </a:t>
            </a:r>
            <a:r>
              <a:rPr lang="ar-IQ" sz="4000" smtClean="0"/>
              <a:t>: </a:t>
            </a:r>
            <a:r>
              <a:rPr lang="ar-IQ" sz="4000" smtClean="0"/>
              <a:t>ا.م.د</a:t>
            </a:r>
            <a:r>
              <a:rPr lang="ar-IQ" sz="4000" dirty="0" smtClean="0"/>
              <a:t>. حوراء حسين </a:t>
            </a:r>
          </a:p>
          <a:p>
            <a:pPr marL="82296" indent="0" algn="ctr">
              <a:buNone/>
            </a:pPr>
            <a:endParaRPr lang="ar-IQ" sz="4000" dirty="0"/>
          </a:p>
        </p:txBody>
      </p:sp>
    </p:spTree>
    <p:extLst>
      <p:ext uri="{BB962C8B-B14F-4D97-AF65-F5344CB8AC3E}">
        <p14:creationId xmlns:p14="http://schemas.microsoft.com/office/powerpoint/2010/main" val="402495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C00000"/>
                </a:solidFill>
              </a:rPr>
              <a:t>3-Hypothermia and hyperthermia </a:t>
            </a:r>
            <a:endParaRPr lang="ar-SA" dirty="0">
              <a:solidFill>
                <a:srgbClr val="C00000"/>
              </a:solidFill>
            </a:endParaRPr>
          </a:p>
        </p:txBody>
      </p:sp>
      <p:sp>
        <p:nvSpPr>
          <p:cNvPr id="3" name="عنصر نائب للمحتوى 2"/>
          <p:cNvSpPr>
            <a:spLocks noGrp="1"/>
          </p:cNvSpPr>
          <p:nvPr>
            <p:ph idx="1"/>
          </p:nvPr>
        </p:nvSpPr>
        <p:spPr>
          <a:xfrm>
            <a:off x="1043608" y="1556792"/>
            <a:ext cx="8100392" cy="5256584"/>
          </a:xfrm>
        </p:spPr>
        <p:txBody>
          <a:bodyPr>
            <a:normAutofit/>
          </a:bodyPr>
          <a:lstStyle/>
          <a:p>
            <a:pPr marL="82296" indent="0" algn="l">
              <a:buNone/>
            </a:pPr>
            <a:r>
              <a:rPr lang="en-US" sz="2800" b="1" dirty="0" smtClean="0">
                <a:solidFill>
                  <a:srgbClr val="7030A0"/>
                </a:solidFill>
              </a:rPr>
              <a:t>Hypothermia</a:t>
            </a:r>
            <a:r>
              <a:rPr lang="en-US" sz="2800" dirty="0" smtClean="0"/>
              <a:t> : its acondition characterized</a:t>
            </a:r>
            <a:r>
              <a:rPr lang="ar-SA" sz="2800" dirty="0" smtClean="0"/>
              <a:t>  </a:t>
            </a:r>
            <a:r>
              <a:rPr lang="en-US" sz="2800" dirty="0" smtClean="0"/>
              <a:t>temperature  less than 36C . </a:t>
            </a:r>
          </a:p>
          <a:p>
            <a:pPr marL="82296" indent="0" algn="l">
              <a:buNone/>
            </a:pPr>
            <a:r>
              <a:rPr lang="en-US" sz="2800" dirty="0" smtClean="0"/>
              <a:t> hypothermia classified according to causes and severity. according to causes(primary hypothermia :immediately associated with delivery and secondary hypothermia this occurs due to factors).according to severity (mild Temp less than 36C ,moderate Temp less than 35.5C and severity hypothermia  Temp less than 35C)</a:t>
            </a:r>
            <a:r>
              <a:rPr lang="en-US" dirty="0" smtClean="0"/>
              <a:t>.  </a:t>
            </a:r>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0"/>
            <a:ext cx="8100392" cy="1340768"/>
          </a:xfrm>
        </p:spPr>
        <p:txBody>
          <a:bodyPr>
            <a:normAutofit fontScale="90000"/>
          </a:bodyPr>
          <a:lstStyle/>
          <a:p>
            <a:r>
              <a:rPr lang="en-US" dirty="0" smtClean="0">
                <a:solidFill>
                  <a:srgbClr val="C00000"/>
                </a:solidFill>
              </a:rPr>
              <a:t>Hyperthermia </a:t>
            </a:r>
            <a:r>
              <a:rPr lang="en-US" dirty="0" smtClean="0">
                <a:solidFill>
                  <a:schemeClr val="tx1"/>
                </a:solidFill>
              </a:rPr>
              <a:t>:</a:t>
            </a:r>
            <a:r>
              <a:rPr lang="en-US" sz="3100" dirty="0" smtClean="0">
                <a:solidFill>
                  <a:schemeClr val="tx1"/>
                </a:solidFill>
              </a:rPr>
              <a:t>its acondition characterized by elevation</a:t>
            </a:r>
            <a:r>
              <a:rPr lang="en-US" sz="3100" dirty="0" smtClean="0">
                <a:solidFill>
                  <a:srgbClr val="C00000"/>
                </a:solidFill>
              </a:rPr>
              <a:t> </a:t>
            </a:r>
            <a:r>
              <a:rPr lang="en-US" sz="3100" dirty="0" smtClean="0">
                <a:solidFill>
                  <a:schemeClr val="tx1"/>
                </a:solidFill>
              </a:rPr>
              <a:t>body temp more than 37C.</a:t>
            </a:r>
            <a:r>
              <a:rPr lang="en-US" sz="4000" dirty="0" smtClean="0">
                <a:solidFill>
                  <a:schemeClr val="tx1"/>
                </a:solidFill>
              </a:rPr>
              <a:t>  </a:t>
            </a:r>
            <a:endParaRPr lang="ar-SA" sz="4000" dirty="0">
              <a:solidFill>
                <a:schemeClr val="tx1"/>
              </a:solidFill>
            </a:endParaRPr>
          </a:p>
        </p:txBody>
      </p:sp>
      <p:sp>
        <p:nvSpPr>
          <p:cNvPr id="3" name="عنصر نائب للمحتوى 2"/>
          <p:cNvSpPr>
            <a:spLocks noGrp="1"/>
          </p:cNvSpPr>
          <p:nvPr>
            <p:ph idx="1"/>
          </p:nvPr>
        </p:nvSpPr>
        <p:spPr>
          <a:xfrm>
            <a:off x="1043608" y="1857364"/>
            <a:ext cx="8100392" cy="4884004"/>
          </a:xfrm>
        </p:spPr>
        <p:txBody>
          <a:bodyPr>
            <a:normAutofit fontScale="85000" lnSpcReduction="20000"/>
          </a:bodyPr>
          <a:lstStyle/>
          <a:p>
            <a:pPr marL="82296" indent="0" algn="l">
              <a:buNone/>
            </a:pPr>
            <a:r>
              <a:rPr lang="en-US" sz="2800" b="1" dirty="0" smtClean="0">
                <a:solidFill>
                  <a:srgbClr val="C00000"/>
                </a:solidFill>
              </a:rPr>
              <a:t>Nursing care for newborn with Hypo-hyperthermia and their families.</a:t>
            </a:r>
          </a:p>
          <a:p>
            <a:pPr marL="82296" indent="0" algn="l">
              <a:buNone/>
            </a:pPr>
            <a:r>
              <a:rPr lang="en-US" sz="2800" b="1" dirty="0" smtClean="0">
                <a:solidFill>
                  <a:srgbClr val="C00000"/>
                </a:solidFill>
              </a:rPr>
              <a:t> </a:t>
            </a:r>
          </a:p>
          <a:p>
            <a:pPr marL="82296" indent="0" algn="l">
              <a:buNone/>
            </a:pPr>
            <a:r>
              <a:rPr lang="en-US" sz="2800" dirty="0" smtClean="0"/>
              <a:t>1-newborn should be warmed quickly by wrapping In a warm towel. </a:t>
            </a:r>
            <a:endParaRPr lang="ar-SA" sz="2800" dirty="0" smtClean="0"/>
          </a:p>
          <a:p>
            <a:pPr marL="82296" indent="0" algn="l">
              <a:buNone/>
            </a:pPr>
            <a:r>
              <a:rPr lang="en-US" sz="2800" dirty="0" smtClean="0"/>
              <a:t>2-if the infant in incubator ,increase the temperature.</a:t>
            </a:r>
            <a:endParaRPr lang="ar-SA" sz="2800" dirty="0" smtClean="0"/>
          </a:p>
          <a:p>
            <a:pPr marL="82296" indent="0" algn="l">
              <a:buNone/>
            </a:pPr>
            <a:r>
              <a:rPr lang="en-US" sz="2800" dirty="0" smtClean="0"/>
              <a:t>3- avoid exposure to direct source of air drafts.</a:t>
            </a:r>
            <a:endParaRPr lang="ar-SA" sz="2800" dirty="0" smtClean="0"/>
          </a:p>
          <a:p>
            <a:pPr marL="82296" indent="0" algn="l">
              <a:buNone/>
            </a:pPr>
            <a:r>
              <a:rPr lang="en-US" sz="2800" dirty="0" smtClean="0"/>
              <a:t>4-check body temperature and give antibiotics if infection is present.</a:t>
            </a:r>
          </a:p>
          <a:p>
            <a:pPr marL="82296" indent="0" algn="l">
              <a:buNone/>
            </a:pPr>
            <a:r>
              <a:rPr lang="en-US" sz="2800" dirty="0" smtClean="0"/>
              <a:t>5-if in hyperthermia ,undress the newborn </a:t>
            </a:r>
          </a:p>
          <a:p>
            <a:pPr marL="82296" indent="0" algn="l">
              <a:buNone/>
            </a:pPr>
            <a:r>
              <a:rPr lang="en-US" sz="2800" dirty="0" smtClean="0"/>
              <a:t>6-reduction of incubator temp.</a:t>
            </a:r>
          </a:p>
          <a:p>
            <a:pPr marL="82296" indent="0" algn="l">
              <a:buNone/>
            </a:pPr>
            <a:r>
              <a:rPr lang="en-US" sz="2800" dirty="0" smtClean="0"/>
              <a:t>7-increase fluid intake to prevent dehydration  </a:t>
            </a:r>
          </a:p>
          <a:p>
            <a:pPr marL="82296" indent="0" algn="l">
              <a:buNone/>
            </a:pPr>
            <a:r>
              <a:rPr lang="en-US" sz="2800" dirty="0" smtClean="0"/>
              <a:t>8- family health  education </a:t>
            </a:r>
            <a:r>
              <a:rPr lang="en-US" sz="2800" b="1" dirty="0" smtClean="0"/>
              <a:t>. .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0"/>
            <a:ext cx="8100392" cy="2420888"/>
          </a:xfrm>
        </p:spPr>
        <p:txBody>
          <a:bodyPr>
            <a:normAutofit/>
          </a:bodyPr>
          <a:lstStyle/>
          <a:p>
            <a:r>
              <a:rPr lang="en-US" sz="3600" dirty="0" smtClean="0">
                <a:solidFill>
                  <a:srgbClr val="C00000"/>
                </a:solidFill>
              </a:rPr>
              <a:t>4-Hypoglycemia</a:t>
            </a:r>
            <a:r>
              <a:rPr lang="en-US" sz="2700" dirty="0" smtClean="0"/>
              <a:t>: is the most common metabolic disorder. Small gestational age (SGA) newborn. the plasma glucose concentration at or below 40mgl </a:t>
            </a:r>
            <a:r>
              <a:rPr lang="ar-SA" sz="2700" dirty="0" smtClean="0"/>
              <a:t> </a:t>
            </a:r>
            <a:r>
              <a:rPr lang="en-US" sz="2700" dirty="0" smtClean="0"/>
              <a:t>clinical manifestation include (tremor ,poorly </a:t>
            </a:r>
            <a:r>
              <a:rPr lang="ar-SA" sz="2700" dirty="0" smtClean="0"/>
              <a:t>  </a:t>
            </a:r>
            <a:r>
              <a:rPr lang="en-US" sz="2700" dirty="0" smtClean="0"/>
              <a:t>feeding ,cyanotic spells .poor reflexes)               </a:t>
            </a:r>
            <a:r>
              <a:rPr lang="en-US" sz="3200" dirty="0" smtClean="0"/>
              <a:t>   </a:t>
            </a:r>
            <a:endParaRPr lang="ar-SA" dirty="0"/>
          </a:p>
        </p:txBody>
      </p:sp>
      <p:sp>
        <p:nvSpPr>
          <p:cNvPr id="3" name="عنصر نائب للمحتوى 2"/>
          <p:cNvSpPr>
            <a:spLocks noGrp="1"/>
          </p:cNvSpPr>
          <p:nvPr>
            <p:ph idx="1"/>
          </p:nvPr>
        </p:nvSpPr>
        <p:spPr>
          <a:xfrm>
            <a:off x="1043608" y="2576300"/>
            <a:ext cx="8064896" cy="4165068"/>
          </a:xfrm>
        </p:spPr>
        <p:txBody>
          <a:bodyPr>
            <a:normAutofit fontScale="85000" lnSpcReduction="20000"/>
          </a:bodyPr>
          <a:lstStyle/>
          <a:p>
            <a:pPr marL="82296" indent="0" algn="l">
              <a:buNone/>
            </a:pPr>
            <a:r>
              <a:rPr lang="en-US" dirty="0" smtClean="0">
                <a:solidFill>
                  <a:srgbClr val="C00000"/>
                </a:solidFill>
              </a:rPr>
              <a:t>nursing care for newborn and their familiy with hypoglycemia .   </a:t>
            </a:r>
            <a:endParaRPr lang="ar-SA" dirty="0" smtClean="0">
              <a:solidFill>
                <a:srgbClr val="C00000"/>
              </a:solidFill>
            </a:endParaRPr>
          </a:p>
          <a:p>
            <a:pPr marL="82296" indent="0" algn="l">
              <a:buNone/>
            </a:pPr>
            <a:r>
              <a:rPr lang="en-US" dirty="0" smtClean="0"/>
              <a:t>1)Ensure airway, breathing, circulation( ABC).</a:t>
            </a:r>
            <a:endParaRPr lang="ar-SA" dirty="0" smtClean="0"/>
          </a:p>
          <a:p>
            <a:pPr marL="82296" indent="0" algn="l">
              <a:buNone/>
            </a:pPr>
            <a:r>
              <a:rPr lang="en-US" dirty="0" smtClean="0"/>
              <a:t>2)newborn should be start breast feeding or artificial milk.   </a:t>
            </a:r>
            <a:endParaRPr lang="ar-SA" dirty="0" smtClean="0"/>
          </a:p>
          <a:p>
            <a:pPr marL="82296" indent="0" algn="l">
              <a:buNone/>
            </a:pPr>
            <a:r>
              <a:rPr lang="en-US" dirty="0" smtClean="0"/>
              <a:t>3)moniter glucose level pre and post feeding</a:t>
            </a:r>
          </a:p>
          <a:p>
            <a:pPr marL="82296" indent="0" algn="l">
              <a:buNone/>
            </a:pPr>
            <a:r>
              <a:rPr lang="en-US" dirty="0" smtClean="0"/>
              <a:t>4) if the newborn high risk and unable to feeding give IV fluid .                           </a:t>
            </a:r>
            <a:endParaRPr lang="ar-SA" dirty="0" smtClean="0"/>
          </a:p>
          <a:p>
            <a:pPr marL="82296" indent="0" algn="l">
              <a:buNone/>
            </a:pPr>
            <a:r>
              <a:rPr lang="en-US" dirty="0" smtClean="0"/>
              <a:t>5)mother  education and give her information about hypoglycemia  </a:t>
            </a: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Infant of Diabetic mother  </a:t>
            </a:r>
            <a:endParaRPr lang="ar-SA" dirty="0"/>
          </a:p>
        </p:txBody>
      </p:sp>
      <p:pic>
        <p:nvPicPr>
          <p:cNvPr id="5" name="عنصر نائب للصورة 4" descr="IMG-6a7edb0c5243695435605bfaeda6ab94-V.jpg"/>
          <p:cNvPicPr>
            <a:picLocks noGrp="1" noChangeAspect="1"/>
          </p:cNvPicPr>
          <p:nvPr>
            <p:ph idx="1"/>
          </p:nvPr>
        </p:nvPicPr>
        <p:blipFill>
          <a:blip r:embed="rId2"/>
          <a:srcRect l="9896" t="17460" r="12326" b="9623"/>
          <a:stretch>
            <a:fillRect/>
          </a:stretch>
        </p:blipFill>
        <p:spPr>
          <a:xfrm>
            <a:off x="1643042" y="2428868"/>
            <a:ext cx="7072330" cy="421484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260648"/>
            <a:ext cx="8100392" cy="1656184"/>
          </a:xfrm>
        </p:spPr>
        <p:txBody>
          <a:bodyPr>
            <a:normAutofit fontScale="90000"/>
          </a:bodyPr>
          <a:lstStyle/>
          <a:p>
            <a:r>
              <a:rPr lang="en-US" sz="3600" b="1" i="1" dirty="0" smtClean="0">
                <a:solidFill>
                  <a:srgbClr val="C00000"/>
                </a:solidFill>
              </a:rPr>
              <a:t>5-Respiratory</a:t>
            </a:r>
            <a:r>
              <a:rPr lang="en-US" sz="3600" i="1" dirty="0" smtClean="0">
                <a:solidFill>
                  <a:srgbClr val="C00000"/>
                </a:solidFill>
              </a:rPr>
              <a:t> </a:t>
            </a:r>
            <a:r>
              <a:rPr lang="en-US" sz="3600" b="1" i="1" dirty="0" smtClean="0">
                <a:solidFill>
                  <a:srgbClr val="C00000"/>
                </a:solidFill>
              </a:rPr>
              <a:t>disorder</a:t>
            </a:r>
            <a:r>
              <a:rPr lang="en-US" sz="3600" i="1" dirty="0" smtClean="0">
                <a:solidFill>
                  <a:srgbClr val="C00000"/>
                </a:solidFill>
              </a:rPr>
              <a:t> </a:t>
            </a:r>
            <a:r>
              <a:rPr lang="en-US" sz="3600" i="1" dirty="0" smtClean="0">
                <a:solidFill>
                  <a:schemeClr val="tx1"/>
                </a:solidFill>
              </a:rPr>
              <a:t>: </a:t>
            </a:r>
            <a:r>
              <a:rPr lang="en-US" sz="2700" dirty="0" smtClean="0">
                <a:solidFill>
                  <a:schemeClr val="tx1"/>
                </a:solidFill>
              </a:rPr>
              <a:t>is a medical term that encompasses pathological condition affecting the organs and tissues that include respiratory distress syndrome (hyaline membrane)</a:t>
            </a:r>
            <a:br>
              <a:rPr lang="en-US" sz="2700" dirty="0" smtClean="0">
                <a:solidFill>
                  <a:schemeClr val="tx1"/>
                </a:solidFill>
              </a:rPr>
            </a:br>
            <a:r>
              <a:rPr lang="en-US" sz="3100" i="1" dirty="0" smtClean="0">
                <a:solidFill>
                  <a:schemeClr val="tx1"/>
                </a:solidFill>
              </a:rPr>
              <a:t> </a:t>
            </a:r>
            <a:r>
              <a:rPr lang="en-US" sz="3600" i="1" dirty="0" smtClean="0">
                <a:solidFill>
                  <a:srgbClr val="C00000"/>
                </a:solidFill>
              </a:rPr>
              <a:t>disease:    </a:t>
            </a:r>
            <a:endParaRPr lang="ar-SA" sz="3600" i="1" dirty="0">
              <a:solidFill>
                <a:srgbClr val="C00000"/>
              </a:solidFill>
            </a:endParaRPr>
          </a:p>
        </p:txBody>
      </p:sp>
      <p:sp>
        <p:nvSpPr>
          <p:cNvPr id="3" name="عنصر نائب للمحتوى 2"/>
          <p:cNvSpPr>
            <a:spLocks noGrp="1"/>
          </p:cNvSpPr>
          <p:nvPr>
            <p:ph idx="1"/>
          </p:nvPr>
        </p:nvSpPr>
        <p:spPr>
          <a:xfrm>
            <a:off x="971600" y="2060848"/>
            <a:ext cx="8136904" cy="4797152"/>
          </a:xfrm>
        </p:spPr>
        <p:txBody>
          <a:bodyPr>
            <a:normAutofit fontScale="25000" lnSpcReduction="20000"/>
          </a:bodyPr>
          <a:lstStyle/>
          <a:p>
            <a:pPr algn="l"/>
            <a:r>
              <a:rPr lang="en-US" sz="11200" dirty="0" smtClean="0">
                <a:solidFill>
                  <a:schemeClr val="tx1">
                    <a:lumMod val="95000"/>
                    <a:lumOff val="5000"/>
                  </a:schemeClr>
                </a:solidFill>
              </a:rPr>
              <a:t>Transient tachypnea newborn ,meconiuma aspiration syndrom and apnea .</a:t>
            </a:r>
            <a:r>
              <a:rPr lang="ar-SA" sz="11200" dirty="0" smtClean="0">
                <a:solidFill>
                  <a:schemeClr val="tx1">
                    <a:lumMod val="95000"/>
                    <a:lumOff val="5000"/>
                  </a:schemeClr>
                </a:solidFill>
              </a:rPr>
              <a:t>   </a:t>
            </a:r>
          </a:p>
          <a:p>
            <a:pPr algn="l"/>
            <a:r>
              <a:rPr lang="en-US" sz="11200" b="1" dirty="0" smtClean="0">
                <a:solidFill>
                  <a:srgbClr val="C00000"/>
                </a:solidFill>
              </a:rPr>
              <a:t>Nursing care for newborn and their </a:t>
            </a:r>
            <a:endParaRPr lang="ar-SA" sz="11200" b="1" dirty="0" smtClean="0">
              <a:solidFill>
                <a:srgbClr val="C00000"/>
              </a:solidFill>
            </a:endParaRPr>
          </a:p>
          <a:p>
            <a:pPr marL="82296" indent="0" algn="l">
              <a:buNone/>
            </a:pPr>
            <a:r>
              <a:rPr lang="en-US" sz="11200" b="1" dirty="0" smtClean="0">
                <a:solidFill>
                  <a:srgbClr val="C00000"/>
                </a:solidFill>
              </a:rPr>
              <a:t>Families.</a:t>
            </a:r>
            <a:endParaRPr lang="ar-SA" sz="11200" b="1" dirty="0" smtClean="0">
              <a:solidFill>
                <a:srgbClr val="C00000"/>
              </a:solidFill>
            </a:endParaRPr>
          </a:p>
          <a:p>
            <a:pPr marL="82296" indent="0" algn="l">
              <a:buNone/>
            </a:pPr>
            <a:r>
              <a:rPr lang="en-US" sz="11200" dirty="0"/>
              <a:t>1</a:t>
            </a:r>
            <a:r>
              <a:rPr lang="en-US" sz="11200" dirty="0" smtClean="0"/>
              <a:t>)maintain adequate respiratory status</a:t>
            </a:r>
          </a:p>
          <a:p>
            <a:pPr marL="82296" indent="0" algn="l">
              <a:buNone/>
            </a:pPr>
            <a:r>
              <a:rPr lang="en-US" sz="11200" b="1" dirty="0" smtClean="0"/>
              <a:t>2</a:t>
            </a:r>
            <a:r>
              <a:rPr lang="en-US" sz="11200" dirty="0" smtClean="0"/>
              <a:t>)maintain adequate of hydration and nutritional  status . </a:t>
            </a:r>
          </a:p>
          <a:p>
            <a:pPr marL="82296" indent="0" algn="l">
              <a:buNone/>
            </a:pPr>
            <a:r>
              <a:rPr lang="ar-SA" sz="11200" dirty="0" smtClean="0">
                <a:solidFill>
                  <a:srgbClr val="C00000"/>
                </a:solidFill>
              </a:rPr>
              <a:t>                 </a:t>
            </a:r>
            <a:r>
              <a:rPr lang="en-US" sz="11200" b="1" dirty="0" smtClean="0"/>
              <a:t>3) </a:t>
            </a:r>
            <a:r>
              <a:rPr lang="en-US" sz="11200" dirty="0" smtClean="0"/>
              <a:t>avoidance of breast –feeding </a:t>
            </a:r>
          </a:p>
          <a:p>
            <a:pPr marL="82296" indent="0" algn="l">
              <a:buNone/>
            </a:pPr>
            <a:r>
              <a:rPr lang="en-US" sz="11200" b="1" dirty="0" smtClean="0"/>
              <a:t>4) </a:t>
            </a:r>
            <a:r>
              <a:rPr lang="en-US" sz="11200" dirty="0" smtClean="0"/>
              <a:t>basic</a:t>
            </a:r>
            <a:r>
              <a:rPr lang="en-US" sz="11200" dirty="0" smtClean="0">
                <a:solidFill>
                  <a:srgbClr val="C00000"/>
                </a:solidFill>
              </a:rPr>
              <a:t> </a:t>
            </a:r>
            <a:r>
              <a:rPr lang="en-US" sz="11200" dirty="0" smtClean="0"/>
              <a:t>support include thermal regulation and medication (antibiotics).</a:t>
            </a:r>
          </a:p>
          <a:p>
            <a:pPr marL="82296" indent="0" algn="l">
              <a:buNone/>
            </a:pPr>
            <a:r>
              <a:rPr lang="en-US" sz="11200" dirty="0" smtClean="0"/>
              <a:t>family</a:t>
            </a:r>
            <a:r>
              <a:rPr lang="ar-SA" sz="9600" dirty="0" smtClean="0">
                <a:solidFill>
                  <a:srgbClr val="C00000"/>
                </a:solidFill>
              </a:rPr>
              <a:t> </a:t>
            </a:r>
            <a:r>
              <a:rPr lang="en-US" sz="11200" dirty="0" smtClean="0"/>
              <a:t>5</a:t>
            </a:r>
            <a:r>
              <a:rPr lang="en-US" sz="4100" dirty="0" smtClean="0"/>
              <a:t>) </a:t>
            </a:r>
            <a:r>
              <a:rPr lang="en-US" sz="12800" dirty="0" smtClean="0"/>
              <a:t>support</a:t>
            </a:r>
            <a:r>
              <a:rPr lang="en-US" sz="4100" dirty="0" smtClean="0"/>
              <a:t> </a:t>
            </a:r>
            <a:r>
              <a:rPr lang="en-US" sz="11200" dirty="0" smtClean="0"/>
              <a:t>and</a:t>
            </a:r>
            <a:r>
              <a:rPr lang="en-US" sz="4100" dirty="0" smtClean="0"/>
              <a:t> </a:t>
            </a:r>
            <a:r>
              <a:rPr lang="en-US" sz="11200" dirty="0" smtClean="0"/>
              <a:t>educate</a:t>
            </a:r>
            <a:endParaRPr lang="ar-SA" sz="11200"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SA" dirty="0"/>
          </a:p>
        </p:txBody>
      </p:sp>
      <p:sp>
        <p:nvSpPr>
          <p:cNvPr id="3" name="عنصر نائب للمحتوى 2"/>
          <p:cNvSpPr>
            <a:spLocks noGrp="1"/>
          </p:cNvSpPr>
          <p:nvPr>
            <p:ph idx="1"/>
          </p:nvPr>
        </p:nvSpPr>
        <p:spPr>
          <a:xfrm>
            <a:off x="1043608" y="404664"/>
            <a:ext cx="7992888" cy="6704982"/>
          </a:xfrm>
        </p:spPr>
        <p:txBody>
          <a:bodyPr/>
          <a:lstStyle/>
          <a:p>
            <a:pPr algn="l"/>
            <a:r>
              <a:rPr lang="en-US" dirty="0" smtClean="0">
                <a:solidFill>
                  <a:srgbClr val="C00000"/>
                </a:solidFill>
              </a:rPr>
              <a:t>6-Hyperbilirubinemia:(pathologic jaundice): </a:t>
            </a:r>
            <a:r>
              <a:rPr lang="en-US" dirty="0" smtClean="0"/>
              <a:t>condition characterized by bilirubin level that exceed 6mg/dl within the first 24 hr after delivery and remains elevated beyond 7days in a full-term neonate and 10days in a premature neonate, bilirubin level that rise by more than 5mg/dl/ day, a level that greater than12mg/dl in premature.                       .</a:t>
            </a:r>
            <a:endParaRPr lang="ar-SA"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116632"/>
            <a:ext cx="7992888" cy="1224136"/>
          </a:xfrm>
        </p:spPr>
        <p:txBody>
          <a:bodyPr>
            <a:noAutofit/>
          </a:bodyPr>
          <a:lstStyle/>
          <a:p>
            <a:r>
              <a:rPr lang="en-US" sz="3600" b="1" dirty="0" smtClean="0">
                <a:solidFill>
                  <a:srgbClr val="C00000"/>
                </a:solidFill>
              </a:rPr>
              <a:t>Nursing care for newborn with hyperbilirubinemia .</a:t>
            </a:r>
            <a:endParaRPr lang="ar-SA" sz="3600" b="1" dirty="0">
              <a:solidFill>
                <a:srgbClr val="C00000"/>
              </a:solidFill>
            </a:endParaRPr>
          </a:p>
        </p:txBody>
      </p:sp>
      <p:sp>
        <p:nvSpPr>
          <p:cNvPr id="3" name="عنصر نائب للمحتوى 2"/>
          <p:cNvSpPr>
            <a:spLocks noGrp="1"/>
          </p:cNvSpPr>
          <p:nvPr>
            <p:ph idx="1"/>
          </p:nvPr>
        </p:nvSpPr>
        <p:spPr>
          <a:xfrm>
            <a:off x="1043608" y="1484784"/>
            <a:ext cx="7890080" cy="5184576"/>
          </a:xfrm>
        </p:spPr>
        <p:txBody>
          <a:bodyPr>
            <a:normAutofit/>
          </a:bodyPr>
          <a:lstStyle/>
          <a:p>
            <a:pPr algn="l"/>
            <a:r>
              <a:rPr lang="en-US" dirty="0" smtClean="0"/>
              <a:t>1) put the newborn in incubator with phototherapy and cover eyes to prevent retinal damage .                                      </a:t>
            </a:r>
          </a:p>
          <a:p>
            <a:pPr algn="l"/>
            <a:r>
              <a:rPr lang="en-US" dirty="0" smtClean="0"/>
              <a:t>2)newborn should be start breast feeding  3)monitor test (TSB).                             </a:t>
            </a:r>
          </a:p>
          <a:p>
            <a:pPr algn="l"/>
            <a:r>
              <a:rPr lang="en-US" dirty="0" smtClean="0"/>
              <a:t>4) administration Iv fluid and medication as order.                                                   </a:t>
            </a:r>
          </a:p>
          <a:p>
            <a:pPr algn="l"/>
            <a:r>
              <a:rPr lang="en-US" dirty="0" smtClean="0"/>
              <a:t>5)educated and give information about it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9504" y="188640"/>
            <a:ext cx="8100392" cy="3384376"/>
          </a:xfrm>
        </p:spPr>
        <p:txBody>
          <a:bodyPr>
            <a:normAutofit fontScale="90000"/>
          </a:bodyPr>
          <a:lstStyle/>
          <a:p>
            <a:r>
              <a:rPr lang="en-US" sz="4000" b="1" dirty="0" smtClean="0">
                <a:solidFill>
                  <a:srgbClr val="C00000"/>
                </a:solidFill>
              </a:rPr>
              <a:t>7-Rh incompatibility</a:t>
            </a:r>
            <a:r>
              <a:rPr lang="en-US" sz="4000" dirty="0" smtClean="0">
                <a:solidFill>
                  <a:schemeClr val="tx1"/>
                </a:solidFill>
              </a:rPr>
              <a:t>: </a:t>
            </a:r>
            <a:r>
              <a:rPr lang="en-US" sz="2700" dirty="0" smtClean="0">
                <a:solidFill>
                  <a:schemeClr val="tx1"/>
                </a:solidFill>
                <a:latin typeface="Arial" pitchFamily="34" charset="0"/>
                <a:cs typeface="Arial" pitchFamily="34" charset="0"/>
              </a:rPr>
              <a:t>it occurs when an Rh –negative mother carries an Rh –positive fetus .leakage of fetal Rh antigens commonly occur during delivery ,at the time of placenta separation ,maternal antibodies are produced in response ,in asubsequent pregnancy with an Rh-positive fetus ,maternal antibody enter the fetal circulation transplacentally, causes erthroblastosis </a:t>
            </a:r>
            <a:r>
              <a:rPr lang="en-US" sz="2800" b="1" dirty="0" smtClean="0">
                <a:solidFill>
                  <a:schemeClr val="tx1"/>
                </a:solidFill>
              </a:rPr>
              <a:t>. </a:t>
            </a:r>
            <a:endParaRPr lang="ar-SA" sz="4000" b="1" dirty="0">
              <a:solidFill>
                <a:schemeClr val="tx1"/>
              </a:solidFill>
            </a:endParaRPr>
          </a:p>
        </p:txBody>
      </p:sp>
      <p:sp>
        <p:nvSpPr>
          <p:cNvPr id="3" name="عنصر نائب للمحتوى 2"/>
          <p:cNvSpPr>
            <a:spLocks noGrp="1"/>
          </p:cNvSpPr>
          <p:nvPr>
            <p:ph idx="1"/>
          </p:nvPr>
        </p:nvSpPr>
        <p:spPr>
          <a:xfrm>
            <a:off x="1115616" y="3789040"/>
            <a:ext cx="7920880" cy="2952328"/>
          </a:xfrm>
        </p:spPr>
        <p:txBody>
          <a:bodyPr/>
          <a:lstStyle/>
          <a:p>
            <a:pPr algn="l"/>
            <a:r>
              <a:rPr lang="en-US" dirty="0" smtClean="0">
                <a:solidFill>
                  <a:srgbClr val="C00000"/>
                </a:solidFill>
              </a:rPr>
              <a:t>Nursing care for newborn and their family</a:t>
            </a:r>
            <a:endParaRPr lang="ar-SA" dirty="0" smtClean="0">
              <a:solidFill>
                <a:srgbClr val="C00000"/>
              </a:solidFill>
            </a:endParaRPr>
          </a:p>
          <a:p>
            <a:pPr algn="l"/>
            <a:r>
              <a:rPr lang="en-US" sz="2800" dirty="0" smtClean="0"/>
              <a:t>1) make the blood groub and Rh test as order .</a:t>
            </a:r>
          </a:p>
          <a:p>
            <a:pPr algn="l"/>
            <a:r>
              <a:rPr lang="en-US" sz="2800" dirty="0" smtClean="0"/>
              <a:t>2)give anti D to the mother  as order. </a:t>
            </a:r>
          </a:p>
          <a:p>
            <a:pPr algn="l"/>
            <a:r>
              <a:rPr lang="en-US" sz="2800" dirty="0" smtClean="0"/>
              <a:t> 3) give information about disorder to the    parents</a:t>
            </a:r>
            <a:r>
              <a:rPr lang="en-US" dirty="0" smtClean="0"/>
              <a:t> </a:t>
            </a:r>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274638"/>
            <a:ext cx="7890080" cy="1138138"/>
          </a:xfrm>
        </p:spPr>
        <p:txBody>
          <a:bodyPr>
            <a:normAutofit/>
          </a:bodyPr>
          <a:lstStyle/>
          <a:p>
            <a:r>
              <a:rPr lang="en-US" sz="4000" b="1" dirty="0" smtClean="0">
                <a:solidFill>
                  <a:srgbClr val="FF0000"/>
                </a:solidFill>
              </a:rPr>
              <a:t>8-Congenital anomaly : </a:t>
            </a:r>
            <a:endParaRPr lang="ar-SA" sz="4000" b="1" dirty="0">
              <a:solidFill>
                <a:srgbClr val="FF0000"/>
              </a:solidFill>
            </a:endParaRPr>
          </a:p>
        </p:txBody>
      </p:sp>
      <p:sp>
        <p:nvSpPr>
          <p:cNvPr id="3" name="عنصر نائب للمحتوى 2"/>
          <p:cNvSpPr>
            <a:spLocks noGrp="1"/>
          </p:cNvSpPr>
          <p:nvPr>
            <p:ph idx="1"/>
          </p:nvPr>
        </p:nvSpPr>
        <p:spPr>
          <a:xfrm>
            <a:off x="1043608" y="1556792"/>
            <a:ext cx="7890080" cy="4835624"/>
          </a:xfrm>
        </p:spPr>
        <p:txBody>
          <a:bodyPr>
            <a:normAutofit/>
          </a:bodyPr>
          <a:lstStyle/>
          <a:p>
            <a:pPr algn="l"/>
            <a:r>
              <a:rPr lang="en-US" sz="2800" dirty="0" smtClean="0"/>
              <a:t>Congenital anomaly (CA) : is an anomaly that affects a body part or physiologic function and is present at birth .it causes by the abnormal ontogenetic development of the fetus ,the process is affected by genetic, environment  or by both factors .the most commom congenital anomaly are ( spinal bifida ,,down syndrome ,hydrocephalus , cleft lip and palate ,congental heart disease )                                                   </a:t>
            </a:r>
          </a:p>
          <a:p>
            <a:pPr marL="82296" indent="0" algn="l">
              <a:buNone/>
            </a:pPr>
            <a:r>
              <a:rPr lang="en-US" sz="2800" dirty="0" smtClean="0"/>
              <a:t>                                                </a:t>
            </a:r>
            <a:endParaRPr lang="ar-SA"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0-02-02-7622a8258ab2aec1db5df4809bc2c4b7e44259b05fb735935356c6d8c7ed53bd-V.jpg"/>
          <p:cNvPicPr>
            <a:picLocks noChangeAspect="1"/>
          </p:cNvPicPr>
          <p:nvPr/>
        </p:nvPicPr>
        <p:blipFill>
          <a:blip r:embed="rId2"/>
          <a:stretch>
            <a:fillRect/>
          </a:stretch>
        </p:blipFill>
        <p:spPr>
          <a:xfrm>
            <a:off x="1158240" y="428604"/>
            <a:ext cx="7985760" cy="52425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C00000"/>
                </a:solidFill>
              </a:rPr>
              <a:t>High risk newborns</a:t>
            </a:r>
            <a:endParaRPr lang="en-US" dirty="0">
              <a:solidFill>
                <a:srgbClr val="C00000"/>
              </a:solidFill>
            </a:endParaRPr>
          </a:p>
        </p:txBody>
      </p:sp>
      <p:sp>
        <p:nvSpPr>
          <p:cNvPr id="3" name="عنصر نائب للمحتوى 2"/>
          <p:cNvSpPr>
            <a:spLocks noGrp="1"/>
          </p:cNvSpPr>
          <p:nvPr>
            <p:ph idx="1"/>
          </p:nvPr>
        </p:nvSpPr>
        <p:spPr>
          <a:xfrm>
            <a:off x="1115616" y="1772816"/>
            <a:ext cx="7920880" cy="4475584"/>
          </a:xfrm>
        </p:spPr>
        <p:txBody>
          <a:bodyPr>
            <a:normAutofit/>
          </a:bodyPr>
          <a:lstStyle/>
          <a:p>
            <a:pPr marL="82296" indent="0" algn="l">
              <a:buNone/>
            </a:pPr>
            <a:r>
              <a:rPr lang="en-US" sz="2800" dirty="0" smtClean="0"/>
              <a:t>any baby exposed to any condition that make the survival rate of the neonate at danger </a:t>
            </a:r>
            <a:endParaRPr lang="en-US" sz="2800" dirty="0"/>
          </a:p>
        </p:txBody>
      </p:sp>
    </p:spTree>
    <p:extLst>
      <p:ext uri="{BB962C8B-B14F-4D97-AF65-F5344CB8AC3E}">
        <p14:creationId xmlns:p14="http://schemas.microsoft.com/office/powerpoint/2010/main" val="4013121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0-02-02-c56a007083c94a4ae4d881ffafc86cb11b1b413644e1332e187db39838b84475-V.jpg"/>
          <p:cNvPicPr>
            <a:picLocks noChangeAspect="1"/>
          </p:cNvPicPr>
          <p:nvPr/>
        </p:nvPicPr>
        <p:blipFill>
          <a:blip r:embed="rId2"/>
          <a:stretch>
            <a:fillRect/>
          </a:stretch>
        </p:blipFill>
        <p:spPr>
          <a:xfrm>
            <a:off x="908973" y="0"/>
            <a:ext cx="7326053"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0-02-02-4af270e51879e8971e99432c441c8fc5efb8c99f13c00f32f573e98cededf0c5-V.jpg"/>
          <p:cNvPicPr>
            <a:picLocks noChangeAspect="1"/>
          </p:cNvPicPr>
          <p:nvPr/>
        </p:nvPicPr>
        <p:blipFill>
          <a:blip r:embed="rId2"/>
          <a:stretch>
            <a:fillRect/>
          </a:stretch>
        </p:blipFill>
        <p:spPr>
          <a:xfrm>
            <a:off x="1785918" y="0"/>
            <a:ext cx="6348144"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0-02-02-a8db53f6c2ab89b31051351ab73a75892dde80ef235e1f4faf99973d76881065-V.jpg"/>
          <p:cNvPicPr>
            <a:picLocks noChangeAspect="1"/>
          </p:cNvPicPr>
          <p:nvPr/>
        </p:nvPicPr>
        <p:blipFill>
          <a:blip r:embed="rId2"/>
          <a:stretch>
            <a:fillRect/>
          </a:stretch>
        </p:blipFill>
        <p:spPr>
          <a:xfrm>
            <a:off x="1428728" y="1357298"/>
            <a:ext cx="7411426" cy="40690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116632"/>
            <a:ext cx="7890080" cy="1080120"/>
          </a:xfrm>
        </p:spPr>
        <p:txBody>
          <a:bodyPr/>
          <a:lstStyle/>
          <a:p>
            <a:r>
              <a:rPr lang="en-US" b="1" dirty="0" smtClean="0">
                <a:solidFill>
                  <a:srgbClr val="FF0000"/>
                </a:solidFill>
              </a:rPr>
              <a:t>9-IUGR: </a:t>
            </a:r>
            <a:endParaRPr lang="ar-SA" b="1" dirty="0">
              <a:solidFill>
                <a:srgbClr val="FF0000"/>
              </a:solidFill>
            </a:endParaRPr>
          </a:p>
        </p:txBody>
      </p:sp>
      <p:sp>
        <p:nvSpPr>
          <p:cNvPr id="3" name="عنصر نائب للمحتوى 2"/>
          <p:cNvSpPr>
            <a:spLocks noGrp="1"/>
          </p:cNvSpPr>
          <p:nvPr>
            <p:ph idx="1"/>
          </p:nvPr>
        </p:nvSpPr>
        <p:spPr>
          <a:xfrm>
            <a:off x="1043608" y="1268760"/>
            <a:ext cx="8100392" cy="5328592"/>
          </a:xfrm>
        </p:spPr>
        <p:txBody>
          <a:bodyPr>
            <a:normAutofit/>
          </a:bodyPr>
          <a:lstStyle/>
          <a:p>
            <a:pPr marL="82296" indent="0" algn="l" rtl="0">
              <a:buNone/>
            </a:pPr>
            <a:r>
              <a:rPr lang="en-US" sz="2800" dirty="0" smtClean="0"/>
              <a:t>IUGR: refers to poor growth of afetus while in the mothers womb during pregnancy . </a:t>
            </a:r>
          </a:p>
          <a:p>
            <a:pPr algn="l" rtl="0"/>
            <a:r>
              <a:rPr lang="en-US" sz="2800" dirty="0" smtClean="0"/>
              <a:t>Many causes that include Maternal (pre-pregnancy weight and nutrition status, anemia,alcohol,smoking).  Uteroplacental (preeclampsia ,multiple gestation ,uterine</a:t>
            </a:r>
            <a:r>
              <a:rPr lang="ar-SA" sz="2800" dirty="0" smtClean="0"/>
              <a:t> </a:t>
            </a:r>
            <a:r>
              <a:rPr lang="en-US" sz="2800" dirty="0" smtClean="0"/>
              <a:t>malformation). Fetal (chromosomal </a:t>
            </a:r>
            <a:r>
              <a:rPr lang="ar-SA" sz="2800" dirty="0" smtClean="0"/>
              <a:t>  </a:t>
            </a:r>
            <a:r>
              <a:rPr lang="en-US" sz="2800" dirty="0" smtClean="0"/>
              <a:t>abnormalities) .</a:t>
            </a:r>
          </a:p>
          <a:p>
            <a:pPr algn="l" rtl="0"/>
            <a:r>
              <a:rPr lang="en-US" sz="2800" dirty="0" smtClean="0"/>
              <a:t>there are 2 major categories of IUGR symmetrical and asymmetrical growth restriction.the goals of management is to deliver the most mature fetus in the best physiological condition possible .</a:t>
            </a:r>
            <a:endParaRPr lang="ar-SA"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0-02-02-5dbf7def87ab0e567115823b263334cab5bec4b27d1af85c7747cfef3cabd472-V.jpg"/>
          <p:cNvPicPr>
            <a:picLocks noChangeAspect="1"/>
          </p:cNvPicPr>
          <p:nvPr/>
        </p:nvPicPr>
        <p:blipFill>
          <a:blip r:embed="rId2"/>
          <a:stretch>
            <a:fillRect/>
          </a:stretch>
        </p:blipFill>
        <p:spPr>
          <a:xfrm>
            <a:off x="1142976" y="0"/>
            <a:ext cx="8001024"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C00000"/>
                </a:solidFill>
              </a:rPr>
              <a:t>References </a:t>
            </a:r>
            <a:endParaRPr lang="ar-SA" b="1" dirty="0">
              <a:solidFill>
                <a:srgbClr val="C00000"/>
              </a:solidFill>
            </a:endParaRPr>
          </a:p>
        </p:txBody>
      </p:sp>
      <p:sp>
        <p:nvSpPr>
          <p:cNvPr id="3" name="عنصر نائب للمحتوى 2"/>
          <p:cNvSpPr>
            <a:spLocks noGrp="1"/>
          </p:cNvSpPr>
          <p:nvPr>
            <p:ph idx="1"/>
          </p:nvPr>
        </p:nvSpPr>
        <p:spPr>
          <a:xfrm>
            <a:off x="1043608" y="1268760"/>
            <a:ext cx="7890080" cy="5472608"/>
          </a:xfrm>
        </p:spPr>
        <p:txBody>
          <a:bodyPr>
            <a:normAutofit/>
          </a:bodyPr>
          <a:lstStyle/>
          <a:p>
            <a:pPr marL="82296" indent="0" algn="l">
              <a:buNone/>
            </a:pPr>
            <a:r>
              <a:rPr lang="en-US" sz="2800" dirty="0" smtClean="0">
                <a:solidFill>
                  <a:srgbClr val="C00000"/>
                </a:solidFill>
              </a:rPr>
              <a:t>1-</a:t>
            </a:r>
            <a:r>
              <a:rPr lang="en-US" sz="2800" dirty="0" smtClean="0"/>
              <a:t>Bobak,I.Maternity and Gynecologic Care : The nurse and the Family ,4</a:t>
            </a:r>
            <a:r>
              <a:rPr lang="en-US" sz="2800" baseline="30000" dirty="0" smtClean="0"/>
              <a:t>th</a:t>
            </a:r>
            <a:r>
              <a:rPr lang="en-US" sz="2800" dirty="0" smtClean="0"/>
              <a:t> ed. St.         </a:t>
            </a:r>
          </a:p>
          <a:p>
            <a:pPr marL="82296" indent="0" algn="l">
              <a:buNone/>
            </a:pPr>
            <a:r>
              <a:rPr lang="ar-SA" sz="2800" dirty="0" smtClean="0"/>
              <a:t> </a:t>
            </a:r>
            <a:r>
              <a:rPr lang="en-US" sz="2800" dirty="0" smtClean="0">
                <a:solidFill>
                  <a:srgbClr val="C00000"/>
                </a:solidFill>
              </a:rPr>
              <a:t>2-</a:t>
            </a:r>
            <a:r>
              <a:rPr lang="en-US" sz="2800" dirty="0" smtClean="0"/>
              <a:t>Louis:Mosby-Year Book,Inc.1988.             </a:t>
            </a:r>
            <a:endParaRPr lang="ar-SA" sz="2800" dirty="0" smtClean="0"/>
          </a:p>
          <a:p>
            <a:pPr marL="82296" indent="0" algn="l">
              <a:buNone/>
            </a:pPr>
            <a:r>
              <a:rPr lang="en-US" sz="2800" dirty="0" smtClean="0">
                <a:solidFill>
                  <a:srgbClr val="C00000"/>
                </a:solidFill>
              </a:rPr>
              <a:t>3-</a:t>
            </a:r>
            <a:r>
              <a:rPr lang="en-US" sz="2800" dirty="0" smtClean="0"/>
              <a:t>Wilkerson,N.Acomprehensive Look at Hyperbilirubinemia ,MCN13(5):360-</a:t>
            </a:r>
            <a:endParaRPr lang="ar-SA" sz="2800" dirty="0" smtClean="0"/>
          </a:p>
          <a:p>
            <a:pPr marL="82296" indent="0" algn="l">
              <a:buNone/>
            </a:pPr>
            <a:r>
              <a:rPr lang="en-US" sz="2800" dirty="0" smtClean="0">
                <a:solidFill>
                  <a:srgbClr val="C00000"/>
                </a:solidFill>
              </a:rPr>
              <a:t>4-</a:t>
            </a:r>
            <a:r>
              <a:rPr lang="en-US" sz="2800" dirty="0" smtClean="0"/>
              <a:t>64,September /October 1988.</a:t>
            </a:r>
            <a:endParaRPr lang="ar-SA" sz="2800" dirty="0" smtClean="0"/>
          </a:p>
          <a:p>
            <a:pPr marL="82296" indent="0" algn="l">
              <a:buNone/>
            </a:pPr>
            <a:r>
              <a:rPr lang="ar-SA" sz="2800" dirty="0" smtClean="0"/>
              <a:t>  </a:t>
            </a:r>
            <a:r>
              <a:rPr lang="en-US" sz="2800" dirty="0" smtClean="0">
                <a:solidFill>
                  <a:srgbClr val="C00000"/>
                </a:solidFill>
              </a:rPr>
              <a:t>5-</a:t>
            </a:r>
            <a:r>
              <a:rPr lang="en-US" sz="2800" dirty="0" smtClean="0"/>
              <a:t>P07-Disorder related to short gestation and low birth weight in ICD-10 </a:t>
            </a:r>
            <a:endParaRPr lang="ar-SA" sz="2800" dirty="0" smtClean="0"/>
          </a:p>
          <a:p>
            <a:pPr marL="82296" indent="0" algn="l">
              <a:buNone/>
            </a:pPr>
            <a:r>
              <a:rPr lang="ar-SA" sz="2800" dirty="0" smtClean="0"/>
              <a:t>  </a:t>
            </a:r>
            <a:r>
              <a:rPr lang="en-US" sz="2800" dirty="0" smtClean="0">
                <a:solidFill>
                  <a:srgbClr val="C00000"/>
                </a:solidFill>
              </a:rPr>
              <a:t>6-</a:t>
            </a:r>
            <a:r>
              <a:rPr lang="en-US" sz="2800" dirty="0" smtClean="0"/>
              <a:t>“Labor and delivery –Low Birth Weight “ Umm.edu .2008-10-22.</a:t>
            </a:r>
          </a:p>
          <a:p>
            <a:pPr algn="l"/>
            <a:r>
              <a:rPr lang="en-US" sz="2800" dirty="0" smtClean="0"/>
              <a:t>http//www.Vrozene-Vady.cz/</a:t>
            </a:r>
            <a:r>
              <a:rPr lang="ar-SA" sz="2800" dirty="0" smtClean="0">
                <a:solidFill>
                  <a:srgbClr val="C00000"/>
                </a:solidFill>
              </a:rPr>
              <a:t>-</a:t>
            </a:r>
            <a:r>
              <a:rPr lang="en-US" sz="2800" dirty="0" smtClean="0">
                <a:solidFill>
                  <a:srgbClr val="C00000"/>
                </a:solidFill>
              </a:rPr>
              <a:t>7</a:t>
            </a:r>
            <a:r>
              <a:rPr lang="ar-SA" sz="2800" dirty="0" smtClean="0"/>
              <a:t> </a:t>
            </a:r>
            <a:endParaRPr lang="ar-SA"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930226"/>
          </a:xfrm>
        </p:spPr>
        <p:txBody>
          <a:bodyPr>
            <a:normAutofit/>
          </a:bodyPr>
          <a:lstStyle/>
          <a:p>
            <a:r>
              <a:rPr lang="en-US" sz="3600" dirty="0" smtClean="0">
                <a:solidFill>
                  <a:srgbClr val="C00000"/>
                </a:solidFill>
              </a:rPr>
              <a:t>Factors that contribute to have a high risk newborn:</a:t>
            </a:r>
            <a:endParaRPr lang="ar-SA" sz="3600" dirty="0">
              <a:solidFill>
                <a:srgbClr val="C00000"/>
              </a:solidFill>
            </a:endParaRPr>
          </a:p>
        </p:txBody>
      </p:sp>
      <p:sp>
        <p:nvSpPr>
          <p:cNvPr id="3" name="عنصر نائب للمحتوى 2"/>
          <p:cNvSpPr>
            <a:spLocks noGrp="1"/>
          </p:cNvSpPr>
          <p:nvPr>
            <p:ph idx="1"/>
          </p:nvPr>
        </p:nvSpPr>
        <p:spPr>
          <a:xfrm>
            <a:off x="1043608" y="980728"/>
            <a:ext cx="7890080" cy="4824536"/>
          </a:xfrm>
        </p:spPr>
        <p:txBody>
          <a:bodyPr>
            <a:normAutofit lnSpcReduction="10000"/>
          </a:bodyPr>
          <a:lstStyle/>
          <a:p>
            <a:pPr marL="82296" indent="0" algn="l">
              <a:buNone/>
            </a:pPr>
            <a:endParaRPr lang="en-US" sz="2800" dirty="0" smtClean="0">
              <a:solidFill>
                <a:srgbClr val="FF0000"/>
              </a:solidFill>
            </a:endParaRPr>
          </a:p>
          <a:p>
            <a:pPr marL="82296" indent="0" algn="l">
              <a:buNone/>
            </a:pPr>
            <a:endParaRPr lang="en-US" sz="2800" dirty="0">
              <a:solidFill>
                <a:srgbClr val="FF0000"/>
              </a:solidFill>
            </a:endParaRPr>
          </a:p>
          <a:p>
            <a:pPr marL="82296" indent="0" algn="l">
              <a:buNone/>
            </a:pPr>
            <a:endParaRPr lang="en-US" sz="2800" dirty="0">
              <a:solidFill>
                <a:srgbClr val="FF0000"/>
              </a:solidFill>
            </a:endParaRPr>
          </a:p>
          <a:p>
            <a:pPr marL="82296" indent="0" algn="l">
              <a:buNone/>
            </a:pPr>
            <a:r>
              <a:rPr lang="en-US" sz="2800" dirty="0" smtClean="0">
                <a:solidFill>
                  <a:schemeClr val="accent6"/>
                </a:solidFill>
              </a:rPr>
              <a:t>1)High risk pregnancies</a:t>
            </a:r>
            <a:r>
              <a:rPr lang="en-US" sz="2800" dirty="0" smtClean="0"/>
              <a:t>:  e.g. : toxemias</a:t>
            </a:r>
          </a:p>
          <a:p>
            <a:pPr marL="82296" indent="0" algn="l">
              <a:buNone/>
            </a:pPr>
            <a:r>
              <a:rPr lang="en-US" sz="2800" dirty="0" smtClean="0">
                <a:solidFill>
                  <a:schemeClr val="accent6"/>
                </a:solidFill>
              </a:rPr>
              <a:t>2)Medical illness of the mother </a:t>
            </a:r>
            <a:r>
              <a:rPr lang="en-US" sz="2800" dirty="0" smtClean="0"/>
              <a:t>: e.g. :Diabetes </a:t>
            </a:r>
            <a:endParaRPr lang="ar-SA" sz="2800" dirty="0" smtClean="0"/>
          </a:p>
          <a:p>
            <a:pPr algn="l">
              <a:buNone/>
            </a:pPr>
            <a:r>
              <a:rPr lang="en-US" sz="2800" dirty="0" smtClean="0"/>
              <a:t>mellitus </a:t>
            </a:r>
            <a:r>
              <a:rPr lang="ar-SA" sz="2800" dirty="0" smtClean="0"/>
              <a:t>  </a:t>
            </a:r>
          </a:p>
          <a:p>
            <a:pPr algn="l">
              <a:buNone/>
            </a:pPr>
            <a:r>
              <a:rPr lang="en-US" sz="2800" dirty="0" smtClean="0">
                <a:solidFill>
                  <a:schemeClr val="accent6"/>
                </a:solidFill>
              </a:rPr>
              <a:t>3)Complication of labor </a:t>
            </a:r>
            <a:r>
              <a:rPr lang="en-US" sz="2800" dirty="0" smtClean="0"/>
              <a:t>:e.g premature rupture of membrane (prom) ,obstructed labor, or </a:t>
            </a:r>
            <a:r>
              <a:rPr lang="ar-SA" sz="2800" dirty="0" smtClean="0"/>
              <a:t> </a:t>
            </a:r>
            <a:r>
              <a:rPr lang="en-US" sz="2800" dirty="0" smtClean="0"/>
              <a:t>C.S).</a:t>
            </a:r>
            <a:r>
              <a:rPr lang="ar-SA" sz="2800" dirty="0" smtClean="0"/>
              <a:t>)</a:t>
            </a:r>
            <a:r>
              <a:rPr lang="en-US" sz="2800" dirty="0" smtClean="0"/>
              <a:t>ceasarian section</a:t>
            </a:r>
            <a:endParaRPr lang="ar-SA" sz="2800" dirty="0" smtClean="0"/>
          </a:p>
          <a:p>
            <a:pPr algn="l">
              <a:buNone/>
            </a:pPr>
            <a:r>
              <a:rPr lang="en-US" sz="2800" dirty="0" smtClean="0">
                <a:solidFill>
                  <a:schemeClr val="accent6"/>
                </a:solidFill>
              </a:rPr>
              <a:t>4) Neonatal factors</a:t>
            </a:r>
            <a:r>
              <a:rPr lang="en-US" sz="2800" dirty="0" smtClean="0"/>
              <a:t>: e.g Neonatal asphyxia .</a:t>
            </a:r>
            <a:endParaRPr lang="ar-SA" sz="2800" dirty="0" smtClean="0"/>
          </a:p>
          <a:p>
            <a:pPr algn="l">
              <a:buNone/>
            </a:pPr>
            <a:endParaRPr lang="ar-SA"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4000" b="1" i="1" dirty="0" smtClean="0">
                <a:solidFill>
                  <a:srgbClr val="C00000"/>
                </a:solidFill>
              </a:rPr>
              <a:t>Identification of some high-risk newborn.</a:t>
            </a:r>
            <a:endParaRPr lang="ar-SA" sz="4000" b="1" i="1" dirty="0">
              <a:solidFill>
                <a:srgbClr val="C00000"/>
              </a:solidFill>
            </a:endParaRPr>
          </a:p>
        </p:txBody>
      </p:sp>
      <p:sp>
        <p:nvSpPr>
          <p:cNvPr id="3" name="عنصر نائب للمحتوى 2"/>
          <p:cNvSpPr>
            <a:spLocks noGrp="1"/>
          </p:cNvSpPr>
          <p:nvPr>
            <p:ph idx="1"/>
          </p:nvPr>
        </p:nvSpPr>
        <p:spPr>
          <a:xfrm>
            <a:off x="1115616" y="1447800"/>
            <a:ext cx="7818072" cy="5221560"/>
          </a:xfrm>
        </p:spPr>
        <p:txBody>
          <a:bodyPr>
            <a:normAutofit/>
          </a:bodyPr>
          <a:lstStyle/>
          <a:p>
            <a:pPr marL="82296" indent="0" algn="l">
              <a:buNone/>
            </a:pPr>
            <a:r>
              <a:rPr lang="en-US" dirty="0" smtClean="0"/>
              <a:t>1)premature birth .           </a:t>
            </a:r>
            <a:endParaRPr lang="en-US" dirty="0"/>
          </a:p>
          <a:p>
            <a:pPr marL="82296" indent="0" algn="l">
              <a:buNone/>
            </a:pPr>
            <a:r>
              <a:rPr lang="en-US" dirty="0" smtClean="0"/>
              <a:t>2) low birth weight          </a:t>
            </a:r>
          </a:p>
          <a:p>
            <a:pPr marL="82296" indent="0" algn="l">
              <a:buNone/>
            </a:pPr>
            <a:r>
              <a:rPr lang="en-US" dirty="0" smtClean="0"/>
              <a:t>3)Hypothermia and hyperthermia        </a:t>
            </a:r>
          </a:p>
          <a:p>
            <a:pPr marL="82296" indent="0" algn="l">
              <a:buNone/>
            </a:pPr>
            <a:r>
              <a:rPr lang="en-US" dirty="0" smtClean="0"/>
              <a:t>4)Hypoglycemia                                        </a:t>
            </a:r>
          </a:p>
          <a:p>
            <a:pPr marL="82296" indent="0" algn="l">
              <a:buNone/>
            </a:pPr>
            <a:r>
              <a:rPr lang="en-US" dirty="0" smtClean="0"/>
              <a:t>5)respiratory disorder.  </a:t>
            </a:r>
          </a:p>
          <a:p>
            <a:pPr marL="82296" indent="0" algn="l">
              <a:buNone/>
            </a:pPr>
            <a:r>
              <a:rPr lang="en-US" dirty="0" smtClean="0"/>
              <a:t>6) Hyperbilirubinemia </a:t>
            </a:r>
            <a:endParaRPr lang="ar-SA" dirty="0" smtClean="0"/>
          </a:p>
          <a:p>
            <a:pPr marL="82296" indent="0" algn="l">
              <a:buNone/>
            </a:pPr>
            <a:r>
              <a:rPr lang="en-US" dirty="0" smtClean="0"/>
              <a:t>7) RH Incompatibility </a:t>
            </a:r>
            <a:endParaRPr lang="en-US" dirty="0"/>
          </a:p>
          <a:p>
            <a:pPr marL="82296" indent="0" algn="l">
              <a:buNone/>
            </a:pPr>
            <a:r>
              <a:rPr lang="en-US" dirty="0" smtClean="0"/>
              <a:t>8) Congenital anomaly . </a:t>
            </a:r>
          </a:p>
          <a:p>
            <a:pPr marL="82296" indent="0" algn="l">
              <a:buNone/>
            </a:pPr>
            <a:r>
              <a:rPr lang="en-US" dirty="0" smtClean="0"/>
              <a:t>9) intrauterine growth retardation. (IUGR) </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1-Premature birth</a:t>
            </a:r>
            <a:endParaRPr lang="ar-SA" b="1" dirty="0">
              <a:solidFill>
                <a:srgbClr val="FF0000"/>
              </a:solidFill>
            </a:endParaRPr>
          </a:p>
        </p:txBody>
      </p:sp>
      <p:sp>
        <p:nvSpPr>
          <p:cNvPr id="3" name="عنصر نائب للمحتوى 2"/>
          <p:cNvSpPr>
            <a:spLocks noGrp="1"/>
          </p:cNvSpPr>
          <p:nvPr>
            <p:ph idx="1"/>
          </p:nvPr>
        </p:nvSpPr>
        <p:spPr/>
        <p:txBody>
          <a:bodyPr/>
          <a:lstStyle/>
          <a:p>
            <a:pPr marL="82296" indent="0" algn="l">
              <a:buNone/>
            </a:pPr>
            <a:r>
              <a:rPr lang="en-US" dirty="0" smtClean="0"/>
              <a:t> </a:t>
            </a:r>
            <a:r>
              <a:rPr lang="en-US" sz="2800" dirty="0" smtClean="0"/>
              <a:t>Also known as preterm birth is the birth of a </a:t>
            </a:r>
          </a:p>
          <a:p>
            <a:pPr marL="82296" indent="0" algn="l">
              <a:buNone/>
            </a:pPr>
            <a:r>
              <a:rPr lang="en-US" sz="2800" dirty="0" smtClean="0"/>
              <a:t>baby at a fewer than 37 weeks gestation age</a:t>
            </a:r>
          </a:p>
          <a:p>
            <a:pPr marL="82296" indent="0" algn="l">
              <a:buNone/>
            </a:pPr>
            <a:endParaRPr lang="en-US" sz="2800" b="1" dirty="0" smtClean="0"/>
          </a:p>
          <a:p>
            <a:pPr marL="82296" indent="0" algn="l">
              <a:buNone/>
            </a:pPr>
            <a:r>
              <a:rPr lang="en-US" sz="2800" b="1" dirty="0" smtClean="0"/>
              <a:t>Symptoms: </a:t>
            </a:r>
          </a:p>
          <a:p>
            <a:pPr marL="82296" indent="0" algn="l">
              <a:buNone/>
            </a:pPr>
            <a:r>
              <a:rPr lang="en-US" sz="2800" dirty="0" smtClean="0"/>
              <a:t>of preterm birth include four or more uterine contractions in one hour.  Cerebral palsy ,delays in development ,hearing and sight problems .these risks are greater the earlier a baby is born.                               </a:t>
            </a:r>
            <a:endParaRPr lang="ar-SA"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68760"/>
            <a:ext cx="648072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912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b="1" dirty="0" smtClean="0">
                <a:solidFill>
                  <a:srgbClr val="C00000"/>
                </a:solidFill>
              </a:rPr>
              <a:t>2-Low birth weight :</a:t>
            </a:r>
            <a:endParaRPr lang="ar-SA" sz="4000" b="1" dirty="0">
              <a:solidFill>
                <a:srgbClr val="C00000"/>
              </a:solidFill>
            </a:endParaRPr>
          </a:p>
        </p:txBody>
      </p:sp>
      <p:sp>
        <p:nvSpPr>
          <p:cNvPr id="3" name="عنصر نائب للمحتوى 2"/>
          <p:cNvSpPr>
            <a:spLocks noGrp="1"/>
          </p:cNvSpPr>
          <p:nvPr>
            <p:ph idx="1"/>
          </p:nvPr>
        </p:nvSpPr>
        <p:spPr>
          <a:xfrm>
            <a:off x="1043608" y="1340768"/>
            <a:ext cx="7890080" cy="5184576"/>
          </a:xfrm>
        </p:spPr>
        <p:txBody>
          <a:bodyPr>
            <a:normAutofit fontScale="85000" lnSpcReduction="10000"/>
          </a:bodyPr>
          <a:lstStyle/>
          <a:p>
            <a:pPr marL="82296" indent="0" algn="l">
              <a:lnSpc>
                <a:spcPct val="120000"/>
              </a:lnSpc>
              <a:buNone/>
            </a:pPr>
            <a:r>
              <a:rPr lang="en-US" sz="3000" dirty="0" smtClean="0"/>
              <a:t>IS any live born baby weighting 2500 gram or less at birth .very low birth weight(VLBW ):less than 1500 gm., extremely low birth weight (ELBW): less than 1000 gm.  </a:t>
            </a:r>
            <a:endParaRPr lang="en-US" sz="3000" b="1" dirty="0" smtClean="0"/>
          </a:p>
          <a:p>
            <a:pPr marL="82296" indent="0" algn="l">
              <a:lnSpc>
                <a:spcPct val="120000"/>
              </a:lnSpc>
              <a:buNone/>
            </a:pPr>
            <a:r>
              <a:rPr lang="en-US" sz="3800" b="1" dirty="0" smtClean="0"/>
              <a:t>Causes:</a:t>
            </a:r>
            <a:r>
              <a:rPr lang="en-US" sz="3800" dirty="0" smtClean="0"/>
              <a:t> </a:t>
            </a:r>
            <a:r>
              <a:rPr lang="en-US" sz="3000" dirty="0" smtClean="0"/>
              <a:t>by preterm birth ( that’s alow gestational age at birth ) or the infant begin small for gestation age ( that’s a slow prenatal growth rate ) or combination of both.</a:t>
            </a:r>
          </a:p>
          <a:p>
            <a:pPr marL="82296" indent="0" algn="l">
              <a:lnSpc>
                <a:spcPct val="120000"/>
              </a:lnSpc>
              <a:buNone/>
            </a:pPr>
            <a:r>
              <a:rPr lang="en-US" sz="3000" dirty="0" smtClean="0"/>
              <a:t> </a:t>
            </a:r>
            <a:r>
              <a:rPr lang="en-US" sz="3000" b="1" dirty="0" smtClean="0"/>
              <a:t>the risk factors in the mother include: </a:t>
            </a:r>
            <a:r>
              <a:rPr lang="en-US" sz="3000" dirty="0" smtClean="0"/>
              <a:t>young age, multiple pregnancy ,previous LBW,poor nutrition .environment risk factor  such  as smoking  .               </a:t>
            </a:r>
            <a:endParaRPr lang="en-US" i="1" dirty="0" smtClean="0">
              <a:solidFill>
                <a:schemeClr val="tx1">
                  <a:lumMod val="95000"/>
                  <a:lumOff val="5000"/>
                </a:schemeClr>
              </a:solidFill>
            </a:endParaRPr>
          </a:p>
          <a:p>
            <a:pPr algn="l"/>
            <a:endParaRPr lang="ar-SA" i="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26968"/>
            <a:ext cx="8100392" cy="1143000"/>
          </a:xfrm>
        </p:spPr>
        <p:txBody>
          <a:bodyPr>
            <a:normAutofit fontScale="90000"/>
          </a:bodyPr>
          <a:lstStyle/>
          <a:p>
            <a:r>
              <a:rPr lang="en-US" dirty="0" smtClean="0"/>
              <a:t>Nursing care for preterm, low birth weight and their families </a:t>
            </a:r>
            <a:endParaRPr lang="en-US" dirty="0"/>
          </a:p>
        </p:txBody>
      </p:sp>
      <p:sp>
        <p:nvSpPr>
          <p:cNvPr id="3" name="عنصر نائب للمحتوى 2"/>
          <p:cNvSpPr>
            <a:spLocks noGrp="1"/>
          </p:cNvSpPr>
          <p:nvPr>
            <p:ph idx="1"/>
          </p:nvPr>
        </p:nvSpPr>
        <p:spPr>
          <a:xfrm>
            <a:off x="1115616" y="1484784"/>
            <a:ext cx="7920880" cy="4896544"/>
          </a:xfrm>
        </p:spPr>
        <p:txBody>
          <a:bodyPr/>
          <a:lstStyle/>
          <a:p>
            <a:pPr marL="82296" indent="0" algn="l">
              <a:buNone/>
            </a:pPr>
            <a:r>
              <a:rPr lang="en-US" dirty="0" smtClean="0"/>
              <a:t>1-</a:t>
            </a:r>
            <a:r>
              <a:rPr lang="en-US" sz="2800" dirty="0" smtClean="0"/>
              <a:t>care at neonatal intensive care unit</a:t>
            </a:r>
          </a:p>
          <a:p>
            <a:pPr marL="82296" indent="0" algn="l">
              <a:buNone/>
            </a:pPr>
            <a:r>
              <a:rPr lang="en-US" sz="2800" dirty="0" smtClean="0"/>
              <a:t>2-maintenance of nutrition and hydration </a:t>
            </a:r>
          </a:p>
          <a:p>
            <a:pPr marL="82296" indent="0" algn="l">
              <a:buNone/>
            </a:pPr>
            <a:r>
              <a:rPr lang="en-US" sz="2800" dirty="0" smtClean="0"/>
              <a:t>3- maintenance of breathing</a:t>
            </a:r>
          </a:p>
          <a:p>
            <a:pPr marL="82296" indent="0" algn="l">
              <a:buNone/>
            </a:pPr>
            <a:r>
              <a:rPr lang="en-US" sz="2800" dirty="0" smtClean="0"/>
              <a:t>4-maintenance of stable body temperature</a:t>
            </a:r>
          </a:p>
          <a:p>
            <a:pPr marL="82296" indent="0" algn="l">
              <a:buNone/>
            </a:pPr>
            <a:r>
              <a:rPr lang="en-US" sz="2800" dirty="0" smtClean="0"/>
              <a:t>5-gently early stimulation</a:t>
            </a:r>
          </a:p>
          <a:p>
            <a:pPr marL="82296" indent="0" algn="l">
              <a:buNone/>
            </a:pPr>
            <a:r>
              <a:rPr lang="en-US" sz="2800" dirty="0" smtClean="0"/>
              <a:t>6-prevention, early detection and promote management of complication</a:t>
            </a:r>
          </a:p>
          <a:p>
            <a:pPr marL="82296" indent="0" algn="l">
              <a:buNone/>
            </a:pPr>
            <a:r>
              <a:rPr lang="en-US" sz="2800" dirty="0" smtClean="0"/>
              <a:t>7-family support discharge, follow-up and hom care </a:t>
            </a:r>
            <a:endParaRPr lang="en-US" dirty="0"/>
          </a:p>
        </p:txBody>
      </p:sp>
    </p:spTree>
    <p:extLst>
      <p:ext uri="{BB962C8B-B14F-4D97-AF65-F5344CB8AC3E}">
        <p14:creationId xmlns:p14="http://schemas.microsoft.com/office/powerpoint/2010/main" val="199617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0-02-02-169783da93c2ea2f8710d12bf059ec9fe854002fcc8ef164289a3fd4cb8eba1e-V.jpg"/>
          <p:cNvPicPr>
            <a:picLocks noChangeAspect="1"/>
          </p:cNvPicPr>
          <p:nvPr/>
        </p:nvPicPr>
        <p:blipFill>
          <a:blip r:embed="rId2"/>
          <a:stretch>
            <a:fillRect/>
          </a:stretch>
        </p:blipFill>
        <p:spPr>
          <a:xfrm>
            <a:off x="1142976" y="0"/>
            <a:ext cx="7063417" cy="6858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2708</TotalTime>
  <Words>1108</Words>
  <Application>Microsoft Office PowerPoint</Application>
  <PresentationFormat>On-screen Show (4:3)</PresentationFormat>
  <Paragraphs>99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انقلاب</vt:lpstr>
      <vt:lpstr>Maternal and neonatal nursing     (specialties)   nursing care of high risk newborn &amp; their families</vt:lpstr>
      <vt:lpstr>High risk newborns</vt:lpstr>
      <vt:lpstr>Factors that contribute to have a high risk newborn:</vt:lpstr>
      <vt:lpstr>Identification of some high-risk newborn.</vt:lpstr>
      <vt:lpstr>1-Premature birth</vt:lpstr>
      <vt:lpstr>PowerPoint Presentation</vt:lpstr>
      <vt:lpstr>2-Low birth weight :</vt:lpstr>
      <vt:lpstr>Nursing care for preterm, low birth weight and their families </vt:lpstr>
      <vt:lpstr>PowerPoint Presentation</vt:lpstr>
      <vt:lpstr>3-Hypothermia and hyperthermia </vt:lpstr>
      <vt:lpstr>Hyperthermia :its acondition characterized by elevation body temp more than 37C.  </vt:lpstr>
      <vt:lpstr>4-Hypoglycemia: is the most common metabolic disorder. Small gestational age (SGA) newborn. the plasma glucose concentration at or below 40mgl  clinical manifestation include (tremor ,poorly   feeding ,cyanotic spells .poor reflexes)                  </vt:lpstr>
      <vt:lpstr>Infant of Diabetic mother  </vt:lpstr>
      <vt:lpstr>5-Respiratory disorder : is a medical term that encompasses pathological condition affecting the organs and tissues that include respiratory distress syndrome (hyaline membrane)  disease:    </vt:lpstr>
      <vt:lpstr> </vt:lpstr>
      <vt:lpstr>Nursing care for newborn with hyperbilirubinemia .</vt:lpstr>
      <vt:lpstr>7-Rh incompatibility: it occurs when an Rh –negative mother carries an Rh –positive fetus .leakage of fetal Rh antigens commonly occur during delivery ,at the time of placenta separation ,maternal antibodies are produced in response ,in asubsequent pregnancy with an Rh-positive fetus ,maternal antibody enter the fetal circulation transplacentally, causes erthroblastosis . </vt:lpstr>
      <vt:lpstr>8-Congenital anomaly : </vt:lpstr>
      <vt:lpstr>PowerPoint Presentation</vt:lpstr>
      <vt:lpstr>PowerPoint Presentation</vt:lpstr>
      <vt:lpstr>PowerPoint Presentation</vt:lpstr>
      <vt:lpstr>PowerPoint Presentation</vt:lpstr>
      <vt:lpstr>9-IUGR: </vt:lpstr>
      <vt:lpstr>PowerPoint Presentation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care of high risk newborn &amp;their families</dc:title>
  <dc:creator>ah</dc:creator>
  <cp:lastModifiedBy>Maher</cp:lastModifiedBy>
  <cp:revision>266</cp:revision>
  <dcterms:created xsi:type="dcterms:W3CDTF">2018-09-21T21:27:11Z</dcterms:created>
  <dcterms:modified xsi:type="dcterms:W3CDTF">2021-01-16T13:27:09Z</dcterms:modified>
</cp:coreProperties>
</file>