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5" name="Date Placeholder 14"/>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16" name="Slide Number Placeholder 15"/>
          <p:cNvSpPr>
            <a:spLocks noGrp="1"/>
          </p:cNvSpPr>
          <p:nvPr>
            <p:ph type="sldNum" sz="quarter" idx="11"/>
          </p:nvPr>
        </p:nvSpPr>
        <p:spPr/>
        <p:txBody>
          <a:bodyPr/>
          <a:lstStyle/>
          <a:p>
            <a:fld id="{46E5D907-F39F-4740-A185-B892D8DE0C7A}" type="slidenum">
              <a:rPr lang="ar-IQ" smtClean="0"/>
              <a:pPr/>
              <a:t>‹#›</a:t>
            </a:fld>
            <a:endParaRPr lang="ar-IQ"/>
          </a:p>
        </p:txBody>
      </p:sp>
      <p:sp>
        <p:nvSpPr>
          <p:cNvPr id="17" name="Footer Placeholder 16"/>
          <p:cNvSpPr>
            <a:spLocks noGrp="1"/>
          </p:cNvSpPr>
          <p:nvPr>
            <p:ph type="ftr" sz="quarter" idx="12"/>
          </p:nvPr>
        </p:nvSpPr>
        <p:spPr/>
        <p:txBody>
          <a:bodyPr/>
          <a:lstStyle/>
          <a:p>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E5D907-F39F-4740-A185-B892D8DE0C7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Title 12"/>
          <p:cNvSpPr>
            <a:spLocks noGrp="1"/>
          </p:cNvSpPr>
          <p:nvPr>
            <p:ph type="title"/>
          </p:nvPr>
        </p:nvSpPr>
        <p:spPr/>
        <p:txBody>
          <a:bodyPr/>
          <a:lstStyle/>
          <a:p>
            <a:r>
              <a:rPr lang="ar-SA" smtClean="0"/>
              <a:t>انقر لتحرير نمط العنوان الرئيسي</a:t>
            </a:r>
            <a:endParaRPr lang="en-US"/>
          </a:p>
        </p:txBody>
      </p:sp>
      <p:sp>
        <p:nvSpPr>
          <p:cNvPr id="14" name="Date Placeholder 13"/>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15" name="Slide Number Placeholder 14"/>
          <p:cNvSpPr>
            <a:spLocks noGrp="1"/>
          </p:cNvSpPr>
          <p:nvPr>
            <p:ph type="sldNum" sz="quarter" idx="11"/>
          </p:nvPr>
        </p:nvSpPr>
        <p:spPr/>
        <p:txBody>
          <a:bodyPr/>
          <a:lstStyle/>
          <a:p>
            <a:fld id="{46E5D907-F39F-4740-A185-B892D8DE0C7A}" type="slidenum">
              <a:rPr lang="ar-IQ" smtClean="0"/>
              <a:pPr/>
              <a:t>‹#›</a:t>
            </a:fld>
            <a:endParaRPr lang="ar-IQ"/>
          </a:p>
        </p:txBody>
      </p:sp>
      <p:sp>
        <p:nvSpPr>
          <p:cNvPr id="16" name="Footer Placeholder 15"/>
          <p:cNvSpPr>
            <a:spLocks noGrp="1"/>
          </p:cNvSpPr>
          <p:nvPr>
            <p:ph type="ftr" sz="quarter" idx="12"/>
          </p:nvPr>
        </p:nvSpPr>
        <p:spPr/>
        <p:txBody>
          <a:bodyPr/>
          <a:lstStyle/>
          <a:p>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12" name="Date Placeholder 11"/>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13" name="Slide Number Placeholder 12"/>
          <p:cNvSpPr>
            <a:spLocks noGrp="1"/>
          </p:cNvSpPr>
          <p:nvPr>
            <p:ph type="sldNum" sz="quarter" idx="11"/>
          </p:nvPr>
        </p:nvSpPr>
        <p:spPr/>
        <p:txBody>
          <a:bodyPr/>
          <a:lstStyle/>
          <a:p>
            <a:fld id="{46E5D907-F39F-4740-A185-B892D8DE0C7A}" type="slidenum">
              <a:rPr lang="ar-IQ" smtClean="0"/>
              <a:pPr/>
              <a:t>‹#›</a:t>
            </a:fld>
            <a:endParaRPr lang="ar-IQ"/>
          </a:p>
        </p:txBody>
      </p:sp>
      <p:sp>
        <p:nvSpPr>
          <p:cNvPr id="14" name="Footer Placeholder 13"/>
          <p:cNvSpPr>
            <a:spLocks noGrp="1"/>
          </p:cNvSpPr>
          <p:nvPr>
            <p:ph type="ftr" sz="quarter" idx="12"/>
          </p:nvPr>
        </p:nvSpPr>
        <p:spPr/>
        <p:txBody>
          <a:bodyPr/>
          <a:lstStyle/>
          <a:p>
            <a:endParaRPr lang="ar-IQ"/>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ar-SA" smtClean="0"/>
              <a:t>انقر لتحرير نمط العنوان الرئيسي</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9" name="Slide Number Placeholder 8"/>
          <p:cNvSpPr>
            <a:spLocks noGrp="1"/>
          </p:cNvSpPr>
          <p:nvPr>
            <p:ph type="sldNum" sz="quarter" idx="11"/>
          </p:nvPr>
        </p:nvSpPr>
        <p:spPr/>
        <p:txBody>
          <a:bodyPr/>
          <a:lstStyle/>
          <a:p>
            <a:fld id="{46E5D907-F39F-4740-A185-B892D8DE0C7A}" type="slidenum">
              <a:rPr lang="ar-IQ" smtClean="0"/>
              <a:pPr/>
              <a:t>‹#›</a:t>
            </a:fld>
            <a:endParaRPr lang="ar-IQ"/>
          </a:p>
        </p:txBody>
      </p:sp>
      <p:sp>
        <p:nvSpPr>
          <p:cNvPr id="10" name="Footer Placeholder 9"/>
          <p:cNvSpPr>
            <a:spLocks noGrp="1"/>
          </p:cNvSpPr>
          <p:nvPr>
            <p:ph type="ftr" sz="quarter" idx="12"/>
          </p:nvPr>
        </p:nvSpPr>
        <p:spPr/>
        <p:txBody>
          <a:bodyPr/>
          <a:lstStyle/>
          <a:p>
            <a:endParaRPr lang="ar-IQ"/>
          </a:p>
        </p:txBody>
      </p:sp>
      <p:sp>
        <p:nvSpPr>
          <p:cNvPr id="11" name="Title 10"/>
          <p:cNvSpPr>
            <a:spLocks noGrp="1"/>
          </p:cNvSpPr>
          <p:nvPr>
            <p:ph type="title"/>
          </p:nvPr>
        </p:nvSpPr>
        <p:spPr/>
        <p:txBody>
          <a:bodyPr/>
          <a:lstStyle/>
          <a:p>
            <a:r>
              <a:rPr lang="ar-SA" smtClean="0"/>
              <a:t>انقر لتحرير نمط العنوان الرئيسي</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ar-SA" smtClean="0"/>
              <a:t>انقر لتحرير نمط العنوان الرئيسي</a:t>
            </a:r>
            <a:endParaRPr lang="en-US" dirty="0"/>
          </a:p>
        </p:txBody>
      </p:sp>
      <p:sp>
        <p:nvSpPr>
          <p:cNvPr id="14" name="Date Placeholder 13"/>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15" name="Slide Number Placeholder 14"/>
          <p:cNvSpPr>
            <a:spLocks noGrp="1"/>
          </p:cNvSpPr>
          <p:nvPr>
            <p:ph type="sldNum" sz="quarter" idx="11"/>
          </p:nvPr>
        </p:nvSpPr>
        <p:spPr/>
        <p:txBody>
          <a:bodyPr/>
          <a:lstStyle/>
          <a:p>
            <a:fld id="{46E5D907-F39F-4740-A185-B892D8DE0C7A}" type="slidenum">
              <a:rPr lang="ar-IQ" smtClean="0"/>
              <a:pPr/>
              <a:t>‹#›</a:t>
            </a:fld>
            <a:endParaRPr lang="ar-IQ"/>
          </a:p>
        </p:txBody>
      </p:sp>
      <p:sp>
        <p:nvSpPr>
          <p:cNvPr id="16" name="Footer Placeholder 15"/>
          <p:cNvSpPr>
            <a:spLocks noGrp="1"/>
          </p:cNvSpPr>
          <p:nvPr>
            <p:ph type="ftr" sz="quarter" idx="12"/>
          </p:nvPr>
        </p:nvSpPr>
        <p:spPr/>
        <p:txBody>
          <a:bodyPr/>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smtClean="0"/>
              <a:t>انقر لتحرير نمط العنوان الرئيسي</a:t>
            </a:r>
            <a:endParaRPr lang="en-US"/>
          </a:p>
        </p:txBody>
      </p:sp>
      <p:sp>
        <p:nvSpPr>
          <p:cNvPr id="7" name="Date Placeholder 6"/>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8" name="Slide Number Placeholder 7"/>
          <p:cNvSpPr>
            <a:spLocks noGrp="1"/>
          </p:cNvSpPr>
          <p:nvPr>
            <p:ph type="sldNum" sz="quarter" idx="11"/>
          </p:nvPr>
        </p:nvSpPr>
        <p:spPr/>
        <p:txBody>
          <a:bodyPr/>
          <a:lstStyle/>
          <a:p>
            <a:fld id="{46E5D907-F39F-4740-A185-B892D8DE0C7A}" type="slidenum">
              <a:rPr lang="ar-IQ" smtClean="0"/>
              <a:pPr/>
              <a:t>‹#›</a:t>
            </a:fld>
            <a:endParaRPr lang="ar-IQ"/>
          </a:p>
        </p:txBody>
      </p:sp>
      <p:sp>
        <p:nvSpPr>
          <p:cNvPr id="9" name="Footer Placeholder 8"/>
          <p:cNvSpPr>
            <a:spLocks noGrp="1"/>
          </p:cNvSpPr>
          <p:nvPr>
            <p:ph type="ftr" sz="quarter" idx="12"/>
          </p:nvPr>
        </p:nvSpPr>
        <p:spPr/>
        <p:txBody>
          <a:bodyPr/>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6" name="Slide Number Placeholder 5"/>
          <p:cNvSpPr>
            <a:spLocks noGrp="1"/>
          </p:cNvSpPr>
          <p:nvPr>
            <p:ph type="sldNum" sz="quarter" idx="11"/>
          </p:nvPr>
        </p:nvSpPr>
        <p:spPr/>
        <p:txBody>
          <a:bodyPr/>
          <a:lstStyle/>
          <a:p>
            <a:fld id="{46E5D907-F39F-4740-A185-B892D8DE0C7A}" type="slidenum">
              <a:rPr lang="ar-IQ" smtClean="0"/>
              <a:pPr/>
              <a:t>‹#›</a:t>
            </a:fld>
            <a:endParaRPr lang="ar-IQ"/>
          </a:p>
        </p:txBody>
      </p:sp>
      <p:sp>
        <p:nvSpPr>
          <p:cNvPr id="7" name="Footer Placeholder 6"/>
          <p:cNvSpPr>
            <a:spLocks noGrp="1"/>
          </p:cNvSpPr>
          <p:nvPr>
            <p:ph type="ftr" sz="quarter" idx="12"/>
          </p:nvPr>
        </p:nvSpPr>
        <p:spPr/>
        <p:txBody>
          <a:bodyPr/>
          <a:lstStyle/>
          <a:p>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5" name="Date Placeholder 14"/>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16" name="Slide Number Placeholder 15"/>
          <p:cNvSpPr>
            <a:spLocks noGrp="1"/>
          </p:cNvSpPr>
          <p:nvPr>
            <p:ph type="sldNum" sz="quarter" idx="11"/>
          </p:nvPr>
        </p:nvSpPr>
        <p:spPr/>
        <p:txBody>
          <a:bodyPr/>
          <a:lstStyle/>
          <a:p>
            <a:fld id="{46E5D907-F39F-4740-A185-B892D8DE0C7A}" type="slidenum">
              <a:rPr lang="ar-IQ" smtClean="0"/>
              <a:pPr/>
              <a:t>‹#›</a:t>
            </a:fld>
            <a:endParaRPr lang="ar-IQ"/>
          </a:p>
        </p:txBody>
      </p:sp>
      <p:sp>
        <p:nvSpPr>
          <p:cNvPr id="17" name="Footer Placeholder 16"/>
          <p:cNvSpPr>
            <a:spLocks noGrp="1"/>
          </p:cNvSpPr>
          <p:nvPr>
            <p:ph type="ftr" sz="quarter" idx="12"/>
          </p:nvPr>
        </p:nvSpPr>
        <p:spPr/>
        <p:txBody>
          <a:bodyPr/>
          <a:lstStyle/>
          <a:p>
            <a:endParaRPr lang="ar-IQ"/>
          </a:p>
        </p:txBody>
      </p:sp>
      <p:sp>
        <p:nvSpPr>
          <p:cNvPr id="18" name="Title 17"/>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sp>
        <p:nvSpPr>
          <p:cNvPr id="13" name="Date Placeholder 12"/>
          <p:cNvSpPr>
            <a:spLocks noGrp="1"/>
          </p:cNvSpPr>
          <p:nvPr>
            <p:ph type="dt" sz="half" idx="10"/>
          </p:nvPr>
        </p:nvSpPr>
        <p:spPr/>
        <p:txBody>
          <a:bodyPr/>
          <a:lstStyle/>
          <a:p>
            <a:fld id="{2404F0B5-2C91-4137-A41F-00D2A9020FE3}" type="datetimeFigureOut">
              <a:rPr lang="ar-IQ" smtClean="0"/>
              <a:pPr/>
              <a:t>05/06/1442</a:t>
            </a:fld>
            <a:endParaRPr lang="ar-IQ"/>
          </a:p>
        </p:txBody>
      </p:sp>
      <p:sp>
        <p:nvSpPr>
          <p:cNvPr id="14" name="Slide Number Placeholder 13"/>
          <p:cNvSpPr>
            <a:spLocks noGrp="1"/>
          </p:cNvSpPr>
          <p:nvPr>
            <p:ph type="sldNum" sz="quarter" idx="11"/>
          </p:nvPr>
        </p:nvSpPr>
        <p:spPr/>
        <p:txBody>
          <a:bodyPr/>
          <a:lstStyle/>
          <a:p>
            <a:fld id="{46E5D907-F39F-4740-A185-B892D8DE0C7A}" type="slidenum">
              <a:rPr lang="ar-IQ" smtClean="0"/>
              <a:pPr/>
              <a:t>‹#›</a:t>
            </a:fld>
            <a:endParaRPr lang="ar-IQ"/>
          </a:p>
        </p:txBody>
      </p:sp>
      <p:sp>
        <p:nvSpPr>
          <p:cNvPr id="15" name="Footer Placeholder 14"/>
          <p:cNvSpPr>
            <a:spLocks noGrp="1"/>
          </p:cNvSpPr>
          <p:nvPr>
            <p:ph type="ftr" sz="quarter" idx="12"/>
          </p:nvPr>
        </p:nvSpPr>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404F0B5-2C91-4137-A41F-00D2A9020FE3}" type="datetimeFigureOut">
              <a:rPr lang="ar-IQ" smtClean="0"/>
              <a:pPr/>
              <a:t>05/06/1442</a:t>
            </a:fld>
            <a:endParaRPr lang="ar-IQ"/>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ar-IQ"/>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6E5D907-F39F-4740-A185-B892D8DE0C7A}"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56032" algn="r" defTabSz="914400" rtl="1"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r" defTabSz="914400" rtl="1"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r" defTabSz="914400" rtl="1"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r" defTabSz="914400" rtl="1"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r" defTabSz="914400" rtl="1"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r" defTabSz="914400" rtl="1"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Doppler_ultrasonography" TargetMode="External"/><Relationship Id="rId3" Type="http://schemas.openxmlformats.org/officeDocument/2006/relationships/hyperlink" Target="https://en.wikipedia.org/wiki/Fetal_heartbeat" TargetMode="External"/><Relationship Id="rId7" Type="http://schemas.openxmlformats.org/officeDocument/2006/relationships/hyperlink" Target="https://en.wikipedia.org/wiki/Auscultation" TargetMode="External"/><Relationship Id="rId2" Type="http://schemas.openxmlformats.org/officeDocument/2006/relationships/hyperlink" Target="https://en.wikipedia.org/wiki/Ultrasound" TargetMode="External"/><Relationship Id="rId1" Type="http://schemas.openxmlformats.org/officeDocument/2006/relationships/slideLayout" Target="../slideLayouts/slideLayout7.xml"/><Relationship Id="rId6" Type="http://schemas.openxmlformats.org/officeDocument/2006/relationships/hyperlink" Target="https://en.wikipedia.org/wiki/Heart_rate" TargetMode="External"/><Relationship Id="rId5" Type="http://schemas.openxmlformats.org/officeDocument/2006/relationships/hyperlink" Target="https://en.wikipedia.org/wiki/Doppler_effect" TargetMode="External"/><Relationship Id="rId4" Type="http://schemas.openxmlformats.org/officeDocument/2006/relationships/hyperlink" Target="https://en.wikipedia.org/wiki/Prenatal_care" TargetMode="External"/><Relationship Id="rId9" Type="http://schemas.openxmlformats.org/officeDocument/2006/relationships/hyperlink" Target="https://en.wikipedia.org/wiki/-graphy"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pPr algn="ctr"/>
            <a:r>
              <a:rPr lang="en-US" b="1" dirty="0"/>
              <a:t>Assessment of fetal </a:t>
            </a:r>
            <a:r>
              <a:rPr lang="en-US" b="1" dirty="0" smtClean="0"/>
              <a:t>   status</a:t>
            </a:r>
            <a:r>
              <a:rPr lang="en-US" dirty="0"/>
              <a:t/>
            </a:r>
            <a:br>
              <a:rPr lang="en-US" dirty="0"/>
            </a:br>
            <a:endParaRPr lang="ar-IQ" dirty="0"/>
          </a:p>
        </p:txBody>
      </p:sp>
      <p:sp>
        <p:nvSpPr>
          <p:cNvPr id="3" name="عنوان فرعي 2"/>
          <p:cNvSpPr>
            <a:spLocks noGrp="1"/>
          </p:cNvSpPr>
          <p:nvPr>
            <p:ph type="subTitle" idx="1"/>
          </p:nvPr>
        </p:nvSpPr>
        <p:spPr/>
        <p:txBody>
          <a:bodyPr>
            <a:normAutofit fontScale="32500" lnSpcReduction="20000"/>
          </a:bodyPr>
          <a:lstStyle/>
          <a:p>
            <a:r>
              <a:rPr lang="en-US" b="1" dirty="0"/>
              <a:t> </a:t>
            </a:r>
            <a:endParaRPr lang="en-US" dirty="0"/>
          </a:p>
          <a:p>
            <a:r>
              <a:rPr lang="en-US" sz="9600" b="1" dirty="0" smtClean="0"/>
              <a:t>Prof. Dr</a:t>
            </a:r>
            <a:r>
              <a:rPr lang="en-US" sz="9600" b="1" dirty="0"/>
              <a:t>. </a:t>
            </a:r>
            <a:r>
              <a:rPr lang="en-US" sz="9600" b="1" dirty="0" err="1" smtClean="0"/>
              <a:t>Rabea</a:t>
            </a:r>
            <a:r>
              <a:rPr lang="en-US" sz="9600" b="1" dirty="0" smtClean="0"/>
              <a:t> M. Ali</a:t>
            </a:r>
            <a:endParaRPr lang="ar-IQ" dirty="0"/>
          </a:p>
        </p:txBody>
      </p:sp>
    </p:spTree>
    <p:extLst>
      <p:ext uri="{BB962C8B-B14F-4D97-AF65-F5344CB8AC3E}">
        <p14:creationId xmlns:p14="http://schemas.microsoft.com/office/powerpoint/2010/main" val="81990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88640"/>
            <a:ext cx="8280920" cy="6678751"/>
          </a:xfrm>
          <a:prstGeom prst="rect">
            <a:avLst/>
          </a:prstGeom>
        </p:spPr>
        <p:txBody>
          <a:bodyPr wrap="square">
            <a:spAutoFit/>
          </a:bodyPr>
          <a:lstStyle/>
          <a:p>
            <a:pPr algn="just" rtl="0"/>
            <a:r>
              <a:rPr lang="en-US" sz="3600" b="1" u="sng" dirty="0">
                <a:solidFill>
                  <a:srgbClr val="FFFF00"/>
                </a:solidFill>
              </a:rPr>
              <a:t>Results mean : </a:t>
            </a:r>
            <a:endParaRPr lang="en-US" sz="3600" b="1" dirty="0">
              <a:solidFill>
                <a:srgbClr val="FFFF00"/>
              </a:solidFill>
            </a:endParaRPr>
          </a:p>
          <a:p>
            <a:pPr algn="just" rtl="0"/>
            <a:r>
              <a:rPr lang="en-US" sz="2800" dirty="0"/>
              <a:t>    If two or more accelerations occur within a 20-minute period, the result is considered reactive or “reassuring.” A reactive result means that for now, it does not appear that there are any problems. A nonreactive result is one in which not enough accelerations are detected in a 40-minute period. It can mean several things. It may mean that the fetus was asleep during the test. If this happens, the test may last 40 more minutes, or the fetus may be stimulated to move with sound projected over the mother’s abdomen. A nonreactive result can occur if the woman has taken certain medications. It also can mean that the fetus is not getting enough oxygen.</a:t>
            </a:r>
          </a:p>
        </p:txBody>
      </p:sp>
    </p:spTree>
    <p:extLst>
      <p:ext uri="{BB962C8B-B14F-4D97-AF65-F5344CB8AC3E}">
        <p14:creationId xmlns:p14="http://schemas.microsoft.com/office/powerpoint/2010/main" val="2789780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6632"/>
            <a:ext cx="8640960" cy="4832092"/>
          </a:xfrm>
          <a:prstGeom prst="rect">
            <a:avLst/>
          </a:prstGeom>
        </p:spPr>
        <p:txBody>
          <a:bodyPr wrap="square">
            <a:spAutoFit/>
          </a:bodyPr>
          <a:lstStyle/>
          <a:p>
            <a:pPr lvl="0" algn="l" rtl="0"/>
            <a:r>
              <a:rPr lang="en-US" sz="2800" b="1" u="sng" dirty="0">
                <a:solidFill>
                  <a:srgbClr val="FFFF00"/>
                </a:solidFill>
              </a:rPr>
              <a:t>Biophysical profile</a:t>
            </a:r>
            <a:endParaRPr lang="en-US" sz="2800" b="1" dirty="0">
              <a:solidFill>
                <a:srgbClr val="FFFF00"/>
              </a:solidFill>
            </a:endParaRPr>
          </a:p>
          <a:p>
            <a:pPr algn="l" rtl="0"/>
            <a:r>
              <a:rPr lang="en-US" sz="2800" b="1" dirty="0">
                <a:solidFill>
                  <a:srgbClr val="FFFF00"/>
                </a:solidFill>
              </a:rPr>
              <a:t> </a:t>
            </a:r>
          </a:p>
          <a:p>
            <a:pPr algn="l"/>
            <a:r>
              <a:rPr lang="en-US" sz="2800" b="1" dirty="0"/>
              <a:t>A biophysical profile (BPP) may be done when results of other tests are non-reassuring. It uses a scoring system to evaluate fetal well-being in these five areas:</a:t>
            </a:r>
          </a:p>
          <a:p>
            <a:pPr marL="514350" lvl="0" indent="-514350" algn="l" rtl="0">
              <a:buFont typeface="+mj-lt"/>
              <a:buAutoNum type="arabicPeriod"/>
            </a:pPr>
            <a:r>
              <a:rPr lang="en-US" sz="2800" b="1" dirty="0">
                <a:solidFill>
                  <a:srgbClr val="FFFF00"/>
                </a:solidFill>
              </a:rPr>
              <a:t>Fetal heart rate</a:t>
            </a:r>
          </a:p>
          <a:p>
            <a:pPr marL="514350" lvl="0" indent="-514350" algn="l" rtl="0">
              <a:buFont typeface="+mj-lt"/>
              <a:buAutoNum type="arabicPeriod"/>
            </a:pPr>
            <a:r>
              <a:rPr lang="en-US" sz="2800" b="1" dirty="0">
                <a:solidFill>
                  <a:srgbClr val="FFFF00"/>
                </a:solidFill>
              </a:rPr>
              <a:t>Fetal breathing movements</a:t>
            </a:r>
          </a:p>
          <a:p>
            <a:pPr marL="514350" lvl="0" indent="-514350" algn="l" rtl="0">
              <a:buFont typeface="+mj-lt"/>
              <a:buAutoNum type="arabicPeriod"/>
            </a:pPr>
            <a:r>
              <a:rPr lang="en-US" sz="2800" b="1" dirty="0">
                <a:solidFill>
                  <a:srgbClr val="FFFF00"/>
                </a:solidFill>
              </a:rPr>
              <a:t>Fetal body movements</a:t>
            </a:r>
          </a:p>
          <a:p>
            <a:pPr marL="514350" lvl="0" indent="-514350" algn="l" rtl="0">
              <a:buFont typeface="+mj-lt"/>
              <a:buAutoNum type="arabicPeriod"/>
            </a:pPr>
            <a:r>
              <a:rPr lang="en-US" sz="2800" b="1" dirty="0">
                <a:solidFill>
                  <a:srgbClr val="FFFF00"/>
                </a:solidFill>
              </a:rPr>
              <a:t>Fetal muscle </a:t>
            </a:r>
            <a:r>
              <a:rPr lang="en-US" sz="2800" b="1" dirty="0" smtClean="0">
                <a:solidFill>
                  <a:srgbClr val="FFFF00"/>
                </a:solidFill>
              </a:rPr>
              <a:t>tone</a:t>
            </a:r>
          </a:p>
          <a:p>
            <a:pPr marL="514350" lvl="0" indent="-514350" algn="l" rtl="0">
              <a:buFont typeface="+mj-lt"/>
              <a:buAutoNum type="arabicPeriod"/>
            </a:pPr>
            <a:r>
              <a:rPr lang="en-US" sz="2800" b="1" dirty="0" smtClean="0">
                <a:solidFill>
                  <a:srgbClr val="FFFF00"/>
                </a:solidFill>
              </a:rPr>
              <a:t>Amount </a:t>
            </a:r>
            <a:r>
              <a:rPr lang="en-US" sz="2800" b="1" dirty="0">
                <a:solidFill>
                  <a:srgbClr val="FFFF00"/>
                </a:solidFill>
              </a:rPr>
              <a:t>of amniotic fluid</a:t>
            </a:r>
          </a:p>
        </p:txBody>
      </p:sp>
    </p:spTree>
    <p:extLst>
      <p:ext uri="{BB962C8B-B14F-4D97-AF65-F5344CB8AC3E}">
        <p14:creationId xmlns:p14="http://schemas.microsoft.com/office/powerpoint/2010/main" val="3084699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etal Assessment Prof. Z. Babay. - ppt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661589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5744"/>
            <a:ext cx="8820472" cy="5509200"/>
          </a:xfrm>
          <a:prstGeom prst="rect">
            <a:avLst/>
          </a:prstGeom>
        </p:spPr>
        <p:txBody>
          <a:bodyPr wrap="square">
            <a:spAutoFit/>
          </a:bodyPr>
          <a:lstStyle/>
          <a:p>
            <a:pPr lvl="0" algn="l" rtl="0"/>
            <a:r>
              <a:rPr lang="en-US" sz="3200" dirty="0"/>
              <a:t>A BPP involves monitoring the fetal heart rate (the same way it is done in a non-stress test) as well as an ultrasound exam. During an ultrasound exam, a device called a transducer is rolled gently over the abdomen while woman  are reclining or lying down. The transducer creates sound waves that bounce off of the internal structures of the body. The transducer receives these echoes, which are converted into images displayed on a computer screen for the technician to view.</a:t>
            </a:r>
          </a:p>
        </p:txBody>
      </p:sp>
    </p:spTree>
    <p:extLst>
      <p:ext uri="{BB962C8B-B14F-4D97-AF65-F5344CB8AC3E}">
        <p14:creationId xmlns:p14="http://schemas.microsoft.com/office/powerpoint/2010/main" val="1932948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16632"/>
            <a:ext cx="8640960" cy="6186309"/>
          </a:xfrm>
          <a:prstGeom prst="rect">
            <a:avLst/>
          </a:prstGeom>
        </p:spPr>
        <p:txBody>
          <a:bodyPr wrap="square">
            <a:spAutoFit/>
          </a:bodyPr>
          <a:lstStyle/>
          <a:p>
            <a:pPr algn="l" rtl="0"/>
            <a:r>
              <a:rPr lang="en-US" sz="3600" dirty="0"/>
              <a:t>A score of 8–10 is reassuring. A score of 6 is equivocal (neither reassuring nor non reassuring). If have an equivocal score, depending on how far along woman  are in her pregnancy, may have another BPP within the next 12–24 hours, or it may be decided to deliver the baby. A score of 4 or less means that further testing is needed. Sometimes, it means that the baby should be delivered early or right away.</a:t>
            </a:r>
          </a:p>
        </p:txBody>
      </p:sp>
    </p:spTree>
    <p:extLst>
      <p:ext uri="{BB962C8B-B14F-4D97-AF65-F5344CB8AC3E}">
        <p14:creationId xmlns:p14="http://schemas.microsoft.com/office/powerpoint/2010/main" val="3369318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biophysical assessment of fetu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5"/>
            <a:ext cx="9144000" cy="6857999"/>
          </a:xfrm>
          <a:prstGeom prst="rect">
            <a:avLst/>
          </a:prstGeom>
          <a:noFill/>
          <a:ln>
            <a:noFill/>
          </a:ln>
        </p:spPr>
      </p:pic>
    </p:spTree>
    <p:extLst>
      <p:ext uri="{BB962C8B-B14F-4D97-AF65-F5344CB8AC3E}">
        <p14:creationId xmlns:p14="http://schemas.microsoft.com/office/powerpoint/2010/main" val="1553891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0540"/>
            <a:ext cx="8784976" cy="6186309"/>
          </a:xfrm>
          <a:prstGeom prst="rect">
            <a:avLst/>
          </a:prstGeom>
        </p:spPr>
        <p:txBody>
          <a:bodyPr wrap="square">
            <a:spAutoFit/>
          </a:bodyPr>
          <a:lstStyle/>
          <a:p>
            <a:pPr lvl="0" algn="l" rtl="0"/>
            <a:r>
              <a:rPr lang="en-US" sz="3600" b="1" u="sng" dirty="0">
                <a:solidFill>
                  <a:srgbClr val="FFFF00"/>
                </a:solidFill>
              </a:rPr>
              <a:t>Contraction stress test</a:t>
            </a:r>
            <a:endParaRPr lang="en-US" sz="3600" dirty="0">
              <a:solidFill>
                <a:srgbClr val="FFFF00"/>
              </a:solidFill>
            </a:endParaRPr>
          </a:p>
          <a:p>
            <a:pPr algn="l" rtl="0"/>
            <a:r>
              <a:rPr lang="en-US" sz="3600" dirty="0">
                <a:solidFill>
                  <a:srgbClr val="FFFF00"/>
                </a:solidFill>
              </a:rPr>
              <a:t>   A </a:t>
            </a:r>
            <a:r>
              <a:rPr lang="en-US" sz="3600" b="1" dirty="0">
                <a:solidFill>
                  <a:srgbClr val="FFFF00"/>
                </a:solidFill>
              </a:rPr>
              <a:t>contraction stress test</a:t>
            </a:r>
            <a:r>
              <a:rPr lang="en-US" sz="3600" dirty="0">
                <a:solidFill>
                  <a:srgbClr val="FFFF00"/>
                </a:solidFill>
              </a:rPr>
              <a:t> (CST) is performed near the end </a:t>
            </a:r>
            <a:r>
              <a:rPr lang="en-US" sz="3600" dirty="0" smtClean="0">
                <a:solidFill>
                  <a:srgbClr val="FFFF00"/>
                </a:solidFill>
              </a:rPr>
              <a:t>of pregnancy</a:t>
            </a:r>
            <a:r>
              <a:rPr lang="en-US" sz="3600" dirty="0">
                <a:solidFill>
                  <a:srgbClr val="FFFF00"/>
                </a:solidFill>
              </a:rPr>
              <a:t>  (34 weeks' gestation) to determine how well the </a:t>
            </a:r>
            <a:r>
              <a:rPr lang="en-US" sz="3600" dirty="0" smtClean="0">
                <a:solidFill>
                  <a:srgbClr val="FFFF00"/>
                </a:solidFill>
              </a:rPr>
              <a:t>fetus</a:t>
            </a:r>
            <a:r>
              <a:rPr lang="en-US" sz="3600" dirty="0">
                <a:solidFill>
                  <a:srgbClr val="FFFF00"/>
                </a:solidFill>
              </a:rPr>
              <a:t> will cope with the </a:t>
            </a:r>
            <a:r>
              <a:rPr lang="en-US" sz="3600" dirty="0" smtClean="0">
                <a:solidFill>
                  <a:srgbClr val="FFFF00"/>
                </a:solidFill>
              </a:rPr>
              <a:t> contractions </a:t>
            </a:r>
            <a:r>
              <a:rPr lang="en-US" sz="3600" dirty="0">
                <a:solidFill>
                  <a:srgbClr val="FFFF00"/>
                </a:solidFill>
              </a:rPr>
              <a:t> </a:t>
            </a:r>
            <a:r>
              <a:rPr lang="en-US" sz="3600" dirty="0" smtClean="0">
                <a:solidFill>
                  <a:srgbClr val="FFFF00"/>
                </a:solidFill>
              </a:rPr>
              <a:t>of childbirth. </a:t>
            </a:r>
            <a:r>
              <a:rPr lang="en-US" sz="3600" dirty="0">
                <a:solidFill>
                  <a:srgbClr val="FFFF00"/>
                </a:solidFill>
              </a:rPr>
              <a:t>The aim is to induce contractions and monitor the </a:t>
            </a:r>
            <a:r>
              <a:rPr lang="en-US" sz="3600" dirty="0" smtClean="0">
                <a:solidFill>
                  <a:srgbClr val="FFFF00"/>
                </a:solidFill>
              </a:rPr>
              <a:t> fetus </a:t>
            </a:r>
            <a:r>
              <a:rPr lang="en-US" sz="3600" dirty="0">
                <a:solidFill>
                  <a:srgbClr val="FFFF00"/>
                </a:solidFill>
              </a:rPr>
              <a:t> to check for </a:t>
            </a:r>
            <a:r>
              <a:rPr lang="en-US" sz="3600" dirty="0" smtClean="0">
                <a:solidFill>
                  <a:srgbClr val="FFFF00"/>
                </a:solidFill>
              </a:rPr>
              <a:t> heart rate </a:t>
            </a:r>
            <a:r>
              <a:rPr lang="en-US" sz="3600" dirty="0">
                <a:solidFill>
                  <a:srgbClr val="FFFF00"/>
                </a:solidFill>
              </a:rPr>
              <a:t> abnormalities using </a:t>
            </a:r>
            <a:r>
              <a:rPr lang="en-US" sz="3600" dirty="0" smtClean="0">
                <a:solidFill>
                  <a:srgbClr val="FFFF00"/>
                </a:solidFill>
              </a:rPr>
              <a:t>a cardiotocograph. </a:t>
            </a:r>
            <a:r>
              <a:rPr lang="en-US" sz="3600" dirty="0">
                <a:solidFill>
                  <a:srgbClr val="FFFF00"/>
                </a:solidFill>
              </a:rPr>
              <a:t>A CST is one type of antenatal fetal surveillance technique.</a:t>
            </a:r>
          </a:p>
        </p:txBody>
      </p:sp>
    </p:spTree>
    <p:extLst>
      <p:ext uri="{BB962C8B-B14F-4D97-AF65-F5344CB8AC3E}">
        <p14:creationId xmlns:p14="http://schemas.microsoft.com/office/powerpoint/2010/main" val="1563947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ontraction stress te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036496" cy="6741368"/>
          </a:xfrm>
          <a:prstGeom prst="rect">
            <a:avLst/>
          </a:prstGeom>
          <a:noFill/>
          <a:ln>
            <a:noFill/>
          </a:ln>
        </p:spPr>
      </p:pic>
    </p:spTree>
    <p:extLst>
      <p:ext uri="{BB962C8B-B14F-4D97-AF65-F5344CB8AC3E}">
        <p14:creationId xmlns:p14="http://schemas.microsoft.com/office/powerpoint/2010/main" val="35276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ontraction Stress Test in Pregnancy: Procedure, Risks &amp; How to Prep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p:spPr>
      </p:pic>
    </p:spTree>
    <p:extLst>
      <p:ext uri="{BB962C8B-B14F-4D97-AF65-F5344CB8AC3E}">
        <p14:creationId xmlns:p14="http://schemas.microsoft.com/office/powerpoint/2010/main" val="25113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04664"/>
            <a:ext cx="8136904" cy="4401205"/>
          </a:xfrm>
          <a:prstGeom prst="rect">
            <a:avLst/>
          </a:prstGeom>
        </p:spPr>
        <p:txBody>
          <a:bodyPr wrap="square">
            <a:spAutoFit/>
          </a:bodyPr>
          <a:lstStyle/>
          <a:p>
            <a:pPr algn="just" rtl="0"/>
            <a:r>
              <a:rPr lang="en-US" sz="2800" b="1" u="sng" dirty="0"/>
              <a:t>Uses </a:t>
            </a:r>
            <a:endParaRPr lang="en-US" sz="2800" dirty="0"/>
          </a:p>
          <a:p>
            <a:pPr algn="just" rtl="0"/>
            <a:r>
              <a:rPr lang="en-US" sz="2800" b="1" dirty="0"/>
              <a:t>    </a:t>
            </a:r>
            <a:r>
              <a:rPr lang="en-US" sz="2800" dirty="0"/>
              <a:t>The CST is used for its </a:t>
            </a:r>
            <a:r>
              <a:rPr lang="en-US" sz="2800" dirty="0" smtClean="0"/>
              <a:t>high negative</a:t>
            </a:r>
            <a:r>
              <a:rPr lang="en-US" sz="2800" dirty="0"/>
              <a:t> </a:t>
            </a:r>
            <a:r>
              <a:rPr lang="en-US" sz="2800" dirty="0" smtClean="0"/>
              <a:t>predictive value. </a:t>
            </a:r>
            <a:r>
              <a:rPr lang="en-US" sz="2800" dirty="0"/>
              <a:t>A negative result is highly predictive of fetal wellbeing and tolerance of labor. The test has a </a:t>
            </a:r>
            <a:r>
              <a:rPr lang="en-US" sz="2800" dirty="0" smtClean="0"/>
              <a:t>poor positive predictive value</a:t>
            </a:r>
            <a:r>
              <a:rPr lang="en-US" sz="2800" dirty="0"/>
              <a:t> with false-positive results in as many as 30% of </a:t>
            </a:r>
            <a:r>
              <a:rPr lang="en-US" sz="2800" dirty="0" smtClean="0"/>
              <a:t>cases.</a:t>
            </a:r>
            <a:r>
              <a:rPr lang="en-US" sz="2800" dirty="0"/>
              <a:t> A positive CST indicates high risk of fetal death due to </a:t>
            </a:r>
            <a:r>
              <a:rPr lang="en-US" sz="2800" dirty="0" smtClean="0"/>
              <a:t>hypoxia</a:t>
            </a:r>
            <a:r>
              <a:rPr lang="en-US" sz="2800" dirty="0"/>
              <a:t> and is a contraindication </a:t>
            </a:r>
            <a:r>
              <a:rPr lang="en-US" sz="2800" dirty="0" smtClean="0"/>
              <a:t>to labor. </a:t>
            </a:r>
            <a:r>
              <a:rPr lang="en-US" sz="2800" dirty="0"/>
              <a:t>Patient's obstetricians usually consider operative delivery in such situations.</a:t>
            </a:r>
          </a:p>
        </p:txBody>
      </p:sp>
    </p:spTree>
    <p:extLst>
      <p:ext uri="{BB962C8B-B14F-4D97-AF65-F5344CB8AC3E}">
        <p14:creationId xmlns:p14="http://schemas.microsoft.com/office/powerpoint/2010/main" val="3952047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136904" cy="5632311"/>
          </a:xfrm>
          <a:prstGeom prst="rect">
            <a:avLst/>
          </a:prstGeom>
        </p:spPr>
        <p:txBody>
          <a:bodyPr wrap="square">
            <a:spAutoFit/>
          </a:bodyPr>
          <a:lstStyle/>
          <a:p>
            <a:pPr algn="l" rtl="0"/>
            <a:r>
              <a:rPr lang="en-US" sz="2400" b="1" dirty="0"/>
              <a:t>fetal assessment determination of the well-being of the fetus.</a:t>
            </a:r>
          </a:p>
          <a:p>
            <a:pPr algn="l" rtl="0"/>
            <a:r>
              <a:rPr lang="en-US" sz="2400" b="1" dirty="0"/>
              <a:t> </a:t>
            </a:r>
          </a:p>
          <a:p>
            <a:pPr algn="l" rtl="0"/>
            <a:r>
              <a:rPr lang="en-US" sz="2400" b="1" u="sng" dirty="0"/>
              <a:t>Indications </a:t>
            </a:r>
            <a:endParaRPr lang="en-US" sz="2400" b="1" dirty="0"/>
          </a:p>
          <a:p>
            <a:pPr algn="l" rtl="0"/>
            <a:r>
              <a:rPr lang="en-US" sz="2400" b="1" dirty="0"/>
              <a:t> </a:t>
            </a:r>
          </a:p>
          <a:p>
            <a:pPr marL="457200" lvl="0" indent="-457200" algn="l" rtl="0">
              <a:buFont typeface="+mj-lt"/>
              <a:buAutoNum type="arabicPeriod"/>
            </a:pPr>
            <a:r>
              <a:rPr lang="en-US" sz="2400" b="1" dirty="0"/>
              <a:t>High-risk pregnancy (a woman has had complications in a previous pregnancy or has a pre-existing health condition such as diabetes mellitus or heart disease)</a:t>
            </a:r>
          </a:p>
          <a:p>
            <a:pPr marL="457200" lvl="0" indent="-457200" algn="l" rtl="0">
              <a:buFont typeface="+mj-lt"/>
              <a:buAutoNum type="arabicPeriod"/>
            </a:pPr>
            <a:r>
              <a:rPr lang="en-US" sz="2400" b="1" dirty="0"/>
              <a:t>Problems during pregnancy, such as fetal growth problems, Rh sensitization, or high blood pressure</a:t>
            </a:r>
          </a:p>
          <a:p>
            <a:pPr marL="457200" lvl="0" indent="-457200" algn="l" rtl="0">
              <a:buFont typeface="+mj-lt"/>
              <a:buAutoNum type="arabicPeriod"/>
            </a:pPr>
            <a:r>
              <a:rPr lang="en-US" sz="2400" b="1" dirty="0"/>
              <a:t>Decreased movement of the fetus</a:t>
            </a:r>
          </a:p>
          <a:p>
            <a:pPr marL="457200" lvl="0" indent="-457200" algn="l" rtl="0">
              <a:buFont typeface="+mj-lt"/>
              <a:buAutoNum type="arabicPeriod"/>
            </a:pPr>
            <a:r>
              <a:rPr lang="en-US" sz="2400" b="1" dirty="0"/>
              <a:t>Pregnancy that goes past 42 weeks (post-term pregnancy)</a:t>
            </a:r>
          </a:p>
          <a:p>
            <a:pPr marL="457200" lvl="0" indent="-457200" algn="l" rtl="0">
              <a:buFont typeface="+mj-lt"/>
              <a:buAutoNum type="arabicPeriod"/>
            </a:pPr>
            <a:r>
              <a:rPr lang="en-US" sz="2400" b="1" dirty="0"/>
              <a:t>Multiple pregnancy with certain complications</a:t>
            </a:r>
          </a:p>
        </p:txBody>
      </p:sp>
    </p:spTree>
    <p:extLst>
      <p:ext uri="{BB962C8B-B14F-4D97-AF65-F5344CB8AC3E}">
        <p14:creationId xmlns:p14="http://schemas.microsoft.com/office/powerpoint/2010/main" val="466039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2482"/>
            <a:ext cx="8208912" cy="6986528"/>
          </a:xfrm>
          <a:prstGeom prst="rect">
            <a:avLst/>
          </a:prstGeom>
        </p:spPr>
        <p:txBody>
          <a:bodyPr wrap="square">
            <a:spAutoFit/>
          </a:bodyPr>
          <a:lstStyle/>
          <a:p>
            <a:pPr algn="just" rtl="0"/>
            <a:r>
              <a:rPr lang="en-US" sz="3200" b="1" u="sng" dirty="0">
                <a:solidFill>
                  <a:srgbClr val="FFFF00"/>
                </a:solidFill>
              </a:rPr>
              <a:t>Contraindication </a:t>
            </a:r>
            <a:endParaRPr lang="en-US" sz="3200" dirty="0">
              <a:solidFill>
                <a:srgbClr val="FFFF00"/>
              </a:solidFill>
            </a:endParaRPr>
          </a:p>
          <a:p>
            <a:pPr algn="just" rtl="0"/>
            <a:r>
              <a:rPr lang="en-US" sz="3200" dirty="0"/>
              <a:t>     This "stress test" is usually not performed if there are any signs </a:t>
            </a:r>
            <a:r>
              <a:rPr lang="en-US" sz="3200" dirty="0" smtClean="0"/>
              <a:t>of</a:t>
            </a:r>
          </a:p>
          <a:p>
            <a:pPr marL="514350" indent="-514350" algn="just" rtl="0">
              <a:buFont typeface="+mj-lt"/>
              <a:buAutoNum type="arabicPeriod"/>
            </a:pPr>
            <a:r>
              <a:rPr lang="en-US" sz="3200" dirty="0" smtClean="0"/>
              <a:t>Premature birth </a:t>
            </a:r>
            <a:r>
              <a:rPr lang="en-US" sz="3200" dirty="0"/>
              <a:t> </a:t>
            </a:r>
            <a:endParaRPr lang="en-US" sz="3200" dirty="0" smtClean="0"/>
          </a:p>
          <a:p>
            <a:pPr marL="514350" indent="-514350" algn="just" rtl="0">
              <a:buFont typeface="+mj-lt"/>
              <a:buAutoNum type="arabicPeriod"/>
            </a:pPr>
            <a:r>
              <a:rPr lang="en-US" sz="3200" dirty="0" smtClean="0"/>
              <a:t> placenta previa, vasaprevia </a:t>
            </a:r>
            <a:r>
              <a:rPr lang="en-US" sz="3200" dirty="0"/>
              <a:t> </a:t>
            </a:r>
            <a:endParaRPr lang="en-US" sz="3200" dirty="0" smtClean="0"/>
          </a:p>
          <a:p>
            <a:pPr marL="514350" indent="-514350" algn="just" rtl="0">
              <a:buFont typeface="+mj-lt"/>
              <a:buAutoNum type="arabicPeriod"/>
            </a:pPr>
            <a:r>
              <a:rPr lang="en-US" sz="3200" dirty="0" smtClean="0"/>
              <a:t>Cervical incompetence </a:t>
            </a:r>
            <a:r>
              <a:rPr lang="en-US" sz="3200" dirty="0"/>
              <a:t> </a:t>
            </a:r>
            <a:endParaRPr lang="en-US" sz="3200" dirty="0" smtClean="0"/>
          </a:p>
          <a:p>
            <a:pPr marL="514350" indent="-514350" algn="just" rtl="0">
              <a:buFont typeface="+mj-lt"/>
              <a:buAutoNum type="arabicPeriod"/>
            </a:pPr>
            <a:r>
              <a:rPr lang="en-US" sz="3200" dirty="0" smtClean="0"/>
              <a:t>Multiple gestation. </a:t>
            </a:r>
            <a:r>
              <a:rPr lang="en-US" sz="3200" dirty="0"/>
              <a:t> </a:t>
            </a:r>
            <a:endParaRPr lang="en-US" sz="3200" dirty="0" smtClean="0"/>
          </a:p>
          <a:p>
            <a:pPr marL="514350" indent="-514350" algn="just" rtl="0">
              <a:buFont typeface="+mj-lt"/>
              <a:buAutoNum type="arabicPeriod"/>
            </a:pPr>
            <a:r>
              <a:rPr lang="en-US" sz="3200" dirty="0" smtClean="0"/>
              <a:t>previous classic cesarean section </a:t>
            </a:r>
            <a:r>
              <a:rPr lang="en-US" sz="3200" dirty="0"/>
              <a:t> </a:t>
            </a:r>
            <a:endParaRPr lang="en-US" sz="3200" dirty="0" smtClean="0"/>
          </a:p>
          <a:p>
            <a:pPr marL="514350" indent="-514350" algn="just" rtl="0">
              <a:buFont typeface="+mj-lt"/>
              <a:buAutoNum type="arabicPeriod"/>
            </a:pPr>
            <a:r>
              <a:rPr lang="en-US" sz="3200" dirty="0"/>
              <a:t> Other contraindications include but are not limited to previous uterine incision with scarring, </a:t>
            </a:r>
            <a:r>
              <a:rPr lang="en-US" sz="3200" dirty="0" smtClean="0"/>
              <a:t>previous myomectomy </a:t>
            </a:r>
            <a:r>
              <a:rPr lang="en-US" sz="3200" dirty="0"/>
              <a:t>  entering the uterine cavity, </a:t>
            </a:r>
            <a:r>
              <a:rPr lang="en-US" sz="3200" dirty="0" smtClean="0"/>
              <a:t>and PROM. </a:t>
            </a:r>
            <a:r>
              <a:rPr lang="en-US" sz="3200" dirty="0"/>
              <a:t>Any contraindication to labor is contraindication to CST.</a:t>
            </a:r>
          </a:p>
        </p:txBody>
      </p:sp>
    </p:spTree>
    <p:extLst>
      <p:ext uri="{BB962C8B-B14F-4D97-AF65-F5344CB8AC3E}">
        <p14:creationId xmlns:p14="http://schemas.microsoft.com/office/powerpoint/2010/main" val="2739705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826" y="0"/>
            <a:ext cx="8940661" cy="4524315"/>
          </a:xfrm>
          <a:prstGeom prst="rect">
            <a:avLst/>
          </a:prstGeom>
        </p:spPr>
        <p:txBody>
          <a:bodyPr wrap="square">
            <a:spAutoFit/>
          </a:bodyPr>
          <a:lstStyle/>
          <a:p>
            <a:pPr algn="just" rtl="0"/>
            <a:r>
              <a:rPr lang="en-US" sz="3600" dirty="0"/>
              <a:t> CST is performed weekly</a:t>
            </a:r>
            <a:r>
              <a:rPr lang="en-US" sz="3600" u="sng" baseline="30000" dirty="0"/>
              <a:t>.</a:t>
            </a:r>
            <a:r>
              <a:rPr lang="en-US" sz="3600" baseline="30000" dirty="0"/>
              <a:t> </a:t>
            </a:r>
            <a:r>
              <a:rPr lang="en-US" sz="3600" dirty="0"/>
              <a:t> as the fetus is assumed to be healthy after a negative test and should remain so for another week. This test is done in hospital or clinic setting</a:t>
            </a:r>
            <a:r>
              <a:rPr lang="en-US" sz="3600" dirty="0" smtClean="0"/>
              <a:t>.</a:t>
            </a:r>
            <a:r>
              <a:rPr lang="en-US" sz="3600" u="sng" baseline="30000" dirty="0" smtClean="0"/>
              <a:t> </a:t>
            </a:r>
            <a:r>
              <a:rPr lang="en-US" sz="3600" dirty="0" smtClean="0"/>
              <a:t>External </a:t>
            </a:r>
            <a:r>
              <a:rPr lang="en-US" sz="3600" dirty="0"/>
              <a:t>fetal monitors are put in place and then either </a:t>
            </a:r>
            <a:r>
              <a:rPr lang="en-US" sz="3600" dirty="0" smtClean="0"/>
              <a:t> nipple   stimulation </a:t>
            </a:r>
            <a:r>
              <a:rPr lang="en-US" sz="3600" dirty="0"/>
              <a:t> or IV </a:t>
            </a:r>
            <a:r>
              <a:rPr lang="en-US" sz="3600" dirty="0" smtClean="0"/>
              <a:t> Pitocin </a:t>
            </a:r>
            <a:r>
              <a:rPr lang="en-US" sz="3600" dirty="0"/>
              <a:t> (oxytocin) is used to stimulate uterine contractions.</a:t>
            </a:r>
            <a:endParaRPr lang="ar-IQ" sz="3600" dirty="0"/>
          </a:p>
        </p:txBody>
      </p:sp>
    </p:spTree>
    <p:extLst>
      <p:ext uri="{BB962C8B-B14F-4D97-AF65-F5344CB8AC3E}">
        <p14:creationId xmlns:p14="http://schemas.microsoft.com/office/powerpoint/2010/main" val="1622194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600" y="0"/>
            <a:ext cx="9007896" cy="4462760"/>
          </a:xfrm>
          <a:prstGeom prst="rect">
            <a:avLst/>
          </a:prstGeom>
        </p:spPr>
        <p:txBody>
          <a:bodyPr wrap="square">
            <a:spAutoFit/>
          </a:bodyPr>
          <a:lstStyle/>
          <a:p>
            <a:pPr algn="just" rtl="0"/>
            <a:r>
              <a:rPr lang="en-US" sz="3200" b="1" u="sng" dirty="0">
                <a:solidFill>
                  <a:srgbClr val="FFFF00"/>
                </a:solidFill>
              </a:rPr>
              <a:t>Nipple stimulation</a:t>
            </a:r>
            <a:r>
              <a:rPr lang="en-US" sz="3200" u="sng" dirty="0">
                <a:solidFill>
                  <a:srgbClr val="FFFF00"/>
                </a:solidFill>
              </a:rPr>
              <a:t> </a:t>
            </a:r>
            <a:endParaRPr lang="en-US" sz="3200" dirty="0">
              <a:solidFill>
                <a:srgbClr val="FFFF00"/>
              </a:solidFill>
            </a:endParaRPr>
          </a:p>
          <a:p>
            <a:pPr algn="just" rtl="0"/>
            <a:r>
              <a:rPr lang="en-US" sz="2400" dirty="0"/>
              <a:t>    </a:t>
            </a:r>
            <a:r>
              <a:rPr lang="en-US" sz="2800" dirty="0"/>
              <a:t>This is a procedure that relies </a:t>
            </a:r>
            <a:r>
              <a:rPr lang="en-US" sz="2800" dirty="0" smtClean="0"/>
              <a:t>on endogenous</a:t>
            </a:r>
            <a:r>
              <a:rPr lang="en-US" sz="2800" dirty="0"/>
              <a:t> </a:t>
            </a:r>
            <a:r>
              <a:rPr lang="en-US" sz="2800" dirty="0" smtClean="0"/>
              <a:t>release of oxytocin</a:t>
            </a:r>
            <a:r>
              <a:rPr lang="en-US" sz="2800" dirty="0"/>
              <a:t>  </a:t>
            </a:r>
            <a:r>
              <a:rPr lang="en-US" sz="2800" dirty="0" smtClean="0"/>
              <a:t> following</a:t>
            </a:r>
            <a:r>
              <a:rPr lang="en-US" sz="2800" dirty="0"/>
              <a:t> </a:t>
            </a:r>
            <a:r>
              <a:rPr lang="en-US" sz="2800" dirty="0" smtClean="0"/>
              <a:t> nipple </a:t>
            </a:r>
            <a:r>
              <a:rPr lang="en-US" sz="2800" dirty="0"/>
              <a:t> stimulation, and is conducted by the patient.          The </a:t>
            </a:r>
            <a:r>
              <a:rPr lang="en-US" sz="2800" dirty="0" smtClean="0"/>
              <a:t> nurse </a:t>
            </a:r>
            <a:r>
              <a:rPr lang="en-US" sz="2800" dirty="0"/>
              <a:t> instructs the patient on the procedure, as follows. One nipple is massaged gently through clothing until a contraction begins, or for a maximum of 2 minutes. If at least 3 contractions in 10 minutes is not achieved, then the patient rests for 5 minutes and the other nipple is stimulated. </a:t>
            </a:r>
          </a:p>
        </p:txBody>
      </p:sp>
    </p:spTree>
    <p:extLst>
      <p:ext uri="{BB962C8B-B14F-4D97-AF65-F5344CB8AC3E}">
        <p14:creationId xmlns:p14="http://schemas.microsoft.com/office/powerpoint/2010/main" val="2982301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16632"/>
            <a:ext cx="9036496" cy="4524315"/>
          </a:xfrm>
          <a:prstGeom prst="rect">
            <a:avLst/>
          </a:prstGeom>
        </p:spPr>
        <p:txBody>
          <a:bodyPr wrap="square">
            <a:spAutoFit/>
          </a:bodyPr>
          <a:lstStyle/>
          <a:p>
            <a:pPr algn="just" rtl="0"/>
            <a:r>
              <a:rPr lang="en-US" sz="3200" b="1" dirty="0">
                <a:solidFill>
                  <a:srgbClr val="FFFF00"/>
                </a:solidFill>
              </a:rPr>
              <a:t>Oxytocin challenge test (OCT) </a:t>
            </a:r>
            <a:endParaRPr lang="en-US" sz="3200" dirty="0">
              <a:solidFill>
                <a:srgbClr val="FFFF00"/>
              </a:solidFill>
            </a:endParaRPr>
          </a:p>
          <a:p>
            <a:pPr algn="just" rtl="0"/>
            <a:r>
              <a:rPr lang="en-US" sz="3200" dirty="0"/>
              <a:t>    If adequate contractions (at least 3 in 10 minutes) cannot be achieved with nipple stimulation, an oxytocin challenge test may be performed</a:t>
            </a:r>
            <a:r>
              <a:rPr lang="en-US" sz="3200" dirty="0" smtClean="0"/>
              <a:t>.</a:t>
            </a:r>
          </a:p>
          <a:p>
            <a:pPr algn="just" rtl="0"/>
            <a:r>
              <a:rPr lang="en-US" sz="3200" dirty="0" smtClean="0"/>
              <a:t> </a:t>
            </a:r>
            <a:r>
              <a:rPr lang="en-US" sz="3200" dirty="0"/>
              <a:t>It involves the </a:t>
            </a:r>
            <a:r>
              <a:rPr lang="en-US" sz="3200" dirty="0" smtClean="0"/>
              <a:t> intravenous </a:t>
            </a:r>
            <a:r>
              <a:rPr lang="en-US" sz="3200" dirty="0"/>
              <a:t> administration </a:t>
            </a:r>
            <a:r>
              <a:rPr lang="en-US" sz="3200" dirty="0" smtClean="0"/>
              <a:t>of exogenous</a:t>
            </a:r>
            <a:r>
              <a:rPr lang="en-US" sz="3200" dirty="0"/>
              <a:t> </a:t>
            </a:r>
            <a:r>
              <a:rPr lang="en-US" sz="3200" dirty="0" smtClean="0"/>
              <a:t>oxytocin</a:t>
            </a:r>
            <a:r>
              <a:rPr lang="en-US" sz="3200" dirty="0"/>
              <a:t>  to the pregnant woman. The target is to achieve around three contractions every ten minutes</a:t>
            </a:r>
          </a:p>
        </p:txBody>
      </p:sp>
    </p:spTree>
    <p:extLst>
      <p:ext uri="{BB962C8B-B14F-4D97-AF65-F5344CB8AC3E}">
        <p14:creationId xmlns:p14="http://schemas.microsoft.com/office/powerpoint/2010/main" val="74010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3 pregnancy monitor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p14="http://schemas.microsoft.com/office/powerpoint/2010/main" val="40415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024" y="25744"/>
            <a:ext cx="8876456" cy="4401205"/>
          </a:xfrm>
          <a:prstGeom prst="rect">
            <a:avLst/>
          </a:prstGeom>
        </p:spPr>
        <p:txBody>
          <a:bodyPr wrap="square">
            <a:spAutoFit/>
          </a:bodyPr>
          <a:lstStyle/>
          <a:p>
            <a:pPr algn="l" rtl="0"/>
            <a:r>
              <a:rPr lang="en-US" sz="2800" dirty="0"/>
              <a:t>The contraction stress test helps the health care professional see how the fetal heart rate reacts when the uterus contracts. The contraction stress test sometimes is used if other test results are positive or unclear.</a:t>
            </a:r>
          </a:p>
          <a:p>
            <a:pPr lvl="0" algn="l" rtl="0"/>
            <a:r>
              <a:rPr lang="en-US" sz="2800" dirty="0"/>
              <a:t>In this test, belts with sensors that detect the fetal heart rate and uterine contractions are placed across the abdomen. To make the uterus contract mildly, pregnant woman  may be asked to rub her nipples through clothing or may be during given oxytocin.</a:t>
            </a:r>
          </a:p>
        </p:txBody>
      </p:sp>
    </p:spTree>
    <p:extLst>
      <p:ext uri="{BB962C8B-B14F-4D97-AF65-F5344CB8AC3E}">
        <p14:creationId xmlns:p14="http://schemas.microsoft.com/office/powerpoint/2010/main" val="2359046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Nonstress and Contraction Stress Testing | GLOW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774"/>
            <a:ext cx="9144000" cy="6832226"/>
          </a:xfrm>
          <a:prstGeom prst="rect">
            <a:avLst/>
          </a:prstGeom>
          <a:noFill/>
          <a:ln>
            <a:noFill/>
          </a:ln>
        </p:spPr>
      </p:pic>
    </p:spTree>
    <p:extLst>
      <p:ext uri="{BB962C8B-B14F-4D97-AF65-F5344CB8AC3E}">
        <p14:creationId xmlns:p14="http://schemas.microsoft.com/office/powerpoint/2010/main" val="378242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59" y="332655"/>
            <a:ext cx="8064897" cy="6555641"/>
          </a:xfrm>
          <a:prstGeom prst="rect">
            <a:avLst/>
          </a:prstGeom>
        </p:spPr>
        <p:txBody>
          <a:bodyPr wrap="square">
            <a:spAutoFit/>
          </a:bodyPr>
          <a:lstStyle/>
          <a:p>
            <a:pPr lvl="0" algn="just" rtl="0"/>
            <a:r>
              <a:rPr lang="en-US" sz="2800" b="1" u="sng" dirty="0">
                <a:solidFill>
                  <a:srgbClr val="FFFF00"/>
                </a:solidFill>
              </a:rPr>
              <a:t>Doppler ultrasound exam of the umbilical artery</a:t>
            </a:r>
            <a:endParaRPr lang="en-US" sz="2800" b="1" dirty="0">
              <a:solidFill>
                <a:srgbClr val="FFFF00"/>
              </a:solidFill>
            </a:endParaRPr>
          </a:p>
          <a:p>
            <a:pPr algn="just" rtl="0"/>
            <a:r>
              <a:rPr lang="en-US" sz="2800" dirty="0"/>
              <a:t>     A </a:t>
            </a:r>
            <a:r>
              <a:rPr lang="en-US" sz="2800" b="1" dirty="0"/>
              <a:t>Doppler fetal monitor</a:t>
            </a:r>
            <a:r>
              <a:rPr lang="en-US" sz="2800" dirty="0"/>
              <a:t> is a hand-held </a:t>
            </a:r>
            <a:r>
              <a:rPr lang="en-US" sz="2800" dirty="0">
                <a:hlinkClick r:id="rId2" tooltip="Ultrasound"/>
              </a:rPr>
              <a:t>ultrasound</a:t>
            </a:r>
            <a:r>
              <a:rPr lang="en-US" sz="2800" dirty="0"/>
              <a:t> transducer used to detect the </a:t>
            </a:r>
            <a:r>
              <a:rPr lang="en-US" sz="2800" dirty="0">
                <a:hlinkClick r:id="rId3" tooltip="Fetal heartbeat"/>
              </a:rPr>
              <a:t>fetal heartbeat</a:t>
            </a:r>
            <a:r>
              <a:rPr lang="en-US" sz="2800" dirty="0"/>
              <a:t> for </a:t>
            </a:r>
            <a:r>
              <a:rPr lang="en-US" sz="2800" dirty="0">
                <a:hlinkClick r:id="rId4" tooltip="Prenatal care"/>
              </a:rPr>
              <a:t>prenatal care</a:t>
            </a:r>
            <a:r>
              <a:rPr lang="en-US" sz="2800" dirty="0"/>
              <a:t>. It uses the </a:t>
            </a:r>
            <a:r>
              <a:rPr lang="en-US" sz="2800" dirty="0">
                <a:hlinkClick r:id="rId5" tooltip="Doppler effect"/>
              </a:rPr>
              <a:t>Doppler effect</a:t>
            </a:r>
            <a:r>
              <a:rPr lang="en-US" sz="2800" dirty="0"/>
              <a:t> to provide an audible simulation of the heartbeat. Some models also display the </a:t>
            </a:r>
            <a:r>
              <a:rPr lang="en-US" sz="2800" dirty="0">
                <a:hlinkClick r:id="rId6" tooltip="Heart rate"/>
              </a:rPr>
              <a:t>heart rate</a:t>
            </a:r>
            <a:r>
              <a:rPr lang="en-US" sz="2800" dirty="0"/>
              <a:t> in beats per minute (BPM). Use of this monitor is sometimes known as </a:t>
            </a:r>
            <a:r>
              <a:rPr lang="en-US" sz="2800" b="1" dirty="0"/>
              <a:t>Doppler </a:t>
            </a:r>
            <a:r>
              <a:rPr lang="en-US" sz="2800" b="1" dirty="0">
                <a:hlinkClick r:id="rId7" tooltip="Auscultation"/>
              </a:rPr>
              <a:t>auscultation</a:t>
            </a:r>
            <a:r>
              <a:rPr lang="en-US" sz="2800" dirty="0"/>
              <a:t>. The Doppler fetal monitor is commonly referred to simply as a Doppler or fetal Doppler. It may be classified as a form of </a:t>
            </a:r>
            <a:r>
              <a:rPr lang="en-US" sz="2800" dirty="0">
                <a:hlinkClick r:id="rId8" tooltip="Doppler ultrasonography"/>
              </a:rPr>
              <a:t>Doppler ultrasonography</a:t>
            </a:r>
            <a:r>
              <a:rPr lang="en-US" sz="2800" dirty="0"/>
              <a:t> (although usually not technically </a:t>
            </a:r>
            <a:r>
              <a:rPr lang="en-US" sz="2800" dirty="0" err="1" smtClean="0">
                <a:hlinkClick r:id="rId9" tooltip="-graphy"/>
              </a:rPr>
              <a:t>graphy</a:t>
            </a:r>
            <a:r>
              <a:rPr lang="en-US" sz="2800" dirty="0"/>
              <a:t> but rather sound-generating).</a:t>
            </a:r>
          </a:p>
        </p:txBody>
      </p:sp>
    </p:spTree>
    <p:extLst>
      <p:ext uri="{BB962C8B-B14F-4D97-AF65-F5344CB8AC3E}">
        <p14:creationId xmlns:p14="http://schemas.microsoft.com/office/powerpoint/2010/main" val="2724701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etal Heart Rate and Activity Monitor - Baby Doppl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93" y="22896"/>
            <a:ext cx="9131007" cy="6835103"/>
          </a:xfrm>
          <a:prstGeom prst="rect">
            <a:avLst/>
          </a:prstGeom>
          <a:noFill/>
          <a:ln>
            <a:noFill/>
          </a:ln>
        </p:spPr>
      </p:pic>
    </p:spTree>
    <p:extLst>
      <p:ext uri="{BB962C8B-B14F-4D97-AF65-F5344CB8AC3E}">
        <p14:creationId xmlns:p14="http://schemas.microsoft.com/office/powerpoint/2010/main" val="11151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Doppler ultrasonography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5" y="116632"/>
            <a:ext cx="9036496" cy="6587080"/>
          </a:xfrm>
          <a:prstGeom prst="rect">
            <a:avLst/>
          </a:prstGeom>
          <a:noFill/>
          <a:ln>
            <a:noFill/>
          </a:ln>
        </p:spPr>
      </p:pic>
    </p:spTree>
    <p:extLst>
      <p:ext uri="{BB962C8B-B14F-4D97-AF65-F5344CB8AC3E}">
        <p14:creationId xmlns:p14="http://schemas.microsoft.com/office/powerpoint/2010/main" val="174821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188640"/>
            <a:ext cx="7704856" cy="6555641"/>
          </a:xfrm>
          <a:prstGeom prst="rect">
            <a:avLst/>
          </a:prstGeom>
        </p:spPr>
        <p:txBody>
          <a:bodyPr wrap="square">
            <a:spAutoFit/>
          </a:bodyPr>
          <a:lstStyle/>
          <a:p>
            <a:pPr algn="l" rtl="0"/>
            <a:r>
              <a:rPr lang="en-US" sz="2800" b="1" u="sng" dirty="0"/>
              <a:t>Types of fetal assessment </a:t>
            </a:r>
            <a:endParaRPr lang="en-US" sz="2800" dirty="0"/>
          </a:p>
          <a:p>
            <a:pPr marL="457200" lvl="0" indent="-457200" algn="l" rtl="0">
              <a:buFont typeface="Wingdings" pitchFamily="2" charset="2"/>
              <a:buChar char="q"/>
            </a:pPr>
            <a:r>
              <a:rPr lang="en-US" sz="2800" b="1" u="sng" dirty="0">
                <a:solidFill>
                  <a:srgbClr val="FFFF00"/>
                </a:solidFill>
              </a:rPr>
              <a:t>fetal movement counts (“kick counts)</a:t>
            </a:r>
            <a:endParaRPr lang="en-US" sz="2800" dirty="0">
              <a:solidFill>
                <a:srgbClr val="FFFF00"/>
              </a:solidFill>
            </a:endParaRPr>
          </a:p>
          <a:p>
            <a:pPr algn="l" rtl="0"/>
            <a:r>
              <a:rPr lang="en-US" sz="2800" dirty="0"/>
              <a:t>   Fetal movement counting (also called “kick counts”) is a test that the woman can do at home. There are different ways kick counts can be done. the health care professional will tell her how often to do it and when to notify him or her.</a:t>
            </a:r>
          </a:p>
          <a:p>
            <a:pPr algn="l" rtl="0"/>
            <a:r>
              <a:rPr lang="en-US" sz="2800" dirty="0"/>
              <a:t> </a:t>
            </a:r>
          </a:p>
          <a:p>
            <a:pPr algn="l" rtl="0"/>
            <a:r>
              <a:rPr lang="en-US" sz="2800" dirty="0"/>
              <a:t>  Daily fetal movement counting, such as the Cardiff “count-to-ten” method using kick charts, is a way of screening for fetal well-being, by which a woman counts daily fetal movements to assess the condition of her baby.</a:t>
            </a:r>
          </a:p>
        </p:txBody>
      </p:sp>
    </p:spTree>
    <p:extLst>
      <p:ext uri="{BB962C8B-B14F-4D97-AF65-F5344CB8AC3E}">
        <p14:creationId xmlns:p14="http://schemas.microsoft.com/office/powerpoint/2010/main" val="2499301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Thank-You Letters to Send to People in Your Network Who Matter - Ideal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42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6632"/>
            <a:ext cx="8496944" cy="2677656"/>
          </a:xfrm>
          <a:prstGeom prst="rect">
            <a:avLst/>
          </a:prstGeom>
        </p:spPr>
        <p:txBody>
          <a:bodyPr wrap="square">
            <a:spAutoFit/>
          </a:bodyPr>
          <a:lstStyle/>
          <a:p>
            <a:pPr algn="l"/>
            <a:r>
              <a:rPr lang="en-US" sz="2800" b="1" dirty="0"/>
              <a:t> A way to assess intrauterine well-being in which the expectant woman records fetal movement during her usual activities. There should be at least 10 movements within a 12-hour period; if fewer than 10 movements are perceived, further medical evaluation is needed.</a:t>
            </a:r>
            <a:endParaRPr lang="ar-IQ" sz="2800" b="1" dirty="0"/>
          </a:p>
        </p:txBody>
      </p:sp>
      <p:pic>
        <p:nvPicPr>
          <p:cNvPr id="3" name="صورة 2" descr="How to Perform Fetal Kick Counts: 13 Steps (with Pictu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369" y="3068960"/>
            <a:ext cx="4373245" cy="3240360"/>
          </a:xfrm>
          <a:prstGeom prst="rect">
            <a:avLst/>
          </a:prstGeom>
          <a:noFill/>
          <a:ln>
            <a:noFill/>
          </a:ln>
        </p:spPr>
      </p:pic>
    </p:spTree>
    <p:extLst>
      <p:ext uri="{BB962C8B-B14F-4D97-AF65-F5344CB8AC3E}">
        <p14:creationId xmlns:p14="http://schemas.microsoft.com/office/powerpoint/2010/main" val="28131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kick count chart fetal movement - Pfla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44405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5"/>
            <a:ext cx="7632848" cy="5262979"/>
          </a:xfrm>
          <a:prstGeom prst="rect">
            <a:avLst/>
          </a:prstGeom>
        </p:spPr>
        <p:txBody>
          <a:bodyPr wrap="square">
            <a:spAutoFit/>
          </a:bodyPr>
          <a:lstStyle/>
          <a:p>
            <a:pPr algn="l" rtl="0"/>
            <a:r>
              <a:rPr lang="en-US" sz="2800" b="1" u="sng" dirty="0">
                <a:solidFill>
                  <a:srgbClr val="FFFF00"/>
                </a:solidFill>
              </a:rPr>
              <a:t>INSTRUCTIONS </a:t>
            </a:r>
            <a:endParaRPr lang="en-US" sz="2800" dirty="0">
              <a:solidFill>
                <a:srgbClr val="FFFF00"/>
              </a:solidFill>
            </a:endParaRPr>
          </a:p>
          <a:p>
            <a:pPr marL="457200" lvl="0" indent="-457200" algn="l" rtl="0">
              <a:buFont typeface="Wingdings" pitchFamily="2" charset="2"/>
              <a:buChar char="v"/>
            </a:pPr>
            <a:r>
              <a:rPr lang="en-US" sz="2800" dirty="0"/>
              <a:t>Choose one period during the day to count. should choose a time when the baby is normally active. </a:t>
            </a:r>
          </a:p>
          <a:p>
            <a:pPr marL="457200" lvl="0" indent="-457200" algn="l" rtl="0">
              <a:buFont typeface="Wingdings" pitchFamily="2" charset="2"/>
              <a:buChar char="v"/>
            </a:pPr>
            <a:r>
              <a:rPr lang="en-US" sz="2800" dirty="0"/>
              <a:t>Count at the same time every day. </a:t>
            </a:r>
          </a:p>
          <a:p>
            <a:pPr marL="457200" lvl="0" indent="-457200" algn="l" rtl="0">
              <a:buFont typeface="Wingdings" pitchFamily="2" charset="2"/>
              <a:buChar char="v"/>
            </a:pPr>
            <a:r>
              <a:rPr lang="en-US" sz="2800" dirty="0"/>
              <a:t>chart how long it takes to reach 10 movements.</a:t>
            </a:r>
          </a:p>
          <a:p>
            <a:pPr marL="457200" lvl="0" indent="-457200" algn="l" rtl="0">
              <a:buFont typeface="Wingdings" pitchFamily="2" charset="2"/>
              <a:buChar char="v"/>
            </a:pPr>
            <a:r>
              <a:rPr lang="en-US" sz="2800" dirty="0"/>
              <a:t>Count all recognizable movements. This may be a kick, a punch, rolling, stretching, etc. If you feel a short flurry of kicks, count that as one movement. Do not count hiccups. </a:t>
            </a:r>
          </a:p>
        </p:txBody>
      </p:sp>
    </p:spTree>
    <p:extLst>
      <p:ext uri="{BB962C8B-B14F-4D97-AF65-F5344CB8AC3E}">
        <p14:creationId xmlns:p14="http://schemas.microsoft.com/office/powerpoint/2010/main" val="1912661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88640"/>
            <a:ext cx="7992888" cy="5324535"/>
          </a:xfrm>
          <a:prstGeom prst="rect">
            <a:avLst/>
          </a:prstGeom>
        </p:spPr>
        <p:txBody>
          <a:bodyPr wrap="square">
            <a:spAutoFit/>
          </a:bodyPr>
          <a:lstStyle/>
          <a:p>
            <a:pPr lvl="0" algn="l" rtl="0"/>
            <a:r>
              <a:rPr lang="en-US" sz="3200" b="1" u="sng" dirty="0">
                <a:solidFill>
                  <a:srgbClr val="FFC000"/>
                </a:solidFill>
              </a:rPr>
              <a:t>The non-stress test</a:t>
            </a:r>
            <a:endParaRPr lang="en-US" sz="3200" b="1" dirty="0">
              <a:solidFill>
                <a:srgbClr val="FFC000"/>
              </a:solidFill>
            </a:endParaRPr>
          </a:p>
          <a:p>
            <a:pPr algn="l" rtl="0"/>
            <a:r>
              <a:rPr lang="en-US" sz="2800" dirty="0"/>
              <a:t>    The non-stress  test measures the fetal heart rate in response to fetal movement over time. The term “non-stress” means that during the test, nothing is done to place stress on the fetus.</a:t>
            </a:r>
          </a:p>
          <a:p>
            <a:pPr algn="l" rtl="0"/>
            <a:r>
              <a:rPr lang="en-US" sz="2800" dirty="0"/>
              <a:t>This test may be done in the health care professional’s office or in a hospital. The test is done while woman are reclining or lying down and usually takes at least 20 minutes. A belt with a sensor that measures the fetal heart rate is placed around the abdomen. The fetal heart rate is recorded by a machine.</a:t>
            </a:r>
          </a:p>
        </p:txBody>
      </p:sp>
    </p:spTree>
    <p:extLst>
      <p:ext uri="{BB962C8B-B14F-4D97-AF65-F5344CB8AC3E}">
        <p14:creationId xmlns:p14="http://schemas.microsoft.com/office/powerpoint/2010/main" val="286064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ow to read nst grap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noFill/>
          <a:ln>
            <a:noFill/>
          </a:ln>
        </p:spPr>
      </p:pic>
    </p:spTree>
    <p:extLst>
      <p:ext uri="{BB962C8B-B14F-4D97-AF65-F5344CB8AC3E}">
        <p14:creationId xmlns:p14="http://schemas.microsoft.com/office/powerpoint/2010/main" val="973043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Nonstress Test (NST) During Pregnanc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2669480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عنصري">
  <a:themeElements>
    <a:clrScheme name="عنصري">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عنصري">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138</TotalTime>
  <Words>599</Words>
  <Application>Microsoft Office PowerPoint</Application>
  <PresentationFormat>On-screen Show (4:3)</PresentationFormat>
  <Paragraphs>60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عنصري</vt:lpstr>
      <vt:lpstr>Assessment of fetal    status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fetal status</dc:title>
  <dc:creator>DR.Ahmed Saker 2O11</dc:creator>
  <cp:lastModifiedBy>Maher</cp:lastModifiedBy>
  <cp:revision>45</cp:revision>
  <dcterms:created xsi:type="dcterms:W3CDTF">2020-11-13T10:22:32Z</dcterms:created>
  <dcterms:modified xsi:type="dcterms:W3CDTF">2021-01-18T12:03:21Z</dcterms:modified>
</cp:coreProperties>
</file>