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1" r:id="rId6"/>
    <p:sldId id="262" r:id="rId7"/>
    <p:sldId id="263" r:id="rId8"/>
    <p:sldId id="264" r:id="rId9"/>
    <p:sldId id="267" r:id="rId10"/>
    <p:sldId id="268" r:id="rId11"/>
    <p:sldId id="270" r:id="rId12"/>
    <p:sldId id="282" r:id="rId13"/>
    <p:sldId id="285" r:id="rId14"/>
    <p:sldId id="314" r:id="rId15"/>
    <p:sldId id="273" r:id="rId16"/>
    <p:sldId id="274" r:id="rId17"/>
    <p:sldId id="276" r:id="rId18"/>
    <p:sldId id="277" r:id="rId19"/>
    <p:sldId id="278" r:id="rId20"/>
    <p:sldId id="280" r:id="rId21"/>
    <p:sldId id="290" r:id="rId22"/>
    <p:sldId id="313" r:id="rId23"/>
    <p:sldId id="291" r:id="rId24"/>
    <p:sldId id="292" r:id="rId25"/>
    <p:sldId id="294" r:id="rId26"/>
    <p:sldId id="295" r:id="rId27"/>
    <p:sldId id="296" r:id="rId28"/>
    <p:sldId id="297" r:id="rId29"/>
    <p:sldId id="298" r:id="rId30"/>
    <p:sldId id="300" r:id="rId31"/>
    <p:sldId id="301" r:id="rId32"/>
    <p:sldId id="302" r:id="rId33"/>
    <p:sldId id="312" r:id="rId34"/>
    <p:sldId id="309" r:id="rId35"/>
    <p:sldId id="303" r:id="rId36"/>
    <p:sldId id="304" r:id="rId37"/>
    <p:sldId id="305" r:id="rId38"/>
    <p:sldId id="306" r:id="rId39"/>
    <p:sldId id="30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9811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Family Planning Methods(Control of Fertility)</a:t>
            </a:r>
            <a:endParaRPr lang="ar-SA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924800" cy="2057400"/>
          </a:xfrm>
        </p:spPr>
        <p:txBody>
          <a:bodyPr>
            <a:normAutofit/>
          </a:bodyPr>
          <a:lstStyle/>
          <a:p>
            <a:r>
              <a:rPr lang="en-US" altLang="ar-IQ" b="1" dirty="0" smtClean="0"/>
              <a:t>Prof. Dr. </a:t>
            </a:r>
            <a:r>
              <a:rPr lang="en-US" altLang="ar-IQ" b="1" dirty="0" err="1" smtClean="0"/>
              <a:t>Rabea</a:t>
            </a:r>
            <a:r>
              <a:rPr lang="en-US" altLang="ar-IQ" b="1" dirty="0" smtClean="0"/>
              <a:t> M. Ali</a:t>
            </a:r>
            <a:endParaRPr lang="en-US" altLang="ar-IQ" b="1" dirty="0"/>
          </a:p>
        </p:txBody>
      </p:sp>
    </p:spTree>
    <p:extLst>
      <p:ext uri="{BB962C8B-B14F-4D97-AF65-F5344CB8AC3E}">
        <p14:creationId xmlns:p14="http://schemas.microsoft.com/office/powerpoint/2010/main" val="40592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Disadvantages: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Natural </a:t>
            </a:r>
            <a:r>
              <a:rPr lang="en-US" dirty="0"/>
              <a:t>family planning does not protect against STIs such as chlamydia or HIV.</a:t>
            </a:r>
          </a:p>
          <a:p>
            <a:r>
              <a:rPr lang="en-US" dirty="0" smtClean="0"/>
              <a:t> </a:t>
            </a:r>
            <a:r>
              <a:rPr lang="en-US" dirty="0"/>
              <a:t>need to avoid sex, or use contraception such as condoms, during the time </a:t>
            </a:r>
            <a:r>
              <a:rPr lang="en-US" dirty="0" smtClean="0"/>
              <a:t>might </a:t>
            </a:r>
            <a:r>
              <a:rPr lang="en-US" dirty="0"/>
              <a:t>get pregnant, which some couples can find difficult.</a:t>
            </a:r>
          </a:p>
          <a:p>
            <a:r>
              <a:rPr lang="en-US" dirty="0" smtClean="0"/>
              <a:t>It </a:t>
            </a:r>
            <a:r>
              <a:rPr lang="en-US" dirty="0"/>
              <a:t>can be much less effective than other methods of contraception if the methods aren't followed accurately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need to keep a daily record of fertility signs.</a:t>
            </a:r>
          </a:p>
          <a:p>
            <a:r>
              <a:rPr lang="en-US" dirty="0" smtClean="0"/>
              <a:t>It's not suitable for every woman.</a:t>
            </a:r>
          </a:p>
          <a:p>
            <a:r>
              <a:rPr lang="en-US" dirty="0" smtClean="0"/>
              <a:t>Stress, illness, travel, lifestyle and hormonal treatments can disrupt fertility signs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03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Barrier Methods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b="1" dirty="0"/>
              <a:t>Barrier </a:t>
            </a:r>
            <a:r>
              <a:rPr lang="en-US" b="1" dirty="0" smtClean="0"/>
              <a:t>Methods</a:t>
            </a:r>
            <a:r>
              <a:rPr lang="en-US" b="1" dirty="0"/>
              <a:t>: </a:t>
            </a:r>
            <a:r>
              <a:rPr lang="en-US" dirty="0"/>
              <a:t>include the </a:t>
            </a:r>
            <a:r>
              <a:rPr lang="en-US" dirty="0" smtClean="0"/>
              <a:t>diaphragm, male </a:t>
            </a:r>
            <a:r>
              <a:rPr lang="en-US" dirty="0"/>
              <a:t>condom, and female condom and spermicidal </a:t>
            </a:r>
            <a:r>
              <a:rPr lang="en-US" dirty="0" smtClean="0"/>
              <a:t>foam</a:t>
            </a:r>
            <a:r>
              <a:rPr lang="en-US" dirty="0"/>
              <a:t>,</a:t>
            </a:r>
            <a:r>
              <a:rPr lang="en-US" dirty="0" smtClean="0"/>
              <a:t> barrier </a:t>
            </a:r>
            <a:r>
              <a:rPr lang="en-US" dirty="0"/>
              <a:t>methods are used only when </a:t>
            </a:r>
            <a:r>
              <a:rPr lang="en-US" dirty="0" smtClean="0"/>
              <a:t>have </a:t>
            </a:r>
            <a:r>
              <a:rPr lang="en-US" dirty="0"/>
              <a:t>sexual intercourse. Be sure to read the instructions before using a barrier </a:t>
            </a:r>
            <a:r>
              <a:rPr lang="en-US" dirty="0" smtClean="0"/>
              <a:t>method, </a:t>
            </a:r>
            <a:r>
              <a:rPr lang="en-US" dirty="0"/>
              <a:t>It is very important that </a:t>
            </a:r>
            <a:r>
              <a:rPr lang="en-US" dirty="0" smtClean="0"/>
              <a:t>use </a:t>
            </a:r>
            <a:r>
              <a:rPr lang="en-US" dirty="0"/>
              <a:t>a barrier method correctly every time </a:t>
            </a:r>
            <a:r>
              <a:rPr lang="en-US" dirty="0" smtClean="0"/>
              <a:t>have </a:t>
            </a:r>
            <a:r>
              <a:rPr lang="en-US" dirty="0"/>
              <a:t>sex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contraceptive diaphragm</a:t>
            </a:r>
            <a:r>
              <a:rPr lang="en-US" dirty="0" smtClean="0"/>
              <a:t>: is a circular dome made of thin, soft silicone that's inserted into the vagina before sex.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0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smtClean="0"/>
              <a:t>MALE CONDOM</a:t>
            </a:r>
            <a:endParaRPr lang="en-US" b="1" dirty="0"/>
          </a:p>
          <a:p>
            <a:r>
              <a:rPr lang="en-US" dirty="0"/>
              <a:t>The condom is a rubber sheath worn over the erected penis to prevent sperms from entering the woman's uterus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3" y="2743200"/>
            <a:ext cx="7822794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Female Condom:</a:t>
            </a:r>
            <a:r>
              <a:rPr lang="en-US" dirty="0" smtClean="0"/>
              <a:t> </a:t>
            </a:r>
            <a:r>
              <a:rPr lang="en-US" dirty="0"/>
              <a:t>is a birth control (contraceptive) device that acts as a barrier to keep sperm from entering the </a:t>
            </a:r>
            <a:r>
              <a:rPr lang="en-US" dirty="0" smtClean="0"/>
              <a:t>uterus. </a:t>
            </a:r>
            <a:r>
              <a:rPr lang="en-US" dirty="0"/>
              <a:t>The female condom is a soft, </a:t>
            </a:r>
            <a:r>
              <a:rPr lang="en-US" dirty="0" smtClean="0"/>
              <a:t>loose-fitting </a:t>
            </a:r>
            <a:r>
              <a:rPr lang="en-US" dirty="0"/>
              <a:t>pouch with a ring on each end.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822959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7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Spermicide:</a:t>
            </a:r>
            <a:r>
              <a:rPr lang="en-US" dirty="0" smtClean="0"/>
              <a:t> </a:t>
            </a:r>
            <a:r>
              <a:rPr lang="en-US" dirty="0"/>
              <a:t>is a chemical that inactivates sperm. It comes in different forms, including foams, creams, gels, suppositories.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97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Advantages of </a:t>
            </a:r>
            <a:r>
              <a:rPr lang="en-US" b="1" dirty="0" smtClean="0"/>
              <a:t>Barrier Methods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Protect from STD</a:t>
            </a:r>
          </a:p>
          <a:p>
            <a:r>
              <a:rPr lang="en-US" dirty="0" smtClean="0"/>
              <a:t>Do </a:t>
            </a:r>
            <a:r>
              <a:rPr lang="en-US" dirty="0"/>
              <a:t>not affect a woman's or man's future fertility.</a:t>
            </a:r>
          </a:p>
          <a:p>
            <a:r>
              <a:rPr lang="en-US" dirty="0"/>
              <a:t>Are only used at the time of sexual intercourse.</a:t>
            </a:r>
          </a:p>
          <a:p>
            <a:r>
              <a:rPr lang="en-US" dirty="0"/>
              <a:t>Are safe for a woman to use while she is breastfeeding.</a:t>
            </a:r>
          </a:p>
          <a:p>
            <a:r>
              <a:rPr lang="en-US" dirty="0"/>
              <a:t>Do not affect other health conditions, such as high blood pressure or diabetes .</a:t>
            </a:r>
          </a:p>
          <a:p>
            <a:r>
              <a:rPr lang="en-US" dirty="0"/>
              <a:t>Are less expensive than hormonal methods of birth control, and some are available without a prescription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15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Disadvantages</a:t>
            </a:r>
            <a:r>
              <a:rPr lang="en-US" b="1" dirty="0"/>
              <a:t/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couples say that condoms affect the spontaneity of sex. Some feel that there is a decrease in sensation. It can sometimes slip off or split.</a:t>
            </a:r>
          </a:p>
          <a:p>
            <a:r>
              <a:rPr lang="en-US" sz="2800" dirty="0" smtClean="0"/>
              <a:t>With the male condom, withdrawal is necessary almost immediately after ejaculation, with care taken not to spill any semen.</a:t>
            </a:r>
          </a:p>
          <a:p>
            <a:r>
              <a:rPr lang="en-US" sz="2800" dirty="0" smtClean="0"/>
              <a:t>Some people may be allergic to the condom’s latex or plastic, causing discomfort or irritation. </a:t>
            </a:r>
          </a:p>
          <a:p>
            <a:r>
              <a:rPr lang="en-US" sz="2800" dirty="0" smtClean="0"/>
              <a:t>A condom can be used only once. Condoms should never be reused.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70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Intra-Uterine Device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b="1" dirty="0" err="1" smtClean="0"/>
              <a:t>IUD"intrau-terine</a:t>
            </a:r>
            <a:r>
              <a:rPr lang="en-US" b="1" dirty="0" smtClean="0"/>
              <a:t> </a:t>
            </a:r>
            <a:r>
              <a:rPr lang="en-US" b="1" dirty="0"/>
              <a:t>device</a:t>
            </a:r>
            <a:r>
              <a:rPr lang="en-US" dirty="0"/>
              <a:t>." Shaped like a "T</a:t>
            </a:r>
            <a:r>
              <a:rPr lang="en-US" dirty="0" smtClean="0"/>
              <a:t>", </a:t>
            </a:r>
            <a:r>
              <a:rPr lang="en-US" dirty="0"/>
              <a:t>an IUD fits inside </a:t>
            </a:r>
            <a:r>
              <a:rPr lang="en-US" dirty="0" smtClean="0"/>
              <a:t>uterus</a:t>
            </a:r>
            <a:r>
              <a:rPr lang="en-US" dirty="0"/>
              <a:t>. It prevents pregnancy by stopping sperm from reaching and fertilizing eggs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There are 2 types: hormonal and copper.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27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dirty="0" smtClean="0"/>
              <a:t>Hormonal </a:t>
            </a:r>
            <a:r>
              <a:rPr lang="en-US" b="1" dirty="0"/>
              <a:t>IUD </a:t>
            </a:r>
            <a:r>
              <a:rPr lang="en-US" dirty="0"/>
              <a:t>releases the hormone progestin into </a:t>
            </a:r>
            <a:r>
              <a:rPr lang="en-US" dirty="0" smtClean="0"/>
              <a:t>the </a:t>
            </a:r>
            <a:r>
              <a:rPr lang="en-US" dirty="0"/>
              <a:t>body. It prevents pregnancy by making the mucus in </a:t>
            </a:r>
            <a:r>
              <a:rPr lang="en-US" dirty="0" smtClean="0"/>
              <a:t>cervical </a:t>
            </a:r>
            <a:r>
              <a:rPr lang="en-US" dirty="0"/>
              <a:t>canal too thick for sperm to get through, by stopping </a:t>
            </a:r>
            <a:r>
              <a:rPr lang="en-US" dirty="0" smtClean="0"/>
              <a:t>ovaries </a:t>
            </a:r>
            <a:r>
              <a:rPr lang="en-US" dirty="0"/>
              <a:t>from releasing eggs, and by preventing a fertilized egg from attaching to the lining of </a:t>
            </a:r>
            <a:r>
              <a:rPr lang="en-US" dirty="0" smtClean="0"/>
              <a:t>uterus.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copper IUD </a:t>
            </a:r>
            <a:r>
              <a:rPr lang="en-US" dirty="0" smtClean="0"/>
              <a:t>is wrapped in thin copper wire that’s toxic to sperm. It also keeps a fertilized egg from implanting in the uterus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5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Advantage of IUD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They last a long time</a:t>
            </a:r>
            <a:r>
              <a:rPr lang="en-US" dirty="0" smtClean="0"/>
              <a:t>.</a:t>
            </a:r>
          </a:p>
          <a:p>
            <a:r>
              <a:rPr lang="en-US" dirty="0"/>
              <a:t>It is highly effective, with a 98-99 percent success rate over five years of IUD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 smtClean="0"/>
              <a:t>They’re </a:t>
            </a:r>
            <a:r>
              <a:rPr lang="en-US" dirty="0"/>
              <a:t>safe to use </a:t>
            </a:r>
            <a:r>
              <a:rPr lang="en-US" dirty="0" smtClean="0"/>
              <a:t>during breastfeeding.</a:t>
            </a:r>
          </a:p>
          <a:p>
            <a:r>
              <a:rPr lang="en-US" dirty="0"/>
              <a:t>Its action lasts for ten years if it is not removed in between</a:t>
            </a:r>
          </a:p>
          <a:p>
            <a:r>
              <a:rPr lang="en-US" dirty="0"/>
              <a:t>It doesn’t interfere with </a:t>
            </a:r>
            <a:r>
              <a:rPr lang="en-US" dirty="0" smtClean="0"/>
              <a:t>intercourse</a:t>
            </a:r>
          </a:p>
          <a:p>
            <a:r>
              <a:rPr lang="en-US" dirty="0" smtClean="0"/>
              <a:t>It does not cause weight gain</a:t>
            </a:r>
          </a:p>
          <a:p>
            <a:r>
              <a:rPr lang="en-US" dirty="0" smtClean="0"/>
              <a:t>It does not usually affect mood or sex drive</a:t>
            </a:r>
          </a:p>
          <a:p>
            <a:endParaRPr lang="en-US" dirty="0" smtClean="0"/>
          </a:p>
          <a:p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98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Family </a:t>
            </a:r>
            <a:r>
              <a:rPr lang="en-US" b="1" dirty="0" smtClean="0"/>
              <a:t>Planning Services</a:t>
            </a:r>
            <a:r>
              <a:rPr lang="en-US" dirty="0" smtClean="0"/>
              <a:t>: </a:t>
            </a:r>
          </a:p>
          <a:p>
            <a:pPr algn="just">
              <a:buNone/>
            </a:pPr>
            <a:r>
              <a:rPr lang="en-US" dirty="0" smtClean="0"/>
              <a:t>   Defined </a:t>
            </a:r>
            <a:r>
              <a:rPr lang="en-US" dirty="0"/>
              <a:t>as "educational, comprehensive </a:t>
            </a:r>
            <a:r>
              <a:rPr lang="en-US" dirty="0" smtClean="0"/>
              <a:t>medical activities </a:t>
            </a:r>
            <a:r>
              <a:rPr lang="en-US" dirty="0"/>
              <a:t>which enable </a:t>
            </a:r>
            <a:r>
              <a:rPr lang="en-US" dirty="0" smtClean="0"/>
              <a:t>individuals </a:t>
            </a:r>
            <a:r>
              <a:rPr lang="en-US" dirty="0"/>
              <a:t>to determine </a:t>
            </a:r>
            <a:r>
              <a:rPr lang="en-US" dirty="0" smtClean="0"/>
              <a:t>the </a:t>
            </a:r>
            <a:r>
              <a:rPr lang="en-US" dirty="0"/>
              <a:t>number and spacing of their </a:t>
            </a:r>
            <a:r>
              <a:rPr lang="en-US" dirty="0" smtClean="0"/>
              <a:t>children.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14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Disadvantages of IUD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doesn’t offer any protection against sexually transmitted infections (STIs)</a:t>
            </a:r>
          </a:p>
          <a:p>
            <a:r>
              <a:rPr lang="en-US" dirty="0"/>
              <a:t>There is a slight risk </a:t>
            </a:r>
            <a:r>
              <a:rPr lang="en-US" dirty="0" smtClean="0"/>
              <a:t>of </a:t>
            </a:r>
            <a:r>
              <a:rPr lang="en-US" dirty="0"/>
              <a:t>acquiring uterine infection during IUD insertion within 20 days of the </a:t>
            </a:r>
            <a:r>
              <a:rPr lang="en-US" dirty="0" smtClean="0"/>
              <a:t>procedure. </a:t>
            </a:r>
          </a:p>
          <a:p>
            <a:r>
              <a:rPr lang="en-US" dirty="0" smtClean="0"/>
              <a:t>Uterine perforation may occur during insertion. This may manifest as lower abdominal pain, Perforation will require surgical removal.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3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Hormonal Contraception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There are a number of forms of hormonal contraception, including the birth control </a:t>
            </a:r>
            <a:r>
              <a:rPr lang="en-US" dirty="0" smtClean="0"/>
              <a:t>pill, contraceptive </a:t>
            </a:r>
            <a:r>
              <a:rPr lang="en-US" dirty="0"/>
              <a:t>skin </a:t>
            </a:r>
            <a:r>
              <a:rPr lang="en-US" dirty="0" smtClean="0"/>
              <a:t>patch</a:t>
            </a:r>
          </a:p>
          <a:p>
            <a:pPr algn="just"/>
            <a:r>
              <a:rPr lang="en-US" dirty="0"/>
              <a:t>The hormones in contraceptives don’t only prevent ovulation. Some also prevent fertilized eggs from implanting into the womb. Others cause the mucus in the </a:t>
            </a:r>
            <a:r>
              <a:rPr lang="en-US" dirty="0" smtClean="0"/>
              <a:t>cervix to </a:t>
            </a:r>
            <a:r>
              <a:rPr lang="en-US" dirty="0"/>
              <a:t>become thick and sticky, making it harder for the sperm to move and reach the egg cell.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Oral Contraceptive Pill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oral </a:t>
            </a:r>
            <a:r>
              <a:rPr lang="en-US" b="1" dirty="0"/>
              <a:t>contraceptive </a:t>
            </a:r>
            <a:r>
              <a:rPr lang="en-US" b="1" dirty="0" smtClean="0"/>
              <a:t>pill</a:t>
            </a:r>
            <a:r>
              <a:rPr lang="en-US" dirty="0" smtClean="0"/>
              <a:t>: is </a:t>
            </a:r>
            <a:r>
              <a:rPr lang="en-US" dirty="0"/>
              <a:t>a type of birth control that is designed to be taken orally by women. It includes a combination of an estrogen </a:t>
            </a:r>
            <a:r>
              <a:rPr lang="en-US" dirty="0" smtClean="0"/>
              <a:t>and </a:t>
            </a:r>
            <a:r>
              <a:rPr lang="en-US" dirty="0"/>
              <a:t>a progestogen (specifically a progestin).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99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Contraceptive Skin Patch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smtClean="0"/>
              <a:t>Contraceptive Skin Patch</a:t>
            </a:r>
            <a:r>
              <a:rPr lang="en-US" dirty="0" smtClean="0"/>
              <a:t>: </a:t>
            </a:r>
            <a:r>
              <a:rPr lang="en-US" dirty="0"/>
              <a:t>is about 5 cm </a:t>
            </a:r>
            <a:r>
              <a:rPr lang="en-US" dirty="0" smtClean="0"/>
              <a:t>in </a:t>
            </a:r>
            <a:r>
              <a:rPr lang="en-US" dirty="0"/>
              <a:t>size, and very thin. It can be placed on the woman’s behind, belly, the outside of her upper </a:t>
            </a:r>
            <a:r>
              <a:rPr lang="en-US" dirty="0" smtClean="0"/>
              <a:t>arm. </a:t>
            </a:r>
            <a:r>
              <a:rPr lang="en-US" dirty="0"/>
              <a:t>It’s important to make sure that it sticks to the skin properly and doesn’t rub against clothing too much. Activities like having a shower, a bath or swimming usually don’t make it come off.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Advantages of Hormonal Contraceptives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reliability</a:t>
            </a:r>
            <a:r>
              <a:rPr lang="en-US" dirty="0"/>
              <a:t>: Studies have shown that only about 1 out of 1,000 women get pregnant per cycle if they take the pill or use a contraceptive skin patch </a:t>
            </a:r>
            <a:r>
              <a:rPr lang="en-US" dirty="0" smtClean="0"/>
              <a:t>properly.</a:t>
            </a:r>
            <a:endParaRPr lang="en-US" dirty="0"/>
          </a:p>
          <a:p>
            <a:r>
              <a:rPr lang="en-US" dirty="0"/>
              <a:t>Hormonal contraceptives can also relieve period </a:t>
            </a:r>
            <a:r>
              <a:rPr lang="en-US" dirty="0" smtClean="0"/>
              <a:t>pain. </a:t>
            </a:r>
            <a:r>
              <a:rPr lang="en-US" dirty="0"/>
              <a:t>If a teenage girl or woman has acne, the hormones may improve her skin too.</a:t>
            </a:r>
          </a:p>
          <a:p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84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 Hormonal Contraceptive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</a:t>
            </a:r>
            <a:r>
              <a:rPr lang="en-US" dirty="0"/>
              <a:t>side effects such as headaches, nausea, </a:t>
            </a:r>
            <a:r>
              <a:rPr lang="en-US" dirty="0" smtClean="0"/>
              <a:t>and </a:t>
            </a:r>
            <a:r>
              <a:rPr lang="en-US" dirty="0"/>
              <a:t>vaginal yeast </a:t>
            </a:r>
            <a:r>
              <a:rPr lang="en-US" dirty="0" smtClean="0"/>
              <a:t>infections. </a:t>
            </a:r>
          </a:p>
          <a:p>
            <a:r>
              <a:rPr lang="en-US" dirty="0" smtClean="0"/>
              <a:t>The </a:t>
            </a:r>
            <a:r>
              <a:rPr lang="en-US" dirty="0"/>
              <a:t>hormones can also cause spotting between periods or lead to mood swings, and may reduce women’s sexual desire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And there is a small risk of blood clots forming (thrombosis). This risk is higher in women over the age of 40, as well as in women who smoke, are very </a:t>
            </a:r>
            <a:r>
              <a:rPr lang="en-US" dirty="0" smtClean="0"/>
              <a:t>overweight.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71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Contraception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</a:t>
            </a:r>
            <a:r>
              <a:rPr lang="en-US" dirty="0"/>
              <a:t>contraception refers to methods of contraception that can be used to prevent pregnancy after sexual intercourse. These are recommended for use within 5 days but are more effective the sooner they are used after the act of intercourse.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06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In </a:t>
            </a:r>
            <a:r>
              <a:rPr lang="en-US" sz="4000" b="1" dirty="0" smtClean="0"/>
              <a:t>What Situations Can Emergency Contraception </a:t>
            </a:r>
            <a:r>
              <a:rPr lang="en-US" sz="4000" b="1" dirty="0"/>
              <a:t>be </a:t>
            </a:r>
            <a:r>
              <a:rPr lang="en-US" sz="4000" b="1" dirty="0" smtClean="0"/>
              <a:t>Used</a:t>
            </a:r>
            <a:r>
              <a:rPr lang="en-US" sz="4000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no contraceptive has been used.</a:t>
            </a:r>
          </a:p>
          <a:p>
            <a:r>
              <a:rPr lang="en-US" dirty="0"/>
              <a:t>Sexual assault when the woman was not </a:t>
            </a:r>
            <a:r>
              <a:rPr lang="en-US" dirty="0" smtClean="0"/>
              <a:t>protected.</a:t>
            </a:r>
            <a:endParaRPr lang="en-US" dirty="0"/>
          </a:p>
          <a:p>
            <a:r>
              <a:rPr lang="en-US" dirty="0" smtClean="0"/>
              <a:t>Condom </a:t>
            </a:r>
            <a:r>
              <a:rPr lang="en-US" dirty="0"/>
              <a:t>breakage, </a:t>
            </a:r>
            <a:r>
              <a:rPr lang="en-US" dirty="0" smtClean="0"/>
              <a:t>or </a:t>
            </a:r>
            <a:r>
              <a:rPr lang="en-US" dirty="0"/>
              <a:t>incorrect </a:t>
            </a:r>
            <a:r>
              <a:rPr lang="en-US" dirty="0" smtClean="0"/>
              <a:t>use.</a:t>
            </a:r>
            <a:endParaRPr lang="en-US" dirty="0"/>
          </a:p>
          <a:p>
            <a:r>
              <a:rPr lang="en-US" dirty="0" smtClean="0"/>
              <a:t>Three (3) </a:t>
            </a:r>
            <a:r>
              <a:rPr lang="en-US" dirty="0"/>
              <a:t>or more consecutively missed combined oral contraceptive </a:t>
            </a:r>
            <a:r>
              <a:rPr lang="en-US" dirty="0" smtClean="0"/>
              <a:t>pills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Failed </a:t>
            </a:r>
            <a:r>
              <a:rPr lang="en-US" dirty="0"/>
              <a:t>withdrawal (e.g. ejaculation in the vagina or on external genitalia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Expulsion </a:t>
            </a:r>
            <a:r>
              <a:rPr lang="en-US" dirty="0"/>
              <a:t>of an intrauterine contraceptive device (IUD) or hormonal contraceptive implant.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32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Advantages of </a:t>
            </a:r>
            <a:r>
              <a:rPr lang="en-US" sz="4000" b="1" dirty="0" smtClean="0"/>
              <a:t>Emergency Contraception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Emergency </a:t>
            </a:r>
            <a:r>
              <a:rPr lang="en-US" dirty="0"/>
              <a:t>contraception is safe and effective in preventing pregnancy after unprotected sex.</a:t>
            </a:r>
          </a:p>
          <a:p>
            <a:r>
              <a:rPr lang="en-US" dirty="0" smtClean="0"/>
              <a:t>Emergency </a:t>
            </a:r>
            <a:r>
              <a:rPr lang="en-US" dirty="0"/>
              <a:t>contraception is private. It </a:t>
            </a:r>
            <a:r>
              <a:rPr lang="en-US" dirty="0" smtClean="0"/>
              <a:t>is choice </a:t>
            </a:r>
            <a:r>
              <a:rPr lang="en-US" dirty="0"/>
              <a:t>if </a:t>
            </a:r>
            <a:r>
              <a:rPr lang="en-US" dirty="0" smtClean="0"/>
              <a:t>partner </a:t>
            </a:r>
            <a:r>
              <a:rPr lang="en-US" dirty="0"/>
              <a:t>knows about it</a:t>
            </a:r>
            <a:r>
              <a:rPr lang="en-US" dirty="0" smtClean="0"/>
              <a:t>.</a:t>
            </a:r>
          </a:p>
          <a:p>
            <a:r>
              <a:rPr lang="en-US" dirty="0"/>
              <a:t>Emergency contraception is very effective when used early, with only 3% of women becoming pregnant if used within 24 hours of unprotected sexual intercourse.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62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METHODS OF CONTRACEPTION</a:t>
            </a:r>
            <a:r>
              <a:rPr lang="en-US" dirty="0"/>
              <a:t>: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Natural </a:t>
            </a:r>
            <a:r>
              <a:rPr lang="en-US" dirty="0"/>
              <a:t>birth </a:t>
            </a:r>
            <a:r>
              <a:rPr lang="en-US" dirty="0" smtClean="0"/>
              <a:t>control.</a:t>
            </a:r>
          </a:p>
          <a:p>
            <a:r>
              <a:rPr lang="en-US" dirty="0" smtClean="0"/>
              <a:t>Barrier </a:t>
            </a:r>
            <a:r>
              <a:rPr lang="en-US" dirty="0"/>
              <a:t>methods, include the diaphragm, cervical cap, male condom, and female condom and spermicidal </a:t>
            </a:r>
            <a:r>
              <a:rPr lang="en-US" dirty="0" smtClean="0"/>
              <a:t>foam and sponges.</a:t>
            </a:r>
          </a:p>
          <a:p>
            <a:r>
              <a:rPr lang="en-US" dirty="0" smtClean="0"/>
              <a:t>Long-acting </a:t>
            </a:r>
            <a:r>
              <a:rPr lang="en-US" dirty="0"/>
              <a:t>reversible contraception, such as </a:t>
            </a:r>
            <a:r>
              <a:rPr lang="en-US" dirty="0" smtClean="0"/>
              <a:t>intra </a:t>
            </a:r>
            <a:r>
              <a:rPr lang="en-US" dirty="0"/>
              <a:t>uterine device (IUD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Hormonal </a:t>
            </a:r>
            <a:r>
              <a:rPr lang="en-US" dirty="0"/>
              <a:t>contraception, including the birth control pill, the vaginal ring, the contraceptive skin </a:t>
            </a:r>
            <a:r>
              <a:rPr lang="en-US" dirty="0" smtClean="0"/>
              <a:t>patch.</a:t>
            </a:r>
          </a:p>
          <a:p>
            <a:r>
              <a:rPr lang="en-US" dirty="0" smtClean="0"/>
              <a:t>emergency contraception.</a:t>
            </a:r>
          </a:p>
          <a:p>
            <a:r>
              <a:rPr lang="en-US" dirty="0" smtClean="0"/>
              <a:t>permanent contraception, such as vasectomy and tubal ligation.</a:t>
            </a:r>
            <a:endParaRPr lang="ar-SA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02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Disadvantages of </a:t>
            </a:r>
            <a:r>
              <a:rPr lang="en-US" sz="4000" b="1" dirty="0" smtClean="0"/>
              <a:t>Emergency Contraception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does not work if women are already pregnant.</a:t>
            </a:r>
          </a:p>
          <a:p>
            <a:r>
              <a:rPr lang="en-US" dirty="0"/>
              <a:t>It has a limited time frame of 5 days following unprotected intercourse.</a:t>
            </a:r>
          </a:p>
          <a:p>
            <a:r>
              <a:rPr lang="en-US" dirty="0"/>
              <a:t>Women still have a small chance of getting pregnant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1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Permanent </a:t>
            </a:r>
            <a:r>
              <a:rPr lang="en-US" b="1" dirty="0" smtClean="0"/>
              <a:t>Contraception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Permanent contraception is </a:t>
            </a:r>
            <a:r>
              <a:rPr lang="en-US" dirty="0"/>
              <a:t>methods of </a:t>
            </a:r>
            <a:r>
              <a:rPr lang="en-US" dirty="0" smtClean="0"/>
              <a:t>sterilization </a:t>
            </a:r>
            <a:r>
              <a:rPr lang="en-US" dirty="0"/>
              <a:t>that prevent pregnancy permanently.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procedure for men is a </a:t>
            </a:r>
            <a:r>
              <a:rPr lang="en-US" b="1" dirty="0"/>
              <a:t>vasectomy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 </a:t>
            </a:r>
            <a:r>
              <a:rPr lang="en-US" dirty="0"/>
              <a:t>for women it is </a:t>
            </a:r>
            <a:r>
              <a:rPr lang="en-US" b="1" dirty="0"/>
              <a:t>tubal ligation</a:t>
            </a:r>
            <a:r>
              <a:rPr lang="en-US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25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vasectomy 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 procedure to cut and tie the tubes (vas deferens) that carry the sperm up from the testicles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Men who have had vasectomies still ejaculate and produce semen but since there is no sperm in it, the woman’s egg can’t be </a:t>
            </a:r>
            <a:r>
              <a:rPr lang="en-US" dirty="0" smtClean="0"/>
              <a:t>fertilized.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Vasectomy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Vasectomy </a:t>
            </a:r>
            <a:r>
              <a:rPr lang="en-US" dirty="0"/>
              <a:t>are permanent and one of the most effective kinds of birth control out there — more than 99% effective at preventing pregnancy. </a:t>
            </a:r>
            <a:endParaRPr lang="en-US" dirty="0" smtClean="0"/>
          </a:p>
          <a:p>
            <a:r>
              <a:rPr lang="en-US" dirty="0" smtClean="0"/>
              <a:t>Vasectomy </a:t>
            </a:r>
            <a:r>
              <a:rPr lang="en-US" dirty="0"/>
              <a:t>are super </a:t>
            </a:r>
            <a:r>
              <a:rPr lang="en-US" dirty="0" smtClean="0"/>
              <a:t>convenient, don’t </a:t>
            </a:r>
            <a:r>
              <a:rPr lang="en-US" dirty="0"/>
              <a:t>have to pay attention to during sex, so it won’t interfere with the action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97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 of Vasectomy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Vasectomies are meant to be permanent. Even if </a:t>
            </a:r>
            <a:r>
              <a:rPr lang="en-US" dirty="0" smtClean="0"/>
              <a:t>get vasectomy </a:t>
            </a:r>
            <a:r>
              <a:rPr lang="en-US" dirty="0"/>
              <a:t>reversed, </a:t>
            </a:r>
            <a:r>
              <a:rPr lang="en-US" dirty="0" smtClean="0"/>
              <a:t>fertility </a:t>
            </a:r>
            <a:r>
              <a:rPr lang="en-US" dirty="0"/>
              <a:t>may never come back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Vasectomy reversal surgery is complicated and </a:t>
            </a:r>
            <a:r>
              <a:rPr lang="en-US" dirty="0" smtClean="0"/>
              <a:t>expensive.</a:t>
            </a:r>
          </a:p>
          <a:p>
            <a:r>
              <a:rPr lang="en-US" dirty="0" smtClean="0"/>
              <a:t>Vasectomies </a:t>
            </a:r>
            <a:r>
              <a:rPr lang="en-US" dirty="0"/>
              <a:t>are very safe, and most people don’t have any problems. But all medical procedures have some possible risks. </a:t>
            </a:r>
            <a:endParaRPr lang="en-US" dirty="0" smtClean="0"/>
          </a:p>
          <a:p>
            <a:r>
              <a:rPr lang="en-US" dirty="0" smtClean="0"/>
              <a:t>Not protect from STD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34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b="1" dirty="0"/>
              <a:t>Tubal </a:t>
            </a:r>
            <a:r>
              <a:rPr lang="en-US" b="1" dirty="0" smtClean="0"/>
              <a:t>ligation: </a:t>
            </a:r>
            <a:r>
              <a:rPr lang="en-US" dirty="0"/>
              <a:t>is a procedure to close both fallopian tubes in a woman. This means that sperm can’t get to the egg to </a:t>
            </a:r>
            <a:r>
              <a:rPr lang="en-US" dirty="0" err="1"/>
              <a:t>fertilise</a:t>
            </a:r>
            <a:r>
              <a:rPr lang="en-US" dirty="0"/>
              <a:t>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tubes are closed using rings or clips or by cutting and </a:t>
            </a:r>
            <a:r>
              <a:rPr lang="en-US" dirty="0" smtClean="0"/>
              <a:t>tying.</a:t>
            </a:r>
          </a:p>
        </p:txBody>
      </p:sp>
    </p:spTree>
    <p:extLst>
      <p:ext uri="{BB962C8B-B14F-4D97-AF65-F5344CB8AC3E}">
        <p14:creationId xmlns:p14="http://schemas.microsoft.com/office/powerpoint/2010/main" val="22917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Advantages: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/>
              <a:t>than 99% effective at preventing </a:t>
            </a:r>
            <a:r>
              <a:rPr lang="en-US" dirty="0" smtClean="0"/>
              <a:t>pregnancy.</a:t>
            </a:r>
            <a:endParaRPr lang="en-US" dirty="0"/>
          </a:p>
          <a:p>
            <a:r>
              <a:rPr lang="en-US" dirty="0" smtClean="0"/>
              <a:t>Blocking </a:t>
            </a:r>
            <a:r>
              <a:rPr lang="en-US" dirty="0"/>
              <a:t>the fallopian tubes and removal of the tubes should be effective immediately – but use contraception until </a:t>
            </a:r>
            <a:r>
              <a:rPr lang="en-US" dirty="0" smtClean="0"/>
              <a:t>next period.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will not affect </a:t>
            </a:r>
            <a:r>
              <a:rPr lang="en-US" dirty="0" smtClean="0"/>
              <a:t>sex </a:t>
            </a:r>
            <a:r>
              <a:rPr lang="en-US" dirty="0"/>
              <a:t>drive or interfere with </a:t>
            </a:r>
            <a:r>
              <a:rPr lang="en-US" dirty="0" smtClean="0"/>
              <a:t>sex.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will not affect </a:t>
            </a:r>
            <a:r>
              <a:rPr lang="en-US" dirty="0" smtClean="0"/>
              <a:t>hormone levels.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6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Disadvantages: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 not protect against </a:t>
            </a:r>
            <a:r>
              <a:rPr lang="en-US" dirty="0" smtClean="0"/>
              <a:t>STIs.</a:t>
            </a:r>
          </a:p>
          <a:p>
            <a:r>
              <a:rPr lang="en-US" dirty="0" smtClean="0"/>
              <a:t>It </a:t>
            </a:r>
            <a:r>
              <a:rPr lang="en-US" dirty="0"/>
              <a:t>can fail – the fallopian tubes can rejoin and </a:t>
            </a:r>
            <a:r>
              <a:rPr lang="en-US" dirty="0" smtClean="0"/>
              <a:t>make </a:t>
            </a:r>
            <a:r>
              <a:rPr lang="en-US" dirty="0"/>
              <a:t>fertile again, although this is </a:t>
            </a:r>
            <a:r>
              <a:rPr lang="en-US" dirty="0" smtClean="0"/>
              <a:t>rare.</a:t>
            </a:r>
            <a:endParaRPr lang="en-US" dirty="0"/>
          </a:p>
          <a:p>
            <a:r>
              <a:rPr lang="en-US" dirty="0" smtClean="0"/>
              <a:t>There's </a:t>
            </a:r>
            <a:r>
              <a:rPr lang="en-US" dirty="0"/>
              <a:t>a very small risk of complications, including internal bleeding, infection or damage to other </a:t>
            </a:r>
            <a:r>
              <a:rPr lang="en-US" dirty="0" smtClean="0"/>
              <a:t>organs.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get pregnant after the operation, there's an increased risk it'll be an ectopic pregnancy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97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Glasier</a:t>
            </a:r>
            <a:r>
              <a:rPr lang="en-US" dirty="0"/>
              <a:t> A, Cameron ST, Blithe D, </a:t>
            </a:r>
            <a:r>
              <a:rPr lang="en-US" dirty="0" err="1"/>
              <a:t>Scherrer</a:t>
            </a:r>
            <a:r>
              <a:rPr lang="en-US" dirty="0"/>
              <a:t> B, </a:t>
            </a:r>
            <a:r>
              <a:rPr lang="en-US" dirty="0" err="1"/>
              <a:t>Mathe</a:t>
            </a:r>
            <a:r>
              <a:rPr lang="en-US" dirty="0"/>
              <a:t> H, Levy D, et al. Contraception. 2011 Oct;84(4):363-7. </a:t>
            </a:r>
            <a:r>
              <a:rPr lang="en-US" dirty="0" err="1"/>
              <a:t>doi</a:t>
            </a:r>
            <a:r>
              <a:rPr lang="en-US" dirty="0"/>
              <a:t>: 10.1016/j.contraception.2011.02.009. </a:t>
            </a:r>
            <a:r>
              <a:rPr lang="en-US" dirty="0" err="1"/>
              <a:t>Epub</a:t>
            </a:r>
            <a:r>
              <a:rPr lang="en-US" dirty="0"/>
              <a:t> 2011 Apr 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(2) Effect of BMI and body weight on pregnancy rates with LNG as emergency contraception: analysis of four WHO HRP studies.</a:t>
            </a:r>
          </a:p>
          <a:p>
            <a:r>
              <a:rPr lang="en-US" dirty="0" err="1"/>
              <a:t>Festin</a:t>
            </a:r>
            <a:r>
              <a:rPr lang="en-US" dirty="0"/>
              <a:t> MP, </a:t>
            </a:r>
            <a:r>
              <a:rPr lang="en-US" dirty="0" err="1"/>
              <a:t>Peregoudov</a:t>
            </a:r>
            <a:r>
              <a:rPr lang="en-US" dirty="0"/>
              <a:t> A, </a:t>
            </a:r>
            <a:r>
              <a:rPr lang="en-US" dirty="0" err="1"/>
              <a:t>Seuc</a:t>
            </a:r>
            <a:r>
              <a:rPr lang="en-US" dirty="0"/>
              <a:t> A, </a:t>
            </a:r>
            <a:r>
              <a:rPr lang="en-US" dirty="0" err="1"/>
              <a:t>Kiarie</a:t>
            </a:r>
            <a:r>
              <a:rPr lang="en-US" dirty="0"/>
              <a:t> J, </a:t>
            </a:r>
            <a:r>
              <a:rPr lang="en-US" dirty="0" err="1"/>
              <a:t>Temmerman</a:t>
            </a:r>
            <a:r>
              <a:rPr lang="en-US" dirty="0"/>
              <a:t> M. Contraception. 2017 Jan;95(1):50-54. </a:t>
            </a:r>
            <a:r>
              <a:rPr lang="en-US" dirty="0" err="1"/>
              <a:t>doi</a:t>
            </a:r>
            <a:r>
              <a:rPr lang="en-US" dirty="0"/>
              <a:t>: 10.1016/j.contraception.2016.08.001. </a:t>
            </a:r>
            <a:r>
              <a:rPr lang="en-US" dirty="0" err="1"/>
              <a:t>Epub</a:t>
            </a:r>
            <a:r>
              <a:rPr lang="en-US" dirty="0"/>
              <a:t> 2016 Aug 12.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01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/>
              <a:t>Trussell</a:t>
            </a:r>
            <a:r>
              <a:rPr lang="en-US" dirty="0"/>
              <a:t> J, Guthrie KA (2011). Choosing a contraceptive: Efficacy, safety, and personal considerations. In RA Hatcher et al., eds., Contraceptive Technology, 20th ed., pp. 45-74. Atlanta: Ardent Media.</a:t>
            </a:r>
          </a:p>
          <a:p>
            <a:r>
              <a:rPr lang="en-US" dirty="0" err="1"/>
              <a:t>Abramowicz</a:t>
            </a:r>
            <a:r>
              <a:rPr lang="en-US" dirty="0"/>
              <a:t> M (2010). Choice of contraceptives. Treatment Guidelines From The Medical Letter, 8(100): 89-96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http://www.nhs.uk/Conditions/contraception-guide/Pages/iud-coil.aspx.</a:t>
            </a:r>
          </a:p>
          <a:p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3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Natural Family Planning Methods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family planning is a form of birth control that doesn't involve pills or devices. As a result, it doesn't have side </a:t>
            </a:r>
            <a:r>
              <a:rPr lang="en-US" dirty="0" smtClean="0"/>
              <a:t>effects.</a:t>
            </a:r>
          </a:p>
        </p:txBody>
      </p:sp>
    </p:spTree>
    <p:extLst>
      <p:ext uri="{BB962C8B-B14F-4D97-AF65-F5344CB8AC3E}">
        <p14:creationId xmlns:p14="http://schemas.microsoft.com/office/powerpoint/2010/main" val="26743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</a:t>
            </a:r>
            <a:r>
              <a:rPr lang="en-US" b="1" dirty="0" smtClean="0"/>
              <a:t>Natural Family Planning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Basal </a:t>
            </a:r>
            <a:r>
              <a:rPr lang="en-US" b="1" dirty="0" smtClean="0"/>
              <a:t>Body Temperature </a:t>
            </a:r>
            <a:r>
              <a:rPr lang="en-US" b="1" dirty="0"/>
              <a:t>(BBT) </a:t>
            </a:r>
            <a:r>
              <a:rPr lang="en-US" b="1" dirty="0" smtClean="0"/>
              <a:t>Method:</a:t>
            </a:r>
            <a:r>
              <a:rPr lang="en-US" dirty="0" smtClean="0"/>
              <a:t> temperature </a:t>
            </a:r>
            <a:r>
              <a:rPr lang="en-US" dirty="0"/>
              <a:t>can rise between 0.5 and 1 degree when </a:t>
            </a:r>
            <a:r>
              <a:rPr lang="en-US" dirty="0" smtClean="0"/>
              <a:t>ovulating. </a:t>
            </a:r>
            <a:r>
              <a:rPr lang="en-US" dirty="0"/>
              <a:t>With this method, </a:t>
            </a:r>
            <a:r>
              <a:rPr lang="en-US" dirty="0" smtClean="0"/>
              <a:t>take temperature </a:t>
            </a:r>
            <a:r>
              <a:rPr lang="en-US" dirty="0"/>
              <a:t>before </a:t>
            </a:r>
            <a:r>
              <a:rPr lang="en-US" dirty="0" smtClean="0"/>
              <a:t>get </a:t>
            </a:r>
            <a:r>
              <a:rPr lang="en-US" dirty="0"/>
              <a:t>out of bed each morning, before </a:t>
            </a:r>
            <a:r>
              <a:rPr lang="en-US" dirty="0" smtClean="0"/>
              <a:t>have </a:t>
            </a:r>
            <a:r>
              <a:rPr lang="en-US" dirty="0"/>
              <a:t>anything to eat or drink. BBT by itself isn't a good way to prevent pregnancy because charting </a:t>
            </a:r>
            <a:r>
              <a:rPr lang="en-US" dirty="0" smtClean="0"/>
              <a:t>temperature </a:t>
            </a:r>
            <a:r>
              <a:rPr lang="en-US" dirty="0"/>
              <a:t>tells </a:t>
            </a:r>
            <a:r>
              <a:rPr lang="en-US" dirty="0" smtClean="0"/>
              <a:t>when </a:t>
            </a:r>
            <a:r>
              <a:rPr lang="en-US" dirty="0"/>
              <a:t>ovulation has already happened.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9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dirty="0"/>
              <a:t>Rhythm </a:t>
            </a:r>
            <a:r>
              <a:rPr lang="en-US" b="1" dirty="0" smtClean="0"/>
              <a:t>method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One of the oldest ways of natural family planning, this is based simply on the calendar. A woman's normal menstrual cycle lasts between 28 and 32 days. Ovulation usually happens around day 14. So </a:t>
            </a:r>
            <a:r>
              <a:rPr lang="en-US" dirty="0" smtClean="0"/>
              <a:t>must be avoid </a:t>
            </a:r>
            <a:r>
              <a:rPr lang="en-US" dirty="0"/>
              <a:t>unprotected </a:t>
            </a:r>
            <a:r>
              <a:rPr lang="en-US" dirty="0" smtClean="0"/>
              <a:t>sex.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/>
              <a:t>Cervical mucus or ovulation method</a:t>
            </a:r>
            <a:r>
              <a:rPr lang="en-US" dirty="0" smtClean="0"/>
              <a:t>: check </a:t>
            </a:r>
            <a:r>
              <a:rPr lang="en-US" dirty="0"/>
              <a:t>this by gently placing </a:t>
            </a:r>
            <a:r>
              <a:rPr lang="en-US" dirty="0" smtClean="0"/>
              <a:t>middle </a:t>
            </a:r>
            <a:r>
              <a:rPr lang="en-US" dirty="0"/>
              <a:t>finger into </a:t>
            </a:r>
            <a:r>
              <a:rPr lang="en-US" dirty="0" smtClean="0"/>
              <a:t>vagina </a:t>
            </a:r>
            <a:r>
              <a:rPr lang="en-US" dirty="0"/>
              <a:t>and pushing </a:t>
            </a:r>
            <a:r>
              <a:rPr lang="en-US" dirty="0" smtClean="0"/>
              <a:t>it. For </a:t>
            </a:r>
            <a:r>
              <a:rPr lang="en-US" dirty="0"/>
              <a:t>the first few days after </a:t>
            </a:r>
            <a:r>
              <a:rPr lang="en-US" dirty="0" smtClean="0"/>
              <a:t>period</a:t>
            </a:r>
            <a:r>
              <a:rPr lang="en-US" dirty="0"/>
              <a:t>, </a:t>
            </a:r>
            <a:r>
              <a:rPr lang="en-US" dirty="0" smtClean="0"/>
              <a:t>find vagina </a:t>
            </a:r>
            <a:r>
              <a:rPr lang="en-US" dirty="0"/>
              <a:t>is dry and </a:t>
            </a:r>
            <a:r>
              <a:rPr lang="en-US" dirty="0" smtClean="0"/>
              <a:t>cannot </a:t>
            </a:r>
            <a:r>
              <a:rPr lang="en-US" dirty="0"/>
              <a:t>feel any mucus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When ovulating the </a:t>
            </a:r>
            <a:r>
              <a:rPr lang="en-US" dirty="0"/>
              <a:t>mucus </a:t>
            </a:r>
            <a:r>
              <a:rPr lang="en-US" dirty="0" smtClean="0"/>
              <a:t>of cervix is </a:t>
            </a:r>
            <a:r>
              <a:rPr lang="en-US" dirty="0"/>
              <a:t>clear, stretchy, and wet, like raw egg whites</a:t>
            </a:r>
            <a:r>
              <a:rPr lang="en-US" dirty="0" smtClean="0"/>
              <a:t>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70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Sympto</a:t>
            </a:r>
            <a:r>
              <a:rPr lang="en-US" b="1" dirty="0" smtClean="0"/>
              <a:t>-thermal method</a:t>
            </a:r>
            <a:r>
              <a:rPr lang="en-US" dirty="0" smtClean="0"/>
              <a:t>: combine </a:t>
            </a:r>
            <a:r>
              <a:rPr lang="en-US" dirty="0"/>
              <a:t>several methods, usually BBT and cervical mucus. Using more than one method can give </a:t>
            </a:r>
            <a:r>
              <a:rPr lang="en-US" dirty="0" smtClean="0"/>
              <a:t>a </a:t>
            </a:r>
            <a:r>
              <a:rPr lang="en-US" dirty="0"/>
              <a:t>better idea what's going on in </a:t>
            </a:r>
            <a:r>
              <a:rPr lang="en-US" dirty="0" smtClean="0"/>
              <a:t>the body.</a:t>
            </a:r>
          </a:p>
          <a:p>
            <a:r>
              <a:rPr lang="en-US" b="1" dirty="0" smtClean="0"/>
              <a:t>Breastfeeding</a:t>
            </a:r>
            <a:r>
              <a:rPr lang="en-US" b="1" dirty="0"/>
              <a:t>: (</a:t>
            </a:r>
            <a:r>
              <a:rPr lang="en-US" b="1" dirty="0" err="1"/>
              <a:t>lactational</a:t>
            </a:r>
            <a:r>
              <a:rPr lang="en-US" b="1" dirty="0"/>
              <a:t> </a:t>
            </a:r>
            <a:r>
              <a:rPr lang="en-US" b="1" dirty="0" smtClean="0"/>
              <a:t>infertility): </a:t>
            </a:r>
            <a:r>
              <a:rPr lang="en-US" dirty="0" smtClean="0"/>
              <a:t>gave </a:t>
            </a:r>
            <a:r>
              <a:rPr lang="en-US" dirty="0"/>
              <a:t>birth less than 6 months </a:t>
            </a:r>
            <a:r>
              <a:rPr lang="en-US" dirty="0" smtClean="0"/>
              <a:t>ago, breastfeeding </a:t>
            </a:r>
            <a:r>
              <a:rPr lang="en-US" dirty="0"/>
              <a:t>exclusively (no formula, no solid food, only breast </a:t>
            </a:r>
            <a:r>
              <a:rPr lang="en-US" dirty="0" smtClean="0"/>
              <a:t>milk), haven’t </a:t>
            </a:r>
            <a:r>
              <a:rPr lang="en-US" dirty="0"/>
              <a:t>had a period since giving </a:t>
            </a:r>
            <a:r>
              <a:rPr lang="en-US" dirty="0" smtClean="0"/>
              <a:t>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22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Advantages of A Natural Family  Planning </a:t>
            </a:r>
            <a:r>
              <a:rPr lang="en-US" b="1" dirty="0"/>
              <a:t>: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It doesn't cause any side effects.</a:t>
            </a:r>
          </a:p>
          <a:p>
            <a:r>
              <a:rPr lang="en-US" dirty="0"/>
              <a:t>Natural family planning is acceptable to all faiths and cultures</a:t>
            </a:r>
            <a:r>
              <a:rPr lang="en-US" dirty="0" smtClean="0"/>
              <a:t>.</a:t>
            </a:r>
          </a:p>
          <a:p>
            <a:r>
              <a:rPr lang="en-US" dirty="0"/>
              <a:t>Natural family planning can be used either to avoid pregnancy or to become pregnant.</a:t>
            </a:r>
          </a:p>
          <a:p>
            <a:r>
              <a:rPr lang="en-US" dirty="0"/>
              <a:t>It doesn't involve chemicals or physical products.</a:t>
            </a:r>
          </a:p>
          <a:p>
            <a:r>
              <a:rPr lang="en-US" dirty="0"/>
              <a:t>It can help </a:t>
            </a:r>
            <a:r>
              <a:rPr lang="en-US" dirty="0" smtClean="0"/>
              <a:t>to recognize </a:t>
            </a:r>
            <a:r>
              <a:rPr lang="en-US" dirty="0"/>
              <a:t>normal and abnormal vaginal secretions, so </a:t>
            </a:r>
            <a:r>
              <a:rPr lang="en-US" dirty="0" smtClean="0"/>
              <a:t>can </a:t>
            </a:r>
            <a:r>
              <a:rPr lang="en-US" dirty="0"/>
              <a:t>be aware of possible infection.</a:t>
            </a:r>
          </a:p>
          <a:p>
            <a:r>
              <a:rPr lang="en-US" dirty="0"/>
              <a:t>It involves </a:t>
            </a:r>
            <a:r>
              <a:rPr lang="en-US" dirty="0" smtClean="0"/>
              <a:t>partner </a:t>
            </a:r>
            <a:r>
              <a:rPr lang="en-US" dirty="0"/>
              <a:t>in the process, which can help increase feelings of closeness and trust.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596</TotalTime>
  <Words>2144</Words>
  <Application>Microsoft Office PowerPoint</Application>
  <PresentationFormat>On-screen Show (4:3)</PresentationFormat>
  <Paragraphs>143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Family Planning Methods(Control of Fertility)</vt:lpstr>
      <vt:lpstr>PowerPoint Presentation</vt:lpstr>
      <vt:lpstr>METHODS OF CONTRACEPTION: </vt:lpstr>
      <vt:lpstr>The Natural Family Planning Methods</vt:lpstr>
      <vt:lpstr>Types of Natural Family Planning</vt:lpstr>
      <vt:lpstr>PowerPoint Presentation</vt:lpstr>
      <vt:lpstr>PowerPoint Presentation</vt:lpstr>
      <vt:lpstr>PowerPoint Presentation</vt:lpstr>
      <vt:lpstr>Advantages of A Natural Family  Planning : </vt:lpstr>
      <vt:lpstr>Disadvantages: </vt:lpstr>
      <vt:lpstr>Barrier Methods</vt:lpstr>
      <vt:lpstr>PowerPoint Presentation</vt:lpstr>
      <vt:lpstr>PowerPoint Presentation</vt:lpstr>
      <vt:lpstr>PowerPoint Presentation</vt:lpstr>
      <vt:lpstr>Advantages of Barrier Methods </vt:lpstr>
      <vt:lpstr>Disadvantages </vt:lpstr>
      <vt:lpstr>Intra-Uterine Device</vt:lpstr>
      <vt:lpstr>PowerPoint Presentation</vt:lpstr>
      <vt:lpstr>Advantage of IUD</vt:lpstr>
      <vt:lpstr>Disadvantages of IUD</vt:lpstr>
      <vt:lpstr>Hormonal Contraception</vt:lpstr>
      <vt:lpstr>The Oral Contraceptive Pill</vt:lpstr>
      <vt:lpstr>The Contraceptive Skin Patch</vt:lpstr>
      <vt:lpstr>The Advantages of Hormonal Contraceptives</vt:lpstr>
      <vt:lpstr>Disadvantages of Hormonal Contraceptive</vt:lpstr>
      <vt:lpstr>Emergency Contraception</vt:lpstr>
      <vt:lpstr>In What Situations Can Emergency Contraception be Used? </vt:lpstr>
      <vt:lpstr>PowerPoint Presentation</vt:lpstr>
      <vt:lpstr>Advantages of Emergency Contraception </vt:lpstr>
      <vt:lpstr>Disadvantages of Emergency Contraception </vt:lpstr>
      <vt:lpstr>Permanent Contraception </vt:lpstr>
      <vt:lpstr>PowerPoint Presentation</vt:lpstr>
      <vt:lpstr>Advantages of Vasectomy</vt:lpstr>
      <vt:lpstr>Disadvantage of Vasectomy</vt:lpstr>
      <vt:lpstr>PowerPoint Presentation</vt:lpstr>
      <vt:lpstr>Advantages: </vt:lpstr>
      <vt:lpstr>Disadvantages: </vt:lpstr>
      <vt:lpstr>Reference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</dc:creator>
  <cp:lastModifiedBy>Maher</cp:lastModifiedBy>
  <cp:revision>50</cp:revision>
  <dcterms:created xsi:type="dcterms:W3CDTF">2006-08-16T00:00:00Z</dcterms:created>
  <dcterms:modified xsi:type="dcterms:W3CDTF">2021-01-18T12:12:27Z</dcterms:modified>
</cp:coreProperties>
</file>