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16" r:id="rId1"/>
  </p:sldMasterIdLst>
  <p:sldIdLst>
    <p:sldId id="256" r:id="rId2"/>
    <p:sldId id="275" r:id="rId3"/>
    <p:sldId id="257" r:id="rId4"/>
    <p:sldId id="294" r:id="rId5"/>
    <p:sldId id="293" r:id="rId6"/>
    <p:sldId id="295" r:id="rId7"/>
    <p:sldId id="296" r:id="rId8"/>
    <p:sldId id="297" r:id="rId9"/>
    <p:sldId id="278" r:id="rId10"/>
    <p:sldId id="306" r:id="rId11"/>
    <p:sldId id="259" r:id="rId12"/>
    <p:sldId id="263" r:id="rId13"/>
    <p:sldId id="273" r:id="rId14"/>
    <p:sldId id="264" r:id="rId15"/>
    <p:sldId id="265" r:id="rId16"/>
    <p:sldId id="292" r:id="rId17"/>
    <p:sldId id="298" r:id="rId18"/>
    <p:sldId id="299" r:id="rId19"/>
    <p:sldId id="280" r:id="rId20"/>
    <p:sldId id="300" r:id="rId21"/>
    <p:sldId id="301" r:id="rId22"/>
    <p:sldId id="302" r:id="rId23"/>
    <p:sldId id="303" r:id="rId24"/>
    <p:sldId id="304" r:id="rId25"/>
    <p:sldId id="305"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718" autoAdjust="0"/>
  </p:normalViewPr>
  <p:slideViewPr>
    <p:cSldViewPr>
      <p:cViewPr>
        <p:scale>
          <a:sx n="80" d="100"/>
          <a:sy n="80" d="100"/>
        </p:scale>
        <p:origin x="-1086" y="30"/>
      </p:cViewPr>
      <p:guideLst>
        <p:guide orient="horz" pos="2160"/>
        <p:guide pos="2880"/>
      </p:guideLst>
    </p:cSldViewPr>
  </p:slideViewPr>
  <p:outlineViewPr>
    <p:cViewPr>
      <p:scale>
        <a:sx n="33" d="100"/>
        <a:sy n="33" d="100"/>
      </p:scale>
      <p:origin x="12" y="135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C79D9A-52B4-4476-83F6-51A1FE06F3EE}" type="doc">
      <dgm:prSet loTypeId="urn:microsoft.com/office/officeart/2005/8/layout/radial6" loCatId="cycle" qsTypeId="urn:microsoft.com/office/officeart/2005/8/quickstyle/simple3" qsCatId="simple" csTypeId="urn:microsoft.com/office/officeart/2005/8/colors/accent1_2" csCatId="accent1" phldr="1"/>
      <dgm:spPr/>
      <dgm:t>
        <a:bodyPr/>
        <a:lstStyle/>
        <a:p>
          <a:endParaRPr lang="en-US"/>
        </a:p>
      </dgm:t>
    </dgm:pt>
    <dgm:pt modelId="{6583EB9F-4F89-437B-B511-E8146E214BA1}">
      <dgm:prSet phldrT="[Text]"/>
      <dgm:spPr/>
      <dgm:t>
        <a:bodyPr/>
        <a:lstStyle/>
        <a:p>
          <a:r>
            <a:rPr lang="en-US" dirty="0" smtClean="0"/>
            <a:t>Crisis</a:t>
          </a:r>
          <a:endParaRPr lang="en-US" dirty="0"/>
        </a:p>
      </dgm:t>
    </dgm:pt>
    <dgm:pt modelId="{F42EFF61-C873-41E2-9F26-F22564B7AB88}" type="parTrans" cxnId="{86D92FC3-CF87-435E-983C-A5CAC462DE8A}">
      <dgm:prSet/>
      <dgm:spPr/>
      <dgm:t>
        <a:bodyPr/>
        <a:lstStyle/>
        <a:p>
          <a:endParaRPr lang="en-US"/>
        </a:p>
      </dgm:t>
    </dgm:pt>
    <dgm:pt modelId="{454F6B4B-754A-48A1-AE46-DCB179AA9B70}" type="sibTrans" cxnId="{86D92FC3-CF87-435E-983C-A5CAC462DE8A}">
      <dgm:prSet/>
      <dgm:spPr/>
      <dgm:t>
        <a:bodyPr/>
        <a:lstStyle/>
        <a:p>
          <a:endParaRPr lang="en-US"/>
        </a:p>
      </dgm:t>
    </dgm:pt>
    <dgm:pt modelId="{D983E1F3-3144-480E-B63C-05192EEFF92F}">
      <dgm:prSet phldrT="[Text]"/>
      <dgm:spPr/>
      <dgm:t>
        <a:bodyPr/>
        <a:lstStyle/>
        <a:p>
          <a:r>
            <a:rPr lang="en-US" dirty="0" smtClean="0"/>
            <a:t>Stage 1 Impact</a:t>
          </a:r>
          <a:endParaRPr lang="en-US" dirty="0"/>
        </a:p>
      </dgm:t>
    </dgm:pt>
    <dgm:pt modelId="{FF1F10DE-61B1-4787-A3FA-9BC405665AD7}" type="parTrans" cxnId="{2F67F4B6-3226-4855-9BB1-BAAC384F2426}">
      <dgm:prSet/>
      <dgm:spPr/>
      <dgm:t>
        <a:bodyPr/>
        <a:lstStyle/>
        <a:p>
          <a:endParaRPr lang="en-US"/>
        </a:p>
      </dgm:t>
    </dgm:pt>
    <dgm:pt modelId="{A143B927-9C58-4042-A7C5-8C3818F2EEA9}" type="sibTrans" cxnId="{2F67F4B6-3226-4855-9BB1-BAAC384F2426}">
      <dgm:prSet/>
      <dgm:spPr/>
      <dgm:t>
        <a:bodyPr/>
        <a:lstStyle/>
        <a:p>
          <a:endParaRPr lang="en-US" dirty="0"/>
        </a:p>
      </dgm:t>
    </dgm:pt>
    <dgm:pt modelId="{C743DDD7-2F0D-4B01-B232-467220734775}">
      <dgm:prSet phldrT="[Text]"/>
      <dgm:spPr/>
      <dgm:t>
        <a:bodyPr/>
        <a:lstStyle/>
        <a:p>
          <a:r>
            <a:rPr lang="en-US" dirty="0" smtClean="0"/>
            <a:t>Stage 2 Withdrawal and Confusion</a:t>
          </a:r>
          <a:endParaRPr lang="en-US" dirty="0"/>
        </a:p>
      </dgm:t>
    </dgm:pt>
    <dgm:pt modelId="{DC2B6FFB-33A7-4221-8F1E-DAEE8A4BF638}" type="parTrans" cxnId="{309236B6-9E8F-4DF4-8E99-8586F17ADCB2}">
      <dgm:prSet/>
      <dgm:spPr/>
      <dgm:t>
        <a:bodyPr/>
        <a:lstStyle/>
        <a:p>
          <a:endParaRPr lang="en-US"/>
        </a:p>
      </dgm:t>
    </dgm:pt>
    <dgm:pt modelId="{C2049721-3D3D-45A9-A945-5511E56A6073}" type="sibTrans" cxnId="{309236B6-9E8F-4DF4-8E99-8586F17ADCB2}">
      <dgm:prSet/>
      <dgm:spPr/>
      <dgm:t>
        <a:bodyPr/>
        <a:lstStyle/>
        <a:p>
          <a:endParaRPr lang="en-US" dirty="0"/>
        </a:p>
      </dgm:t>
    </dgm:pt>
    <dgm:pt modelId="{5C46EE99-9B76-4854-A260-01FACA4AF130}">
      <dgm:prSet phldrT="[Text]"/>
      <dgm:spPr/>
      <dgm:t>
        <a:bodyPr/>
        <a:lstStyle/>
        <a:p>
          <a:r>
            <a:rPr lang="en-US" dirty="0" smtClean="0"/>
            <a:t>Stage 3 Focus</a:t>
          </a:r>
          <a:endParaRPr lang="en-US" dirty="0"/>
        </a:p>
      </dgm:t>
    </dgm:pt>
    <dgm:pt modelId="{57763829-0752-4BFD-AEBA-546CBA86FC60}" type="parTrans" cxnId="{E23C4A8A-B4C6-4F6F-BB64-191809F87513}">
      <dgm:prSet/>
      <dgm:spPr/>
      <dgm:t>
        <a:bodyPr/>
        <a:lstStyle/>
        <a:p>
          <a:endParaRPr lang="en-US"/>
        </a:p>
      </dgm:t>
    </dgm:pt>
    <dgm:pt modelId="{93F11D96-A18F-408A-A62D-B7232FB92C98}" type="sibTrans" cxnId="{E23C4A8A-B4C6-4F6F-BB64-191809F87513}">
      <dgm:prSet/>
      <dgm:spPr/>
      <dgm:t>
        <a:bodyPr/>
        <a:lstStyle/>
        <a:p>
          <a:endParaRPr lang="en-US" dirty="0"/>
        </a:p>
      </dgm:t>
    </dgm:pt>
    <dgm:pt modelId="{F89EEEA1-A38A-4D02-B853-5E8C2FC94D00}">
      <dgm:prSet phldrT="[Text]"/>
      <dgm:spPr/>
      <dgm:t>
        <a:bodyPr/>
        <a:lstStyle/>
        <a:p>
          <a:r>
            <a:rPr lang="en-US" dirty="0" smtClean="0"/>
            <a:t>Stage 4 Adaptation</a:t>
          </a:r>
          <a:endParaRPr lang="en-US" dirty="0"/>
        </a:p>
      </dgm:t>
    </dgm:pt>
    <dgm:pt modelId="{15CD906D-4A2D-43D4-8BAE-E830BF86FDDC}" type="parTrans" cxnId="{6D0D73FE-6BE3-49DF-82FA-1A581C3A4EF5}">
      <dgm:prSet/>
      <dgm:spPr/>
      <dgm:t>
        <a:bodyPr/>
        <a:lstStyle/>
        <a:p>
          <a:endParaRPr lang="en-US"/>
        </a:p>
      </dgm:t>
    </dgm:pt>
    <dgm:pt modelId="{1D79C884-A664-4B0A-BC7B-52503846128D}" type="sibTrans" cxnId="{6D0D73FE-6BE3-49DF-82FA-1A581C3A4EF5}">
      <dgm:prSet/>
      <dgm:spPr/>
      <dgm:t>
        <a:bodyPr/>
        <a:lstStyle/>
        <a:p>
          <a:endParaRPr lang="en-US" dirty="0"/>
        </a:p>
      </dgm:t>
    </dgm:pt>
    <dgm:pt modelId="{71DFFDBD-34E9-4E97-8DA4-4605C06BC0BF}" type="pres">
      <dgm:prSet presAssocID="{D4C79D9A-52B4-4476-83F6-51A1FE06F3EE}" presName="Name0" presStyleCnt="0">
        <dgm:presLayoutVars>
          <dgm:chMax val="1"/>
          <dgm:dir/>
          <dgm:animLvl val="ctr"/>
          <dgm:resizeHandles val="exact"/>
        </dgm:presLayoutVars>
      </dgm:prSet>
      <dgm:spPr/>
      <dgm:t>
        <a:bodyPr/>
        <a:lstStyle/>
        <a:p>
          <a:endParaRPr lang="en-US"/>
        </a:p>
      </dgm:t>
    </dgm:pt>
    <dgm:pt modelId="{E7AB2225-9B38-46A1-B3E2-BE6C03048559}" type="pres">
      <dgm:prSet presAssocID="{6583EB9F-4F89-437B-B511-E8146E214BA1}" presName="centerShape" presStyleLbl="node0" presStyleIdx="0" presStyleCnt="1"/>
      <dgm:spPr/>
      <dgm:t>
        <a:bodyPr/>
        <a:lstStyle/>
        <a:p>
          <a:endParaRPr lang="en-US"/>
        </a:p>
      </dgm:t>
    </dgm:pt>
    <dgm:pt modelId="{28F57E16-A7DF-4B33-BCEF-940068FCDDCF}" type="pres">
      <dgm:prSet presAssocID="{D983E1F3-3144-480E-B63C-05192EEFF92F}" presName="node" presStyleLbl="node1" presStyleIdx="0" presStyleCnt="4">
        <dgm:presLayoutVars>
          <dgm:bulletEnabled val="1"/>
        </dgm:presLayoutVars>
      </dgm:prSet>
      <dgm:spPr/>
      <dgm:t>
        <a:bodyPr/>
        <a:lstStyle/>
        <a:p>
          <a:endParaRPr lang="en-US"/>
        </a:p>
      </dgm:t>
    </dgm:pt>
    <dgm:pt modelId="{9408EE51-3B46-4C4C-8240-4618DA6CE5D0}" type="pres">
      <dgm:prSet presAssocID="{D983E1F3-3144-480E-B63C-05192EEFF92F}" presName="dummy" presStyleCnt="0"/>
      <dgm:spPr/>
    </dgm:pt>
    <dgm:pt modelId="{CAF98A9F-4B8D-460E-8D64-D66DEB5A4C11}" type="pres">
      <dgm:prSet presAssocID="{A143B927-9C58-4042-A7C5-8C3818F2EEA9}" presName="sibTrans" presStyleLbl="sibTrans2D1" presStyleIdx="0" presStyleCnt="4"/>
      <dgm:spPr/>
      <dgm:t>
        <a:bodyPr/>
        <a:lstStyle/>
        <a:p>
          <a:endParaRPr lang="en-US"/>
        </a:p>
      </dgm:t>
    </dgm:pt>
    <dgm:pt modelId="{68A1EB0B-4994-4C5D-B836-9058FB173143}" type="pres">
      <dgm:prSet presAssocID="{C743DDD7-2F0D-4B01-B232-467220734775}" presName="node" presStyleLbl="node1" presStyleIdx="1" presStyleCnt="4">
        <dgm:presLayoutVars>
          <dgm:bulletEnabled val="1"/>
        </dgm:presLayoutVars>
      </dgm:prSet>
      <dgm:spPr/>
      <dgm:t>
        <a:bodyPr/>
        <a:lstStyle/>
        <a:p>
          <a:endParaRPr lang="en-US"/>
        </a:p>
      </dgm:t>
    </dgm:pt>
    <dgm:pt modelId="{16185889-5E9C-420A-9D66-8827984F4D49}" type="pres">
      <dgm:prSet presAssocID="{C743DDD7-2F0D-4B01-B232-467220734775}" presName="dummy" presStyleCnt="0"/>
      <dgm:spPr/>
    </dgm:pt>
    <dgm:pt modelId="{D8732755-138A-4754-AB0F-856D9415FF0C}" type="pres">
      <dgm:prSet presAssocID="{C2049721-3D3D-45A9-A945-5511E56A6073}" presName="sibTrans" presStyleLbl="sibTrans2D1" presStyleIdx="1" presStyleCnt="4"/>
      <dgm:spPr/>
      <dgm:t>
        <a:bodyPr/>
        <a:lstStyle/>
        <a:p>
          <a:endParaRPr lang="en-US"/>
        </a:p>
      </dgm:t>
    </dgm:pt>
    <dgm:pt modelId="{00EC4D46-809E-4BC7-9862-AAA49715B81D}" type="pres">
      <dgm:prSet presAssocID="{5C46EE99-9B76-4854-A260-01FACA4AF130}" presName="node" presStyleLbl="node1" presStyleIdx="2" presStyleCnt="4">
        <dgm:presLayoutVars>
          <dgm:bulletEnabled val="1"/>
        </dgm:presLayoutVars>
      </dgm:prSet>
      <dgm:spPr/>
      <dgm:t>
        <a:bodyPr/>
        <a:lstStyle/>
        <a:p>
          <a:endParaRPr lang="en-US"/>
        </a:p>
      </dgm:t>
    </dgm:pt>
    <dgm:pt modelId="{7873E9CE-CCCB-4909-B7F1-9A207ADE8AA7}" type="pres">
      <dgm:prSet presAssocID="{5C46EE99-9B76-4854-A260-01FACA4AF130}" presName="dummy" presStyleCnt="0"/>
      <dgm:spPr/>
    </dgm:pt>
    <dgm:pt modelId="{076F8409-B9D1-4DE9-BFCF-BAD942755DC6}" type="pres">
      <dgm:prSet presAssocID="{93F11D96-A18F-408A-A62D-B7232FB92C98}" presName="sibTrans" presStyleLbl="sibTrans2D1" presStyleIdx="2" presStyleCnt="4"/>
      <dgm:spPr/>
      <dgm:t>
        <a:bodyPr/>
        <a:lstStyle/>
        <a:p>
          <a:endParaRPr lang="en-US"/>
        </a:p>
      </dgm:t>
    </dgm:pt>
    <dgm:pt modelId="{5B15E0DF-4CBD-4F8B-9A7C-A2B1CF0F4C8A}" type="pres">
      <dgm:prSet presAssocID="{F89EEEA1-A38A-4D02-B853-5E8C2FC94D00}" presName="node" presStyleLbl="node1" presStyleIdx="3" presStyleCnt="4">
        <dgm:presLayoutVars>
          <dgm:bulletEnabled val="1"/>
        </dgm:presLayoutVars>
      </dgm:prSet>
      <dgm:spPr/>
      <dgm:t>
        <a:bodyPr/>
        <a:lstStyle/>
        <a:p>
          <a:endParaRPr lang="en-US"/>
        </a:p>
      </dgm:t>
    </dgm:pt>
    <dgm:pt modelId="{0BC5565B-55F7-4448-B5A3-7031815BC151}" type="pres">
      <dgm:prSet presAssocID="{F89EEEA1-A38A-4D02-B853-5E8C2FC94D00}" presName="dummy" presStyleCnt="0"/>
      <dgm:spPr/>
    </dgm:pt>
    <dgm:pt modelId="{E0D8D9A4-38CE-411E-833F-79EC52CE25DA}" type="pres">
      <dgm:prSet presAssocID="{1D79C884-A664-4B0A-BC7B-52503846128D}" presName="sibTrans" presStyleLbl="sibTrans2D1" presStyleIdx="3" presStyleCnt="4"/>
      <dgm:spPr/>
      <dgm:t>
        <a:bodyPr/>
        <a:lstStyle/>
        <a:p>
          <a:endParaRPr lang="en-US"/>
        </a:p>
      </dgm:t>
    </dgm:pt>
  </dgm:ptLst>
  <dgm:cxnLst>
    <dgm:cxn modelId="{69F50B0F-D835-4678-9AB4-838CCC4B8289}" type="presOf" srcId="{93F11D96-A18F-408A-A62D-B7232FB92C98}" destId="{076F8409-B9D1-4DE9-BFCF-BAD942755DC6}" srcOrd="0" destOrd="0" presId="urn:microsoft.com/office/officeart/2005/8/layout/radial6"/>
    <dgm:cxn modelId="{15C66F23-870F-4541-A2AE-824DBA152313}" type="presOf" srcId="{F89EEEA1-A38A-4D02-B853-5E8C2FC94D00}" destId="{5B15E0DF-4CBD-4F8B-9A7C-A2B1CF0F4C8A}" srcOrd="0" destOrd="0" presId="urn:microsoft.com/office/officeart/2005/8/layout/radial6"/>
    <dgm:cxn modelId="{E23C4A8A-B4C6-4F6F-BB64-191809F87513}" srcId="{6583EB9F-4F89-437B-B511-E8146E214BA1}" destId="{5C46EE99-9B76-4854-A260-01FACA4AF130}" srcOrd="2" destOrd="0" parTransId="{57763829-0752-4BFD-AEBA-546CBA86FC60}" sibTransId="{93F11D96-A18F-408A-A62D-B7232FB92C98}"/>
    <dgm:cxn modelId="{D18BE326-8726-498A-9E26-6C4D8BC9144D}" type="presOf" srcId="{D983E1F3-3144-480E-B63C-05192EEFF92F}" destId="{28F57E16-A7DF-4B33-BCEF-940068FCDDCF}" srcOrd="0" destOrd="0" presId="urn:microsoft.com/office/officeart/2005/8/layout/radial6"/>
    <dgm:cxn modelId="{309236B6-9E8F-4DF4-8E99-8586F17ADCB2}" srcId="{6583EB9F-4F89-437B-B511-E8146E214BA1}" destId="{C743DDD7-2F0D-4B01-B232-467220734775}" srcOrd="1" destOrd="0" parTransId="{DC2B6FFB-33A7-4221-8F1E-DAEE8A4BF638}" sibTransId="{C2049721-3D3D-45A9-A945-5511E56A6073}"/>
    <dgm:cxn modelId="{09293980-D0E1-4EE8-9741-81C38495D2EE}" type="presOf" srcId="{D4C79D9A-52B4-4476-83F6-51A1FE06F3EE}" destId="{71DFFDBD-34E9-4E97-8DA4-4605C06BC0BF}" srcOrd="0" destOrd="0" presId="urn:microsoft.com/office/officeart/2005/8/layout/radial6"/>
    <dgm:cxn modelId="{6D0D73FE-6BE3-49DF-82FA-1A581C3A4EF5}" srcId="{6583EB9F-4F89-437B-B511-E8146E214BA1}" destId="{F89EEEA1-A38A-4D02-B853-5E8C2FC94D00}" srcOrd="3" destOrd="0" parTransId="{15CD906D-4A2D-43D4-8BAE-E830BF86FDDC}" sibTransId="{1D79C884-A664-4B0A-BC7B-52503846128D}"/>
    <dgm:cxn modelId="{8F68CD2C-D71A-436F-9E1B-D4B03202B5EB}" type="presOf" srcId="{1D79C884-A664-4B0A-BC7B-52503846128D}" destId="{E0D8D9A4-38CE-411E-833F-79EC52CE25DA}" srcOrd="0" destOrd="0" presId="urn:microsoft.com/office/officeart/2005/8/layout/radial6"/>
    <dgm:cxn modelId="{86D92FC3-CF87-435E-983C-A5CAC462DE8A}" srcId="{D4C79D9A-52B4-4476-83F6-51A1FE06F3EE}" destId="{6583EB9F-4F89-437B-B511-E8146E214BA1}" srcOrd="0" destOrd="0" parTransId="{F42EFF61-C873-41E2-9F26-F22564B7AB88}" sibTransId="{454F6B4B-754A-48A1-AE46-DCB179AA9B70}"/>
    <dgm:cxn modelId="{BD871AE9-D643-4B9A-A542-A8E69590CF7A}" type="presOf" srcId="{A143B927-9C58-4042-A7C5-8C3818F2EEA9}" destId="{CAF98A9F-4B8D-460E-8D64-D66DEB5A4C11}" srcOrd="0" destOrd="0" presId="urn:microsoft.com/office/officeart/2005/8/layout/radial6"/>
    <dgm:cxn modelId="{BDE050A0-7708-4594-B676-49FA99B08775}" type="presOf" srcId="{C743DDD7-2F0D-4B01-B232-467220734775}" destId="{68A1EB0B-4994-4C5D-B836-9058FB173143}" srcOrd="0" destOrd="0" presId="urn:microsoft.com/office/officeart/2005/8/layout/radial6"/>
    <dgm:cxn modelId="{2F67F4B6-3226-4855-9BB1-BAAC384F2426}" srcId="{6583EB9F-4F89-437B-B511-E8146E214BA1}" destId="{D983E1F3-3144-480E-B63C-05192EEFF92F}" srcOrd="0" destOrd="0" parTransId="{FF1F10DE-61B1-4787-A3FA-9BC405665AD7}" sibTransId="{A143B927-9C58-4042-A7C5-8C3818F2EEA9}"/>
    <dgm:cxn modelId="{22D5E1A0-89A6-4985-9411-7A141942028D}" type="presOf" srcId="{C2049721-3D3D-45A9-A945-5511E56A6073}" destId="{D8732755-138A-4754-AB0F-856D9415FF0C}" srcOrd="0" destOrd="0" presId="urn:microsoft.com/office/officeart/2005/8/layout/radial6"/>
    <dgm:cxn modelId="{1C8A224B-4810-4696-91DA-BDDD2DEBF75A}" type="presOf" srcId="{6583EB9F-4F89-437B-B511-E8146E214BA1}" destId="{E7AB2225-9B38-46A1-B3E2-BE6C03048559}" srcOrd="0" destOrd="0" presId="urn:microsoft.com/office/officeart/2005/8/layout/radial6"/>
    <dgm:cxn modelId="{CB113844-E758-4C6A-BB17-3DC40D556AA2}" type="presOf" srcId="{5C46EE99-9B76-4854-A260-01FACA4AF130}" destId="{00EC4D46-809E-4BC7-9862-AAA49715B81D}" srcOrd="0" destOrd="0" presId="urn:microsoft.com/office/officeart/2005/8/layout/radial6"/>
    <dgm:cxn modelId="{C7965E21-9784-4ABC-8D9C-58C0CC4DA951}" type="presParOf" srcId="{71DFFDBD-34E9-4E97-8DA4-4605C06BC0BF}" destId="{E7AB2225-9B38-46A1-B3E2-BE6C03048559}" srcOrd="0" destOrd="0" presId="urn:microsoft.com/office/officeart/2005/8/layout/radial6"/>
    <dgm:cxn modelId="{9FA7922F-DF9C-4333-9A9E-006EA76C84DD}" type="presParOf" srcId="{71DFFDBD-34E9-4E97-8DA4-4605C06BC0BF}" destId="{28F57E16-A7DF-4B33-BCEF-940068FCDDCF}" srcOrd="1" destOrd="0" presId="urn:microsoft.com/office/officeart/2005/8/layout/radial6"/>
    <dgm:cxn modelId="{7021BE17-3E4D-48F1-9BF2-AF423073710C}" type="presParOf" srcId="{71DFFDBD-34E9-4E97-8DA4-4605C06BC0BF}" destId="{9408EE51-3B46-4C4C-8240-4618DA6CE5D0}" srcOrd="2" destOrd="0" presId="urn:microsoft.com/office/officeart/2005/8/layout/radial6"/>
    <dgm:cxn modelId="{856E0A9F-9E2C-4072-95AF-36C6BCBF3646}" type="presParOf" srcId="{71DFFDBD-34E9-4E97-8DA4-4605C06BC0BF}" destId="{CAF98A9F-4B8D-460E-8D64-D66DEB5A4C11}" srcOrd="3" destOrd="0" presId="urn:microsoft.com/office/officeart/2005/8/layout/radial6"/>
    <dgm:cxn modelId="{441937FB-2D92-4750-A8A9-109516614F19}" type="presParOf" srcId="{71DFFDBD-34E9-4E97-8DA4-4605C06BC0BF}" destId="{68A1EB0B-4994-4C5D-B836-9058FB173143}" srcOrd="4" destOrd="0" presId="urn:microsoft.com/office/officeart/2005/8/layout/radial6"/>
    <dgm:cxn modelId="{ADB495F4-4FFE-4B69-B0E0-6C66501E52E9}" type="presParOf" srcId="{71DFFDBD-34E9-4E97-8DA4-4605C06BC0BF}" destId="{16185889-5E9C-420A-9D66-8827984F4D49}" srcOrd="5" destOrd="0" presId="urn:microsoft.com/office/officeart/2005/8/layout/radial6"/>
    <dgm:cxn modelId="{57082655-72B6-4AE4-B6F4-3867A6564BCF}" type="presParOf" srcId="{71DFFDBD-34E9-4E97-8DA4-4605C06BC0BF}" destId="{D8732755-138A-4754-AB0F-856D9415FF0C}" srcOrd="6" destOrd="0" presId="urn:microsoft.com/office/officeart/2005/8/layout/radial6"/>
    <dgm:cxn modelId="{44E5FFE6-2A5F-4454-9CD7-C2E4D74A71BF}" type="presParOf" srcId="{71DFFDBD-34E9-4E97-8DA4-4605C06BC0BF}" destId="{00EC4D46-809E-4BC7-9862-AAA49715B81D}" srcOrd="7" destOrd="0" presId="urn:microsoft.com/office/officeart/2005/8/layout/radial6"/>
    <dgm:cxn modelId="{07E3F75B-A1BC-4F17-8FE6-23FA97B2F507}" type="presParOf" srcId="{71DFFDBD-34E9-4E97-8DA4-4605C06BC0BF}" destId="{7873E9CE-CCCB-4909-B7F1-9A207ADE8AA7}" srcOrd="8" destOrd="0" presId="urn:microsoft.com/office/officeart/2005/8/layout/radial6"/>
    <dgm:cxn modelId="{DD3AD3A9-BE6D-4AE4-B5FB-ED207C54ECDC}" type="presParOf" srcId="{71DFFDBD-34E9-4E97-8DA4-4605C06BC0BF}" destId="{076F8409-B9D1-4DE9-BFCF-BAD942755DC6}" srcOrd="9" destOrd="0" presId="urn:microsoft.com/office/officeart/2005/8/layout/radial6"/>
    <dgm:cxn modelId="{41883321-1400-4AA6-B6DA-EA82DC840C55}" type="presParOf" srcId="{71DFFDBD-34E9-4E97-8DA4-4605C06BC0BF}" destId="{5B15E0DF-4CBD-4F8B-9A7C-A2B1CF0F4C8A}" srcOrd="10" destOrd="0" presId="urn:microsoft.com/office/officeart/2005/8/layout/radial6"/>
    <dgm:cxn modelId="{F785BD41-8BC5-4FC7-AB12-7C7E95ACCA63}" type="presParOf" srcId="{71DFFDBD-34E9-4E97-8DA4-4605C06BC0BF}" destId="{0BC5565B-55F7-4448-B5A3-7031815BC151}" srcOrd="11" destOrd="0" presId="urn:microsoft.com/office/officeart/2005/8/layout/radial6"/>
    <dgm:cxn modelId="{D4BFF388-9F09-4C32-A475-F344AAF413E7}" type="presParOf" srcId="{71DFFDBD-34E9-4E97-8DA4-4605C06BC0BF}" destId="{E0D8D9A4-38CE-411E-833F-79EC52CE25DA}"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transition>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05/06/1442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pPr/>
              <a:t>05/06/1442</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wedge/>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psychcentral.com/lib/15-common-defense-mechanisms/000125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 t="-198" r="-15" b="8728"/>
          <a:stretch/>
        </p:blipFill>
        <p:spPr bwMode="auto">
          <a:xfrm>
            <a:off x="0" y="260648"/>
            <a:ext cx="9036496" cy="676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وان فرعي 4"/>
          <p:cNvSpPr>
            <a:spLocks noGrp="1"/>
          </p:cNvSpPr>
          <p:nvPr>
            <p:ph type="subTitle" idx="1"/>
          </p:nvPr>
        </p:nvSpPr>
        <p:spPr>
          <a:xfrm>
            <a:off x="3347864" y="404664"/>
            <a:ext cx="5544616" cy="4176464"/>
          </a:xfrm>
        </p:spPr>
        <p:txBody>
          <a:bodyPr>
            <a:normAutofit/>
          </a:bodyPr>
          <a:lstStyle/>
          <a:p>
            <a:pPr algn="ctr"/>
            <a:r>
              <a:rPr lang="en-US" sz="4400" b="1" i="1"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    Care </a:t>
            </a:r>
            <a:r>
              <a:rPr lang="en-US" sz="4400" b="1" i="1"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of the Family With </a:t>
            </a:r>
            <a:r>
              <a:rPr lang="en-US" sz="4400" b="1" i="1"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rPr>
              <a:t>Crisis</a:t>
            </a:r>
            <a:endParaRPr lang="ar-IQ" sz="4400" b="1" i="1" dirty="0" smtClean="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a:p>
            <a:pPr marR="0" lvl="0" algn="ctr" rtl="0">
              <a:lnSpc>
                <a:spcPct val="90000"/>
              </a:lnSpc>
              <a:spcBef>
                <a:spcPts val="1000"/>
              </a:spcBef>
              <a:buClrTx/>
              <a:buSzTx/>
            </a:pPr>
            <a:endParaRPr lang="en-US" sz="3200" b="1" i="1" dirty="0" smtClean="0">
              <a:solidFill>
                <a:schemeClr val="bg1"/>
              </a:solidFill>
              <a:latin typeface="Calibri"/>
              <a:cs typeface="Arial"/>
            </a:endParaRPr>
          </a:p>
          <a:p>
            <a:pPr marR="0" lvl="0" algn="ctr" rtl="0">
              <a:lnSpc>
                <a:spcPct val="90000"/>
              </a:lnSpc>
              <a:spcBef>
                <a:spcPts val="1000"/>
              </a:spcBef>
              <a:buClrTx/>
              <a:buSzTx/>
            </a:pPr>
            <a:r>
              <a:rPr lang="en-US" sz="3200" b="1" i="1" dirty="0" smtClean="0">
                <a:solidFill>
                  <a:schemeClr val="bg1"/>
                </a:solidFill>
                <a:latin typeface="Calibri"/>
                <a:cs typeface="Arial"/>
              </a:rPr>
              <a:t>Prof. Dr. </a:t>
            </a:r>
            <a:r>
              <a:rPr lang="en-US" sz="3200" b="1" i="1" dirty="0" err="1" smtClean="0">
                <a:solidFill>
                  <a:schemeClr val="bg1"/>
                </a:solidFill>
                <a:latin typeface="Calibri"/>
                <a:cs typeface="Arial"/>
              </a:rPr>
              <a:t>Rabea</a:t>
            </a:r>
            <a:r>
              <a:rPr lang="en-US" sz="3200" b="1" i="1" dirty="0" smtClean="0">
                <a:solidFill>
                  <a:schemeClr val="bg1"/>
                </a:solidFill>
                <a:latin typeface="Calibri"/>
                <a:cs typeface="Arial"/>
              </a:rPr>
              <a:t> M. Ali</a:t>
            </a:r>
            <a:endParaRPr lang="ar-IQ" sz="3200" b="1" i="1" dirty="0">
              <a:solidFill>
                <a:schemeClr val="bg1"/>
              </a:solidFill>
              <a:latin typeface="Calibri"/>
              <a:cs typeface="Arial"/>
            </a:endParaRPr>
          </a:p>
          <a:p>
            <a:pPr marR="0" lvl="0" algn="ctr" rtl="0">
              <a:lnSpc>
                <a:spcPct val="90000"/>
              </a:lnSpc>
              <a:spcBef>
                <a:spcPts val="1000"/>
              </a:spcBef>
              <a:buClrTx/>
              <a:buSzTx/>
            </a:pPr>
            <a:endParaRPr lang="en-US" sz="2800" dirty="0">
              <a:solidFill>
                <a:prstClr val="black"/>
              </a:solidFill>
              <a:latin typeface="Calibri"/>
            </a:endParaRPr>
          </a:p>
          <a:p>
            <a:pPr algn="ctr"/>
            <a:endParaRPr lang="ar-IQ"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086327"/>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rtl="0"/>
            <a:r>
              <a:rPr lang="en-US" dirty="0" smtClean="0"/>
              <a:t> </a:t>
            </a:r>
            <a:r>
              <a:rPr lang="en-US" b="1" dirty="0" smtClean="0"/>
              <a:t> </a:t>
            </a:r>
            <a:r>
              <a:rPr lang="en-US" b="1" i="1" dirty="0" smtClean="0">
                <a:latin typeface="Times New Roman" pitchFamily="18" charset="0"/>
                <a:cs typeface="Times New Roman" pitchFamily="18" charset="0"/>
              </a:rPr>
              <a:t>Stages  of Family Crisis</a:t>
            </a:r>
            <a:r>
              <a:rPr lang="en-US" dirty="0" smtClean="0"/>
              <a:t> </a:t>
            </a:r>
            <a:endParaRPr lang="ar-SA" dirty="0"/>
          </a:p>
        </p:txBody>
      </p:sp>
      <p:sp>
        <p:nvSpPr>
          <p:cNvPr id="3" name="عنصر نائب للمحتوى 2"/>
          <p:cNvSpPr>
            <a:spLocks noGrp="1"/>
          </p:cNvSpPr>
          <p:nvPr>
            <p:ph idx="1"/>
          </p:nvPr>
        </p:nvSpPr>
        <p:spPr/>
        <p:txBody>
          <a:bodyPr/>
          <a:lstStyle/>
          <a:p>
            <a:pPr algn="just" rtl="0">
              <a:lnSpc>
                <a:spcPct val="150000"/>
              </a:lnSpc>
            </a:pPr>
            <a:r>
              <a:rPr lang="en-US" sz="2800" b="1" dirty="0" smtClean="0">
                <a:solidFill>
                  <a:srgbClr val="FF0000"/>
                </a:solidFill>
                <a:latin typeface="Times New Roman" pitchFamily="18" charset="0"/>
                <a:cs typeface="Times New Roman" pitchFamily="18" charset="0"/>
              </a:rPr>
              <a:t>Stage 1</a:t>
            </a:r>
            <a:r>
              <a:rPr lang="en-US" sz="2800" dirty="0" smtClean="0">
                <a:solidFill>
                  <a:srgbClr val="FF0000"/>
                </a:solidFill>
                <a:latin typeface="Times New Roman" pitchFamily="18" charset="0"/>
                <a:cs typeface="Times New Roman" pitchFamily="18" charset="0"/>
              </a:rPr>
              <a:t> or </a:t>
            </a:r>
            <a:r>
              <a:rPr lang="en-US" sz="2800" b="1" dirty="0" smtClean="0">
                <a:solidFill>
                  <a:srgbClr val="FF0000"/>
                </a:solidFill>
                <a:latin typeface="Times New Roman" pitchFamily="18" charset="0"/>
                <a:cs typeface="Times New Roman" pitchFamily="18" charset="0"/>
              </a:rPr>
              <a:t>Onse</a:t>
            </a:r>
            <a:r>
              <a:rPr lang="en-US" sz="2800" dirty="0" smtClean="0">
                <a:solidFill>
                  <a:srgbClr val="FF0000"/>
                </a:solidFill>
                <a:latin typeface="Times New Roman" pitchFamily="18" charset="0"/>
                <a:cs typeface="Times New Roman" pitchFamily="18" charset="0"/>
              </a:rPr>
              <a:t>t: </a:t>
            </a:r>
            <a:r>
              <a:rPr lang="en-US" dirty="0" smtClean="0">
                <a:latin typeface="Times New Roman" pitchFamily="18" charset="0"/>
                <a:cs typeface="Times New Roman" pitchFamily="18" charset="0"/>
              </a:rPr>
              <a:t>is the start of the crisis and the increasing realization that a crisis has occurred. </a:t>
            </a:r>
          </a:p>
          <a:p>
            <a:pPr algn="just" rtl="0">
              <a:lnSpc>
                <a:spcPct val="150000"/>
              </a:lnSpc>
            </a:pPr>
            <a:r>
              <a:rPr lang="en-US" sz="2800" b="1" dirty="0">
                <a:solidFill>
                  <a:srgbClr val="FF0000"/>
                </a:solidFill>
                <a:latin typeface="Times New Roman" pitchFamily="18" charset="0"/>
                <a:cs typeface="Times New Roman" pitchFamily="18" charset="0"/>
              </a:rPr>
              <a:t>Stage </a:t>
            </a:r>
            <a:r>
              <a:rPr lang="en-US" sz="2800" b="1" dirty="0" smtClean="0">
                <a:solidFill>
                  <a:srgbClr val="FF0000"/>
                </a:solidFill>
                <a:latin typeface="Times New Roman" pitchFamily="18" charset="0"/>
                <a:cs typeface="Times New Roman" pitchFamily="18" charset="0"/>
              </a:rPr>
              <a:t>2 Disorganization</a:t>
            </a:r>
            <a:r>
              <a:rPr lang="en-US" sz="2800" b="1"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is a time when shock and </a:t>
            </a:r>
            <a:r>
              <a:rPr lang="en-US" dirty="0" smtClean="0">
                <a:solidFill>
                  <a:prstClr val="black"/>
                </a:solidFill>
                <a:latin typeface="Times New Roman" pitchFamily="18" charset="0"/>
                <a:cs typeface="Times New Roman" pitchFamily="18" charset="0"/>
              </a:rPr>
              <a:t>disbelief </a:t>
            </a:r>
            <a:r>
              <a:rPr lang="en-US" dirty="0">
                <a:solidFill>
                  <a:prstClr val="black"/>
                </a:solidFill>
                <a:latin typeface="Times New Roman" pitchFamily="18" charset="0"/>
                <a:cs typeface="Times New Roman" pitchFamily="18" charset="0"/>
              </a:rPr>
              <a:t>may make it impossible to function or </a:t>
            </a:r>
            <a:r>
              <a:rPr lang="en-US" dirty="0" smtClean="0">
                <a:solidFill>
                  <a:prstClr val="black"/>
                </a:solidFill>
                <a:latin typeface="Times New Roman" pitchFamily="18" charset="0"/>
                <a:cs typeface="Times New Roman" pitchFamily="18" charset="0"/>
              </a:rPr>
              <a:t>think .</a:t>
            </a:r>
          </a:p>
          <a:p>
            <a:pPr algn="just" rtl="0">
              <a:lnSpc>
                <a:spcPct val="150000"/>
              </a:lnSpc>
            </a:pPr>
            <a:r>
              <a:rPr lang="en-US" sz="2800" b="1" dirty="0">
                <a:solidFill>
                  <a:srgbClr val="FF0000"/>
                </a:solidFill>
                <a:latin typeface="Times New Roman" pitchFamily="18" charset="0"/>
                <a:cs typeface="Times New Roman" pitchFamily="18" charset="0"/>
              </a:rPr>
              <a:t>Stage </a:t>
            </a:r>
            <a:r>
              <a:rPr lang="en-US" sz="2800" b="1" dirty="0" smtClean="0">
                <a:solidFill>
                  <a:srgbClr val="FF0000"/>
                </a:solidFill>
                <a:latin typeface="Times New Roman" pitchFamily="18" charset="0"/>
                <a:cs typeface="Times New Roman" pitchFamily="18" charset="0"/>
              </a:rPr>
              <a:t>3 Reorganization</a:t>
            </a:r>
            <a:r>
              <a:rPr lang="en-US" sz="2800" b="1" dirty="0">
                <a:solidFill>
                  <a:srgbClr val="FF0000"/>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 </a:t>
            </a:r>
            <a:r>
              <a:rPr lang="en-US" dirty="0">
                <a:solidFill>
                  <a:prstClr val="black"/>
                </a:solidFill>
                <a:latin typeface="Times New Roman" pitchFamily="18" charset="0"/>
                <a:cs typeface="Times New Roman" pitchFamily="18" charset="0"/>
              </a:rPr>
              <a:t>is when the family members take action. The family reorganizes at a new level.</a:t>
            </a:r>
            <a:endParaRPr lang="en-US" dirty="0" smtClean="0">
              <a:solidFill>
                <a:prstClr val="black"/>
              </a:solidFill>
              <a:latin typeface="Times New Roman" pitchFamily="18" charset="0"/>
              <a:cs typeface="Times New Roman" pitchFamily="18" charset="0"/>
            </a:endParaRPr>
          </a:p>
          <a:p>
            <a:pPr algn="just" rtl="0">
              <a:lnSpc>
                <a:spcPct val="150000"/>
              </a:lnSpc>
            </a:pPr>
            <a:endParaRPr lang="ar-SA"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smtClean="0">
                <a:solidFill>
                  <a:srgbClr val="FF0000"/>
                </a:solidFill>
                <a:latin typeface="Times New Roman" pitchFamily="18" charset="0"/>
                <a:cs typeface="Times New Roman" pitchFamily="18" charset="0"/>
              </a:rPr>
              <a:t>Effect crisis of the  family</a:t>
            </a:r>
            <a:endParaRPr lang="ar-SA" i="1"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a:bodyPr>
          <a:lstStyle/>
          <a:p>
            <a:pPr marL="514350" indent="-514350" algn="l" rtl="0">
              <a:buFont typeface="+mj-lt"/>
              <a:buAutoNum type="arabicPeriod"/>
            </a:pPr>
            <a:r>
              <a:rPr lang="en-US" dirty="0" smtClean="0">
                <a:latin typeface="Times New Roman" pitchFamily="18" charset="0"/>
                <a:cs typeface="Times New Roman" pitchFamily="18" charset="0"/>
              </a:rPr>
              <a:t>Effects on family life</a:t>
            </a:r>
          </a:p>
          <a:p>
            <a:pPr marL="514350" indent="-514350" algn="l" rtl="0">
              <a:buNone/>
            </a:pPr>
            <a:r>
              <a:rPr lang="en-US" dirty="0" smtClean="0">
                <a:latin typeface="Times New Roman" pitchFamily="18" charset="0"/>
                <a:cs typeface="Times New Roman" pitchFamily="18" charset="0"/>
              </a:rPr>
              <a:t>2.Financial effects</a:t>
            </a:r>
          </a:p>
          <a:p>
            <a:pPr marL="514350" indent="-514350" algn="l" rtl="0">
              <a:buNone/>
            </a:pPr>
            <a:r>
              <a:rPr lang="en-US" dirty="0" smtClean="0">
                <a:latin typeface="Times New Roman" pitchFamily="18" charset="0"/>
                <a:cs typeface="Times New Roman" pitchFamily="18" charset="0"/>
              </a:rPr>
              <a:t>3.Emotional effects</a:t>
            </a:r>
          </a:p>
          <a:p>
            <a:pPr marL="514350" indent="-514350" algn="l" rtl="0">
              <a:buNone/>
            </a:pPr>
            <a:r>
              <a:rPr lang="en-US" dirty="0" smtClean="0">
                <a:latin typeface="Times New Roman" pitchFamily="18" charset="0"/>
                <a:cs typeface="Times New Roman" pitchFamily="18" charset="0"/>
              </a:rPr>
              <a:t>4.Drug Abuse (Alcohol, Prescription And Illegal Drugs), </a:t>
            </a:r>
          </a:p>
          <a:p>
            <a:pPr marL="514350" indent="-514350" algn="l" rtl="0">
              <a:buNone/>
            </a:pPr>
            <a:r>
              <a:rPr lang="en-US" dirty="0" smtClean="0">
                <a:latin typeface="Times New Roman" pitchFamily="18" charset="0"/>
                <a:cs typeface="Times New Roman" pitchFamily="18" charset="0"/>
              </a:rPr>
              <a:t>5.Child Abuse </a:t>
            </a:r>
          </a:p>
          <a:p>
            <a:pPr marL="514350" indent="-514350" algn="l" rtl="0">
              <a:buNone/>
            </a:pPr>
            <a:r>
              <a:rPr lang="en-US" dirty="0" smtClean="0">
                <a:latin typeface="Times New Roman" pitchFamily="18" charset="0"/>
                <a:cs typeface="Times New Roman" pitchFamily="18" charset="0"/>
              </a:rPr>
              <a:t>6. Domestic Violence.</a:t>
            </a:r>
          </a:p>
          <a:p>
            <a:pPr marL="514350" indent="-514350" algn="l" rtl="0">
              <a:buNone/>
            </a:pPr>
            <a:r>
              <a:rPr lang="en-US" dirty="0" smtClean="0">
                <a:latin typeface="Times New Roman" pitchFamily="18" charset="0"/>
                <a:cs typeface="Times New Roman" pitchFamily="18" charset="0"/>
              </a:rPr>
              <a:t>7.Critical And Hostile</a:t>
            </a:r>
          </a:p>
          <a:p>
            <a:pPr marL="514350" indent="-514350" algn="l" rtl="0">
              <a:buNone/>
            </a:pPr>
            <a:r>
              <a:rPr lang="en-US" dirty="0" smtClean="0">
                <a:latin typeface="Times New Roman" pitchFamily="18" charset="0"/>
                <a:cs typeface="Times New Roman" pitchFamily="18" charset="0"/>
              </a:rPr>
              <a:t>8.Blame Each Other </a:t>
            </a:r>
          </a:p>
          <a:p>
            <a:pPr marL="514350" indent="-514350" algn="l" rtl="0">
              <a:buNone/>
            </a:pPr>
            <a:r>
              <a:rPr lang="en-US" dirty="0" smtClean="0">
                <a:latin typeface="Times New Roman" pitchFamily="18" charset="0"/>
                <a:cs typeface="Times New Roman" pitchFamily="18" charset="0"/>
              </a:rPr>
              <a:t>9. Disagree About Family Goals And How To Reach Them </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268760"/>
            <a:ext cx="8229600" cy="5055840"/>
          </a:xfrm>
        </p:spPr>
        <p:txBody>
          <a:bodyPr>
            <a:normAutofit/>
          </a:bodyPr>
          <a:lstStyle/>
          <a:p>
            <a:pPr algn="just" rtl="0">
              <a:lnSpc>
                <a:spcPct val="150000"/>
              </a:lnSpc>
              <a:buNone/>
            </a:pPr>
            <a:r>
              <a:rPr lang="en-US" b="1" dirty="0" smtClean="0">
                <a:latin typeface="Times New Roman" pitchFamily="18" charset="0"/>
                <a:cs typeface="Times New Roman" pitchFamily="18" charset="0"/>
              </a:rPr>
              <a:t>10.Experience Stressed-out Symptoms Including:</a:t>
            </a:r>
          </a:p>
          <a:p>
            <a:pPr algn="just" rtl="0">
              <a:lnSpc>
                <a:spcPct val="150000"/>
              </a:lnSpc>
            </a:pPr>
            <a:r>
              <a:rPr lang="en-US" dirty="0" smtClean="0">
                <a:latin typeface="Times New Roman" pitchFamily="18" charset="0"/>
                <a:cs typeface="Times New Roman" pitchFamily="18" charset="0"/>
              </a:rPr>
              <a:t> Sleeplessness</a:t>
            </a:r>
          </a:p>
          <a:p>
            <a:pPr algn="just" rtl="0">
              <a:lnSpc>
                <a:spcPct val="150000"/>
              </a:lnSpc>
            </a:pPr>
            <a:r>
              <a:rPr lang="en-US" dirty="0" smtClean="0">
                <a:latin typeface="Times New Roman" pitchFamily="18" charset="0"/>
                <a:cs typeface="Times New Roman" pitchFamily="18" charset="0"/>
              </a:rPr>
              <a:t> Lack Of Appetite</a:t>
            </a:r>
          </a:p>
          <a:p>
            <a:pPr algn="just" rtl="0">
              <a:lnSpc>
                <a:spcPct val="150000"/>
              </a:lnSpc>
            </a:pPr>
            <a:r>
              <a:rPr lang="en-US" dirty="0" smtClean="0">
                <a:latin typeface="Times New Roman" pitchFamily="18" charset="0"/>
                <a:cs typeface="Times New Roman" pitchFamily="18" charset="0"/>
              </a:rPr>
              <a:t> Disorientation</a:t>
            </a:r>
          </a:p>
          <a:p>
            <a:pPr algn="just" rtl="0">
              <a:lnSpc>
                <a:spcPct val="150000"/>
              </a:lnSpc>
            </a:pPr>
            <a:r>
              <a:rPr lang="en-US" dirty="0" smtClean="0">
                <a:latin typeface="Times New Roman" pitchFamily="18" charset="0"/>
                <a:cs typeface="Times New Roman" pitchFamily="18" charset="0"/>
              </a:rPr>
              <a:t> Memory Lapses</a:t>
            </a:r>
          </a:p>
          <a:p>
            <a:pPr algn="just" rtl="0">
              <a:lnSpc>
                <a:spcPct val="150000"/>
              </a:lnSpc>
            </a:pPr>
            <a:r>
              <a:rPr lang="en-US" dirty="0" smtClean="0">
                <a:latin typeface="Times New Roman" pitchFamily="18" charset="0"/>
                <a:cs typeface="Times New Roman" pitchFamily="18" charset="0"/>
              </a:rPr>
              <a:t> Depression And Anxiety</a:t>
            </a:r>
          </a:p>
          <a:p>
            <a:pPr algn="l" rtl="0"/>
            <a:endParaRPr lang="en-US"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80728"/>
            <a:ext cx="8229600" cy="5343872"/>
          </a:xfrm>
        </p:spPr>
        <p:txBody>
          <a:bodyPr>
            <a:normAutofit/>
          </a:bodyPr>
          <a:lstStyle/>
          <a:p>
            <a:pPr marL="514350" indent="-514350" algn="l" rtl="0">
              <a:buFont typeface="+mj-lt"/>
              <a:buAutoNum type="arabicPeriod" startAt="11"/>
            </a:pPr>
            <a:r>
              <a:rPr lang="en-US" sz="2400" dirty="0" smtClean="0">
                <a:latin typeface="Times New Roman" pitchFamily="18" charset="0"/>
                <a:cs typeface="Times New Roman" pitchFamily="18" charset="0"/>
              </a:rPr>
              <a:t>Lack Cohesiveness And Closeness Among Members </a:t>
            </a:r>
          </a:p>
          <a:p>
            <a:pPr marL="514350" indent="-514350" algn="l" rtl="0">
              <a:buFont typeface="+mj-lt"/>
              <a:buAutoNum type="arabicPeriod" startAt="11"/>
            </a:pPr>
            <a:r>
              <a:rPr lang="en-US" sz="2400" dirty="0" smtClean="0">
                <a:latin typeface="Times New Roman" pitchFamily="18" charset="0"/>
                <a:cs typeface="Times New Roman" pitchFamily="18" charset="0"/>
              </a:rPr>
              <a:t> Lack Family Activities And Quality Time Together </a:t>
            </a:r>
          </a:p>
          <a:p>
            <a:pPr marL="514350" indent="-514350" algn="l" rtl="0">
              <a:buFont typeface="+mj-lt"/>
              <a:buAutoNum type="arabicPeriod" startAt="11"/>
            </a:pPr>
            <a:r>
              <a:rPr lang="en-US" sz="2400" dirty="0" smtClean="0">
                <a:latin typeface="Times New Roman" pitchFamily="18" charset="0"/>
                <a:cs typeface="Times New Roman" pitchFamily="18" charset="0"/>
              </a:rPr>
              <a:t> Lack Open And Safe Communication. When Families Do Not Communicate Well, They Have More Misunderstandings. </a:t>
            </a:r>
          </a:p>
          <a:p>
            <a:pPr marL="514350" indent="-514350" algn="l" rtl="0">
              <a:buFont typeface="+mj-lt"/>
              <a:buAutoNum type="arabicPeriod" startAt="11"/>
            </a:pPr>
            <a:r>
              <a:rPr lang="en-US" sz="2400" dirty="0" smtClean="0">
                <a:latin typeface="Times New Roman" pitchFamily="18" charset="0"/>
                <a:cs typeface="Times New Roman" pitchFamily="18" charset="0"/>
              </a:rPr>
              <a:t> Lack Positive Conflict-management Skills </a:t>
            </a:r>
          </a:p>
          <a:p>
            <a:pPr marL="514350" indent="-514350" algn="l" rtl="0">
              <a:buFont typeface="+mj-lt"/>
              <a:buAutoNum type="arabicPeriod" startAt="11"/>
            </a:pPr>
            <a:r>
              <a:rPr lang="en-US" sz="2400" dirty="0" smtClean="0">
                <a:latin typeface="Times New Roman" pitchFamily="18" charset="0"/>
                <a:cs typeface="Times New Roman" pitchFamily="18" charset="0"/>
              </a:rPr>
              <a:t> Lack Shared Values, Rules And Roles. In Poorly Functioning Families, Members Are Rigid and will </a:t>
            </a:r>
          </a:p>
          <a:p>
            <a:pPr marL="514350" indent="-514350" algn="l" rtl="0">
              <a:buFont typeface="+mj-lt"/>
              <a:buAutoNum type="arabicPeriod" startAt="11"/>
            </a:pPr>
            <a:r>
              <a:rPr lang="en-US" sz="2400" dirty="0" smtClean="0">
                <a:latin typeface="Times New Roman" pitchFamily="18" charset="0"/>
                <a:cs typeface="Times New Roman" pitchFamily="18" charset="0"/>
              </a:rPr>
              <a:t>lack time and positive interaction between the parents</a:t>
            </a:r>
            <a:endParaRPr lang="ar-SA" sz="2400" dirty="0" smtClean="0">
              <a:latin typeface="Times New Roman" pitchFamily="18" charset="0"/>
              <a:cs typeface="Times New Roman" pitchFamily="18" charset="0"/>
            </a:endParaRPr>
          </a:p>
          <a:p>
            <a:pPr algn="l" rtl="0"/>
            <a:endParaRPr lang="ar-SA" sz="24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060848"/>
            <a:ext cx="7787208" cy="4263752"/>
          </a:xfrm>
        </p:spPr>
        <p:txBody>
          <a:bodyPr>
            <a:normAutofit lnSpcReduction="10000"/>
          </a:bodyPr>
          <a:lstStyle/>
          <a:p>
            <a:pPr algn="l" rtl="0"/>
            <a:r>
              <a:rPr lang="en-US" sz="2400" dirty="0" smtClean="0">
                <a:latin typeface="Times New Roman" pitchFamily="18" charset="0"/>
                <a:cs typeface="Times New Roman" pitchFamily="18" charset="0"/>
              </a:rPr>
              <a:t>16.When a family is experiencing a crisis, all the members are affected -- including the children. Sometimes adults believe that children do not really feel stress, but they do.</a:t>
            </a:r>
          </a:p>
          <a:p>
            <a:pPr algn="l" rtl="0">
              <a:buFont typeface="Wingdings" pitchFamily="2" charset="2"/>
              <a:buChar char="v"/>
            </a:pPr>
            <a:r>
              <a:rPr lang="en-US" sz="2800" dirty="0" smtClean="0">
                <a:latin typeface="Times New Roman" pitchFamily="18" charset="0"/>
                <a:cs typeface="Times New Roman" pitchFamily="18" charset="0"/>
              </a:rPr>
              <a:t> </a:t>
            </a:r>
            <a:r>
              <a:rPr lang="en-US" sz="2800" i="1" dirty="0" smtClean="0">
                <a:solidFill>
                  <a:srgbClr val="FF0000"/>
                </a:solidFill>
                <a:latin typeface="Times New Roman" pitchFamily="18" charset="0"/>
                <a:cs typeface="Times New Roman" pitchFamily="18" charset="0"/>
              </a:rPr>
              <a:t>Some signs that child may be stressed are: </a:t>
            </a:r>
          </a:p>
          <a:p>
            <a:pPr algn="l" rtl="0"/>
            <a:r>
              <a:rPr lang="en-US" sz="2400" dirty="0" smtClean="0">
                <a:latin typeface="Times New Roman" pitchFamily="18" charset="0"/>
                <a:cs typeface="Times New Roman" pitchFamily="18" charset="0"/>
              </a:rPr>
              <a:t>A. child is misbehaving more than usual </a:t>
            </a:r>
          </a:p>
          <a:p>
            <a:pPr algn="l" rtl="0"/>
            <a:r>
              <a:rPr lang="en-US" sz="2400" dirty="0" smtClean="0">
                <a:latin typeface="Times New Roman" pitchFamily="18" charset="0"/>
                <a:cs typeface="Times New Roman" pitchFamily="18" charset="0"/>
              </a:rPr>
              <a:t>B. child is more quiet than usual </a:t>
            </a:r>
          </a:p>
          <a:p>
            <a:pPr algn="l" rtl="0"/>
            <a:r>
              <a:rPr lang="en-US" sz="2400" dirty="0" smtClean="0">
                <a:latin typeface="Times New Roman" pitchFamily="18" charset="0"/>
                <a:cs typeface="Times New Roman" pitchFamily="18" charset="0"/>
              </a:rPr>
              <a:t>C. child develops some school problems, such as fighting at school or not paying attention</a:t>
            </a:r>
          </a:p>
          <a:p>
            <a:pPr algn="l" rtl="0"/>
            <a:r>
              <a:rPr lang="en-US" sz="2400" dirty="0" smtClean="0">
                <a:latin typeface="Times New Roman" pitchFamily="18" charset="0"/>
                <a:cs typeface="Times New Roman" pitchFamily="18" charset="0"/>
              </a:rPr>
              <a:t> D. child is having trouble sleeping </a:t>
            </a:r>
          </a:p>
          <a:p>
            <a:pPr algn="l" rtl="0"/>
            <a:r>
              <a:rPr lang="en-US" sz="2400" dirty="0" smtClean="0">
                <a:latin typeface="Times New Roman" pitchFamily="18" charset="0"/>
                <a:cs typeface="Times New Roman" pitchFamily="18" charset="0"/>
              </a:rPr>
              <a:t>E. child often tells he is worried and concerned about the family problem</a:t>
            </a:r>
            <a:endParaRPr lang="ar-SA"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32657"/>
            <a:ext cx="2688977" cy="179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smtClean="0">
                <a:latin typeface="Times New Roman" pitchFamily="18" charset="0"/>
                <a:cs typeface="Times New Roman" pitchFamily="18" charset="0"/>
              </a:rPr>
              <a:t>F. Increases crime</a:t>
            </a:r>
          </a:p>
          <a:p>
            <a:pPr algn="l" rtl="0"/>
            <a:r>
              <a:rPr lang="en-US" dirty="0" smtClean="0">
                <a:latin typeface="Times New Roman" pitchFamily="18" charset="0"/>
                <a:cs typeface="Times New Roman" pitchFamily="18" charset="0"/>
              </a:rPr>
              <a:t>G. Reduces confidence</a:t>
            </a:r>
          </a:p>
          <a:p>
            <a:pPr algn="l" rtl="0"/>
            <a:r>
              <a:rPr lang="en-US" dirty="0" smtClean="0">
                <a:latin typeface="Times New Roman" pitchFamily="18" charset="0"/>
                <a:cs typeface="Times New Roman" pitchFamily="18" charset="0"/>
              </a:rPr>
              <a:t>H. Multiplies developmental gaps</a:t>
            </a:r>
          </a:p>
          <a:p>
            <a:pPr algn="l" rtl="0"/>
            <a:r>
              <a:rPr lang="en-US" dirty="0" smtClean="0">
                <a:latin typeface="Times New Roman" pitchFamily="18" charset="0"/>
                <a:cs typeface="Times New Roman" pitchFamily="18" charset="0"/>
              </a:rPr>
              <a:t>I. Increases absenteeism</a:t>
            </a:r>
            <a:endParaRPr lang="ar-SA" dirty="0"/>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i="1" dirty="0">
                <a:solidFill>
                  <a:srgbClr val="FF0000"/>
                </a:solidFill>
                <a:latin typeface="Times New Roman" pitchFamily="18" charset="0"/>
                <a:cs typeface="Times New Roman" pitchFamily="18" charset="0"/>
              </a:rPr>
              <a:t>Reaction to a Crisis</a:t>
            </a:r>
            <a:endParaRPr lang="ar-IQ" dirty="0"/>
          </a:p>
        </p:txBody>
      </p:sp>
      <p:graphicFrame>
        <p:nvGraphicFramePr>
          <p:cNvPr id="4" name="Diagram 6"/>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018514"/>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229600" cy="492664"/>
          </a:xfrm>
        </p:spPr>
        <p:txBody>
          <a:bodyPr>
            <a:normAutofit fontScale="90000"/>
          </a:bodyPr>
          <a:lstStyle/>
          <a:p>
            <a:pPr marL="274320" lvl="0" indent="-274320" rtl="0">
              <a:lnSpc>
                <a:spcPct val="115000"/>
              </a:lnSpc>
              <a:spcBef>
                <a:spcPct val="20000"/>
              </a:spcBef>
              <a:spcAft>
                <a:spcPts val="1000"/>
              </a:spcAft>
            </a:pPr>
            <a:r>
              <a:rPr lang="en-US" sz="2600" b="1" u="sng" dirty="0">
                <a:solidFill>
                  <a:prstClr val="black"/>
                </a:solidFill>
                <a:latin typeface="Times New Roman"/>
                <a:ea typeface="Times New Roman"/>
                <a:cs typeface="Arial"/>
              </a:rPr>
              <a:t>Factors Associated with Meeting a Crisis Creatively</a:t>
            </a:r>
            <a:r>
              <a:rPr lang="en-US" sz="2200" dirty="0">
                <a:solidFill>
                  <a:prstClr val="black"/>
                </a:solidFill>
                <a:ea typeface="Calibri"/>
                <a:cs typeface="Arial"/>
              </a:rPr>
              <a:t/>
            </a:r>
            <a:br>
              <a:rPr lang="en-US" sz="2200" dirty="0">
                <a:solidFill>
                  <a:prstClr val="black"/>
                </a:solidFill>
                <a:ea typeface="Calibri"/>
                <a:cs typeface="Arial"/>
              </a:rPr>
            </a:br>
            <a:endParaRPr lang="ar-IQ" dirty="0"/>
          </a:p>
        </p:txBody>
      </p:sp>
      <p:sp>
        <p:nvSpPr>
          <p:cNvPr id="3" name="عنصر نائب للمحتوى 2"/>
          <p:cNvSpPr>
            <a:spLocks noGrp="1"/>
          </p:cNvSpPr>
          <p:nvPr>
            <p:ph idx="1"/>
          </p:nvPr>
        </p:nvSpPr>
        <p:spPr>
          <a:xfrm>
            <a:off x="457200" y="1268760"/>
            <a:ext cx="8229600" cy="5055840"/>
          </a:xfrm>
        </p:spPr>
        <p:txBody>
          <a:bodyPr>
            <a:normAutofit/>
          </a:bodyPr>
          <a:lstStyle/>
          <a:p>
            <a:pPr marL="342900" lvl="0" indent="-342900" algn="l" rtl="0">
              <a:lnSpc>
                <a:spcPct val="115000"/>
              </a:lnSpc>
              <a:spcAft>
                <a:spcPts val="1000"/>
              </a:spcAft>
              <a:buFont typeface="Arial"/>
              <a:buChar char="•"/>
              <a:tabLst>
                <a:tab pos="457200" algn="l"/>
              </a:tabLst>
            </a:pPr>
            <a:r>
              <a:rPr lang="en-US" sz="2800" dirty="0" smtClean="0">
                <a:latin typeface="Times New Roman"/>
                <a:ea typeface="Times New Roman"/>
                <a:cs typeface="Times New Roman"/>
              </a:rPr>
              <a:t>A </a:t>
            </a:r>
            <a:r>
              <a:rPr lang="en-US" sz="2800" dirty="0">
                <a:latin typeface="Times New Roman"/>
                <a:ea typeface="Times New Roman"/>
                <a:cs typeface="Times New Roman"/>
              </a:rPr>
              <a:t>positive outlook</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Spiritual values</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Support groups</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Adaptability</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Informal social support</a:t>
            </a:r>
            <a:endParaRPr lang="en-US" sz="2400" dirty="0">
              <a:latin typeface="Calibri"/>
              <a:ea typeface="Calibri"/>
              <a:cs typeface="Times New Roman"/>
            </a:endParaRPr>
          </a:p>
          <a:p>
            <a:endParaRPr lang="ar-IQ"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9285" y="2636912"/>
            <a:ext cx="3279775" cy="316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277221"/>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564672"/>
          </a:xfrm>
        </p:spPr>
        <p:txBody>
          <a:bodyPr>
            <a:normAutofit fontScale="90000"/>
          </a:bodyPr>
          <a:lstStyle/>
          <a:p>
            <a:r>
              <a:rPr lang="en-US" sz="3600" dirty="0">
                <a:solidFill>
                  <a:srgbClr val="C00000"/>
                </a:solidFill>
                <a:latin typeface="Times New Roman"/>
                <a:ea typeface="Times New Roman"/>
                <a:cs typeface="Arial"/>
              </a:rPr>
              <a:t>according to each case</a:t>
            </a:r>
            <a:r>
              <a:rPr lang="ar-IQ" sz="36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Crisis Management</a:t>
            </a:r>
            <a:endParaRPr lang="ar-SA" sz="36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عنصر نائب للمحتوى 2"/>
          <p:cNvSpPr>
            <a:spLocks noGrp="1"/>
          </p:cNvSpPr>
          <p:nvPr>
            <p:ph idx="1"/>
          </p:nvPr>
        </p:nvSpPr>
        <p:spPr>
          <a:xfrm>
            <a:off x="457200" y="1412776"/>
            <a:ext cx="8229600" cy="4911824"/>
          </a:xfrm>
        </p:spPr>
        <p:txBody>
          <a:bodyPr>
            <a:normAutofit fontScale="85000" lnSpcReduction="20000"/>
          </a:bodyPr>
          <a:lstStyle/>
          <a:p>
            <a:pPr algn="l" rtl="0">
              <a:lnSpc>
                <a:spcPct val="115000"/>
              </a:lnSpc>
              <a:spcAft>
                <a:spcPts val="1000"/>
              </a:spcAft>
            </a:pPr>
            <a:r>
              <a:rPr lang="en-US" sz="2800" b="1" dirty="0" smtClean="0">
                <a:latin typeface="Times New Roman"/>
                <a:ea typeface="Times New Roman"/>
                <a:cs typeface="Arial"/>
              </a:rPr>
              <a:t>1</a:t>
            </a:r>
            <a:r>
              <a:rPr lang="en-US" sz="2800" b="1" dirty="0">
                <a:latin typeface="Times New Roman"/>
                <a:ea typeface="Times New Roman"/>
                <a:cs typeface="Arial"/>
              </a:rPr>
              <a:t>.</a:t>
            </a:r>
            <a:r>
              <a:rPr lang="en-US" sz="2800" b="1" u="sng" dirty="0">
                <a:latin typeface="Times New Roman"/>
                <a:ea typeface="Times New Roman"/>
                <a:cs typeface="Arial"/>
              </a:rPr>
              <a:t> Addictions: drugs / alcohol</a:t>
            </a:r>
            <a:endParaRPr lang="en-US" sz="2400" dirty="0">
              <a:latin typeface="Calibri"/>
              <a:ea typeface="Calibri"/>
              <a:cs typeface="Arial"/>
            </a:endParaRPr>
          </a:p>
          <a:p>
            <a:pPr marL="342900" lvl="0" indent="-342900" algn="just" rtl="0">
              <a:lnSpc>
                <a:spcPct val="115000"/>
              </a:lnSpc>
              <a:spcAft>
                <a:spcPts val="1000"/>
              </a:spcAft>
              <a:buFont typeface="Symbol"/>
              <a:buChar char=""/>
            </a:pPr>
            <a:r>
              <a:rPr lang="en-US" sz="2800" dirty="0">
                <a:latin typeface="Times New Roman"/>
                <a:ea typeface="Times New Roman"/>
                <a:cs typeface="Arial"/>
              </a:rPr>
              <a:t>The first step in treatment is for the individual to accept that substance abuse or dependence is a treatable disease.</a:t>
            </a:r>
            <a:endParaRPr lang="en-US" sz="2400" dirty="0">
              <a:latin typeface="Calibri"/>
              <a:ea typeface="Calibri"/>
              <a:cs typeface="Arial"/>
            </a:endParaRPr>
          </a:p>
          <a:p>
            <a:pPr marL="342900" lvl="0" indent="-342900" algn="just" rtl="0">
              <a:lnSpc>
                <a:spcPct val="115000"/>
              </a:lnSpc>
              <a:spcAft>
                <a:spcPts val="1000"/>
              </a:spcAft>
              <a:buFont typeface="Symbol"/>
              <a:buChar char=""/>
            </a:pPr>
            <a:r>
              <a:rPr lang="en-US" sz="2800" dirty="0">
                <a:latin typeface="Times New Roman"/>
                <a:ea typeface="Times New Roman"/>
                <a:cs typeface="Arial"/>
              </a:rPr>
              <a:t>These are steps showing a general approach to the management of substance users.</a:t>
            </a:r>
            <a:endParaRPr lang="en-US" sz="2400" dirty="0">
              <a:latin typeface="Calibri"/>
              <a:ea typeface="Calibri"/>
              <a:cs typeface="Arial"/>
            </a:endParaRPr>
          </a:p>
          <a:p>
            <a:pPr algn="l" rtl="0">
              <a:spcAft>
                <a:spcPts val="600"/>
              </a:spcAft>
            </a:pPr>
            <a:r>
              <a:rPr lang="en-US" sz="2800" dirty="0">
                <a:latin typeface="Times New Roman"/>
                <a:ea typeface="Times New Roman"/>
              </a:rPr>
              <a:t> </a:t>
            </a:r>
            <a:endParaRPr lang="en-US" dirty="0"/>
          </a:p>
          <a:p>
            <a:pPr algn="l" rtl="0">
              <a:spcAft>
                <a:spcPts val="600"/>
              </a:spcAft>
            </a:pPr>
            <a:r>
              <a:rPr lang="en-US" sz="2800" b="1" dirty="0">
                <a:latin typeface="Times New Roman"/>
              </a:rPr>
              <a:t>2.</a:t>
            </a:r>
            <a:r>
              <a:rPr lang="en-US" sz="2800" b="1" u="sng" dirty="0">
                <a:latin typeface="Times New Roman"/>
              </a:rPr>
              <a:t> Loss of job</a:t>
            </a:r>
            <a:endParaRPr lang="en-US" dirty="0"/>
          </a:p>
          <a:p>
            <a:pPr algn="l" rtl="0">
              <a:spcAft>
                <a:spcPts val="600"/>
              </a:spcAft>
            </a:pPr>
            <a:r>
              <a:rPr lang="en-US" sz="2800" dirty="0">
                <a:latin typeface="Times New Roman"/>
                <a:ea typeface="Times New Roman"/>
              </a:rPr>
              <a:t>Financial decisions related to unemployment</a:t>
            </a:r>
            <a:endParaRPr lang="en-US" dirty="0"/>
          </a:p>
          <a:p>
            <a:pPr marL="742950" lvl="1" indent="-285750" algn="l" rtl="0">
              <a:spcAft>
                <a:spcPts val="600"/>
              </a:spcAft>
              <a:buFont typeface="Arial"/>
              <a:buChar char="•"/>
              <a:tabLst>
                <a:tab pos="914400" algn="l"/>
              </a:tabLst>
            </a:pPr>
            <a:r>
              <a:rPr lang="en-US" dirty="0">
                <a:latin typeface="Times New Roman"/>
                <a:ea typeface="Times New Roman"/>
                <a:cs typeface="Times New Roman"/>
              </a:rPr>
              <a:t>Assessing  obligations</a:t>
            </a:r>
            <a:endParaRPr lang="en-US" dirty="0">
              <a:cs typeface="Times New Roman"/>
            </a:endParaRPr>
          </a:p>
          <a:p>
            <a:pPr marL="742950" lvl="1" indent="-285750" algn="l" rtl="0">
              <a:spcAft>
                <a:spcPts val="600"/>
              </a:spcAft>
              <a:buFont typeface="Arial"/>
              <a:buChar char="•"/>
              <a:tabLst>
                <a:tab pos="914400" algn="l"/>
              </a:tabLst>
            </a:pPr>
            <a:r>
              <a:rPr lang="en-US" dirty="0">
                <a:latin typeface="Times New Roman"/>
                <a:ea typeface="Times New Roman"/>
                <a:cs typeface="Times New Roman"/>
              </a:rPr>
              <a:t>Making a budget</a:t>
            </a:r>
            <a:endParaRPr lang="en-US" dirty="0">
              <a:cs typeface="Times New Roman"/>
            </a:endParaRPr>
          </a:p>
          <a:p>
            <a:pPr marL="742950" lvl="1" indent="-285750" algn="l" rtl="0">
              <a:spcAft>
                <a:spcPts val="600"/>
              </a:spcAft>
              <a:buFont typeface="Arial"/>
              <a:buChar char="•"/>
              <a:tabLst>
                <a:tab pos="914400" algn="l"/>
              </a:tabLst>
            </a:pPr>
            <a:r>
              <a:rPr lang="en-US" dirty="0">
                <a:latin typeface="Times New Roman"/>
                <a:ea typeface="Times New Roman"/>
                <a:cs typeface="Times New Roman"/>
              </a:rPr>
              <a:t>Talking to creditors for payment plan   </a:t>
            </a:r>
            <a:endParaRPr lang="en-US" dirty="0">
              <a:cs typeface="Times New Roman"/>
            </a:endParaRPr>
          </a:p>
          <a:p>
            <a:pPr algn="just" rtl="0">
              <a:lnSpc>
                <a:spcPct val="150000"/>
              </a:lnSpc>
            </a:pPr>
            <a:endParaRPr lang="ar-SA"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latin typeface="Times New Roman" pitchFamily="18" charset="0"/>
                <a:cs typeface="Times New Roman" pitchFamily="18" charset="0"/>
              </a:rPr>
              <a:t>Introduction</a:t>
            </a:r>
            <a:endParaRPr lang="ar-SA" dirty="0"/>
          </a:p>
        </p:txBody>
      </p:sp>
      <p:sp>
        <p:nvSpPr>
          <p:cNvPr id="3" name="عنصر نائب للمحتوى 2"/>
          <p:cNvSpPr>
            <a:spLocks noGrp="1"/>
          </p:cNvSpPr>
          <p:nvPr>
            <p:ph idx="1"/>
          </p:nvPr>
        </p:nvSpPr>
        <p:spPr>
          <a:xfrm>
            <a:off x="539552" y="1878616"/>
            <a:ext cx="8229600" cy="4389120"/>
          </a:xfrm>
        </p:spPr>
        <p:style>
          <a:lnRef idx="2">
            <a:schemeClr val="accent3"/>
          </a:lnRef>
          <a:fillRef idx="1">
            <a:schemeClr val="lt1"/>
          </a:fillRef>
          <a:effectRef idx="0">
            <a:schemeClr val="accent3"/>
          </a:effectRef>
          <a:fontRef idx="minor">
            <a:schemeClr val="dk1"/>
          </a:fontRef>
        </p:style>
        <p:txBody>
          <a:bodyPr>
            <a:normAutofit/>
          </a:bodyPr>
          <a:lstStyle/>
          <a:p>
            <a:pPr algn="l" rtl="0">
              <a:lnSpc>
                <a:spcPct val="115000"/>
              </a:lnSpc>
              <a:spcAft>
                <a:spcPts val="1000"/>
              </a:spcAft>
            </a:pPr>
            <a:r>
              <a:rPr lang="en-US" sz="2800" dirty="0" smtClean="0">
                <a:latin typeface="Arial"/>
                <a:ea typeface="Calibri"/>
                <a:cs typeface="Arial"/>
              </a:rPr>
              <a:t>Crisis </a:t>
            </a:r>
            <a:r>
              <a:rPr lang="en-US" sz="2800" dirty="0">
                <a:latin typeface="Arial"/>
                <a:ea typeface="Calibri"/>
                <a:cs typeface="Arial"/>
              </a:rPr>
              <a:t>is any event that is expected to lead to, an unstable and dangerous situation affecting an individual, group, community or whole society</a:t>
            </a:r>
            <a:endParaRPr lang="en-US" sz="2800" dirty="0">
              <a:latin typeface="Calibri"/>
              <a:ea typeface="Calibri"/>
              <a:cs typeface="Arial"/>
            </a:endParaRPr>
          </a:p>
          <a:p>
            <a:pPr marL="0" indent="0" algn="l" rtl="0">
              <a:lnSpc>
                <a:spcPct val="150000"/>
              </a:lnSpc>
              <a:buNone/>
            </a:pPr>
            <a:endParaRPr lang="en-US" dirty="0" smtClean="0">
              <a:latin typeface="Times New Roman" pitchFamily="18" charset="0"/>
              <a:cs typeface="Times New Roman" pitchFamily="18" charset="0"/>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728" b="-17444"/>
          <a:stretch/>
        </p:blipFill>
        <p:spPr bwMode="auto">
          <a:xfrm>
            <a:off x="4355976" y="4104000"/>
            <a:ext cx="4221179" cy="21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415880"/>
          </a:xfrm>
        </p:spPr>
        <p:txBody>
          <a:bodyPr>
            <a:normAutofit fontScale="85000" lnSpcReduction="20000"/>
          </a:bodyPr>
          <a:lstStyle/>
          <a:p>
            <a:pPr algn="l" rtl="0">
              <a:spcAft>
                <a:spcPts val="600"/>
              </a:spcAft>
            </a:pPr>
            <a:r>
              <a:rPr lang="en-US" sz="2800" b="1" dirty="0">
                <a:latin typeface="Times New Roman"/>
                <a:ea typeface="Times New Roman"/>
              </a:rPr>
              <a:t>3.</a:t>
            </a:r>
            <a:r>
              <a:rPr lang="en-US" sz="2800" b="1" u="sng" dirty="0">
                <a:latin typeface="Times New Roman"/>
                <a:ea typeface="Times New Roman"/>
              </a:rPr>
              <a:t> Relocation</a:t>
            </a:r>
            <a:endParaRPr lang="en-US" dirty="0"/>
          </a:p>
          <a:p>
            <a:pPr marL="342900" lvl="0" indent="-342900" algn="l" rtl="0">
              <a:spcAft>
                <a:spcPts val="600"/>
              </a:spcAft>
              <a:buFont typeface="Arial"/>
              <a:buChar char="•"/>
              <a:tabLst>
                <a:tab pos="457200" algn="l"/>
              </a:tabLst>
            </a:pPr>
            <a:r>
              <a:rPr lang="en-US" sz="2800" dirty="0">
                <a:latin typeface="Times New Roman"/>
                <a:ea typeface="Times New Roman"/>
                <a:cs typeface="Times New Roman"/>
              </a:rPr>
              <a:t>Feelings of vulnerability</a:t>
            </a:r>
            <a:endParaRPr lang="en-US" dirty="0">
              <a:cs typeface="Times New Roman"/>
            </a:endParaRPr>
          </a:p>
          <a:p>
            <a:pPr marL="342900" lvl="0" indent="-342900" algn="l" rtl="0">
              <a:spcAft>
                <a:spcPts val="600"/>
              </a:spcAft>
              <a:buFont typeface="Arial"/>
              <a:buChar char="•"/>
              <a:tabLst>
                <a:tab pos="457200" algn="l"/>
              </a:tabLst>
            </a:pPr>
            <a:r>
              <a:rPr lang="en-US" sz="2800" dirty="0">
                <a:latin typeface="Times New Roman"/>
                <a:ea typeface="Times New Roman"/>
                <a:cs typeface="Times New Roman"/>
              </a:rPr>
              <a:t>Uncertainty of the future</a:t>
            </a:r>
            <a:endParaRPr lang="en-US" dirty="0">
              <a:cs typeface="Times New Roman"/>
            </a:endParaRPr>
          </a:p>
          <a:p>
            <a:pPr marL="342900" lvl="0" indent="-342900" algn="l" rtl="0">
              <a:spcAft>
                <a:spcPts val="600"/>
              </a:spcAft>
              <a:buFont typeface="Arial"/>
              <a:buChar char="•"/>
              <a:tabLst>
                <a:tab pos="457200" algn="l"/>
              </a:tabLst>
            </a:pPr>
            <a:r>
              <a:rPr lang="en-US" sz="2800" dirty="0">
                <a:latin typeface="Times New Roman"/>
                <a:ea typeface="Times New Roman"/>
                <a:cs typeface="Times New Roman"/>
              </a:rPr>
              <a:t>Hesitation leaving familiar surroundings</a:t>
            </a:r>
            <a:endParaRPr lang="en-US" dirty="0">
              <a:cs typeface="Times New Roman"/>
            </a:endParaRPr>
          </a:p>
          <a:p>
            <a:pPr marL="342900" lvl="0" indent="-342900" algn="l" rtl="0">
              <a:spcAft>
                <a:spcPts val="600"/>
              </a:spcAft>
              <a:buFont typeface="Arial"/>
              <a:buChar char="•"/>
              <a:tabLst>
                <a:tab pos="457200" algn="l"/>
              </a:tabLst>
            </a:pPr>
            <a:r>
              <a:rPr lang="en-US" sz="2800" dirty="0">
                <a:latin typeface="Times New Roman"/>
                <a:ea typeface="Times New Roman"/>
                <a:cs typeface="Times New Roman"/>
              </a:rPr>
              <a:t>Moving is difficult for children – let them help with finding and decorating a new home</a:t>
            </a:r>
            <a:endParaRPr lang="en-US" dirty="0">
              <a:cs typeface="Times New Roman"/>
            </a:endParaRPr>
          </a:p>
          <a:p>
            <a:pPr algn="l" rtl="0">
              <a:lnSpc>
                <a:spcPct val="115000"/>
              </a:lnSpc>
              <a:spcAft>
                <a:spcPts val="1000"/>
              </a:spcAft>
              <a:tabLst>
                <a:tab pos="90170" algn="r"/>
              </a:tabLst>
            </a:pPr>
            <a:r>
              <a:rPr lang="ar-IQ" sz="2800" b="1" dirty="0">
                <a:latin typeface="Calibri"/>
                <a:ea typeface="Times New Roman"/>
                <a:cs typeface="Times New Roman"/>
              </a:rPr>
              <a:t> </a:t>
            </a:r>
            <a:r>
              <a:rPr lang="en-US" sz="2800" b="1" dirty="0">
                <a:latin typeface="Times New Roman"/>
                <a:ea typeface="Times New Roman"/>
                <a:cs typeface="Arial"/>
              </a:rPr>
              <a:t>4.</a:t>
            </a:r>
            <a:r>
              <a:rPr lang="en-US" sz="2800" b="1" u="sng" dirty="0">
                <a:latin typeface="Times New Roman"/>
                <a:ea typeface="Times New Roman"/>
                <a:cs typeface="Arial"/>
              </a:rPr>
              <a:t>Compulsive gambling</a:t>
            </a:r>
            <a:endParaRPr lang="en-US" sz="2400" dirty="0">
              <a:latin typeface="Calibri"/>
              <a:ea typeface="Calibri"/>
              <a:cs typeface="Arial"/>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Potential losses are high for the whole family</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Gambler goes through family savings</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Threatens family relationships and jeopardizes educational and career opportunities</a:t>
            </a:r>
            <a:endParaRPr lang="en-US" sz="2400" dirty="0">
              <a:latin typeface="Calibri"/>
              <a:ea typeface="Calibri"/>
              <a:cs typeface="Times New Roman"/>
            </a:endParaRPr>
          </a:p>
          <a:p>
            <a:endParaRPr lang="ar-IQ" dirty="0"/>
          </a:p>
        </p:txBody>
      </p:sp>
    </p:spTree>
    <p:extLst>
      <p:ext uri="{BB962C8B-B14F-4D97-AF65-F5344CB8AC3E}">
        <p14:creationId xmlns:p14="http://schemas.microsoft.com/office/powerpoint/2010/main" val="1860561829"/>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08720"/>
            <a:ext cx="8229600" cy="5415880"/>
          </a:xfrm>
        </p:spPr>
        <p:txBody>
          <a:bodyPr>
            <a:normAutofit fontScale="92500" lnSpcReduction="20000"/>
          </a:bodyPr>
          <a:lstStyle/>
          <a:p>
            <a:pPr marL="0" indent="0" algn="l" rtl="0">
              <a:buNone/>
            </a:pPr>
            <a:r>
              <a:rPr lang="en-US" b="1" u="sng" dirty="0"/>
              <a:t>5.	Suicide</a:t>
            </a:r>
          </a:p>
          <a:p>
            <a:pPr marL="0" indent="0" algn="l" rtl="0">
              <a:buNone/>
            </a:pPr>
            <a:r>
              <a:rPr lang="en-US" dirty="0"/>
              <a:t>It is important to assess family interactions and to recognize disturbed relationships. The most effective approach is recognition of susceptible adolescents during the early stages of family distress so that family counseling can be started. Prevention must be directed toward improving childrearing practices through support and education of parents and changing societal conditions that generate defeat, despair, and maladaptive behavior. </a:t>
            </a:r>
          </a:p>
          <a:p>
            <a:pPr marL="0" indent="0" algn="l" rtl="0">
              <a:buNone/>
            </a:pPr>
            <a:endParaRPr lang="en-US" dirty="0"/>
          </a:p>
          <a:p>
            <a:pPr marL="0" indent="0" algn="l" rtl="0">
              <a:buNone/>
            </a:pPr>
            <a:r>
              <a:rPr lang="en-US" b="1" u="sng" dirty="0"/>
              <a:t>6.	Criminal attack</a:t>
            </a:r>
          </a:p>
          <a:p>
            <a:pPr marL="0" indent="0" algn="l" rtl="0">
              <a:buNone/>
            </a:pPr>
            <a:r>
              <a:rPr lang="en-US" dirty="0"/>
              <a:t>•	Anyone is vulnerable</a:t>
            </a:r>
          </a:p>
          <a:p>
            <a:pPr marL="0" indent="0" algn="l" rtl="0">
              <a:buNone/>
            </a:pPr>
            <a:r>
              <a:rPr lang="en-US" dirty="0"/>
              <a:t>•	Take precautions</a:t>
            </a:r>
          </a:p>
          <a:p>
            <a:pPr marL="0" indent="0" algn="l" rtl="0">
              <a:buNone/>
            </a:pPr>
            <a:r>
              <a:rPr lang="en-US" dirty="0"/>
              <a:t>•	Can take place anywhere</a:t>
            </a:r>
          </a:p>
          <a:p>
            <a:pPr marL="0" indent="0" algn="l" rtl="0">
              <a:buNone/>
            </a:pPr>
            <a:r>
              <a:rPr lang="en-US" dirty="0"/>
              <a:t>•	Practice situational awareness</a:t>
            </a:r>
          </a:p>
          <a:p>
            <a:pPr algn="l" rtl="0"/>
            <a:endParaRPr lang="ar-IQ" dirty="0"/>
          </a:p>
        </p:txBody>
      </p:sp>
    </p:spTree>
    <p:extLst>
      <p:ext uri="{BB962C8B-B14F-4D97-AF65-F5344CB8AC3E}">
        <p14:creationId xmlns:p14="http://schemas.microsoft.com/office/powerpoint/2010/main" val="594421796"/>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052736"/>
            <a:ext cx="8229600" cy="5271864"/>
          </a:xfrm>
        </p:spPr>
        <p:txBody>
          <a:bodyPr>
            <a:normAutofit fontScale="85000" lnSpcReduction="10000"/>
          </a:bodyPr>
          <a:lstStyle/>
          <a:p>
            <a:pPr marL="342900" lvl="0" indent="-342900" algn="l" rtl="0">
              <a:lnSpc>
                <a:spcPct val="115000"/>
              </a:lnSpc>
              <a:spcAft>
                <a:spcPts val="1000"/>
              </a:spcAft>
              <a:buFont typeface="+mj-lt"/>
              <a:buAutoNum type="arabicPeriod" startAt="5"/>
            </a:pPr>
            <a:r>
              <a:rPr lang="en-US" sz="2800" b="1" u="sng" dirty="0">
                <a:latin typeface="Times New Roman"/>
                <a:ea typeface="Times New Roman"/>
                <a:cs typeface="Arial"/>
              </a:rPr>
              <a:t>Violent behavior in families</a:t>
            </a:r>
            <a:endParaRPr lang="en-US" sz="2400" dirty="0">
              <a:latin typeface="Calibri"/>
              <a:cs typeface="Arial"/>
            </a:endParaRPr>
          </a:p>
          <a:p>
            <a:pPr algn="l" rtl="0">
              <a:lnSpc>
                <a:spcPct val="115000"/>
              </a:lnSpc>
              <a:spcAft>
                <a:spcPts val="1000"/>
              </a:spcAft>
            </a:pPr>
            <a:r>
              <a:rPr lang="en-US" sz="2800" b="1" dirty="0" smtClean="0">
                <a:latin typeface="Times New Roman"/>
                <a:ea typeface="Times New Roman"/>
                <a:cs typeface="Arial"/>
              </a:rPr>
              <a:t>Action </a:t>
            </a:r>
            <a:r>
              <a:rPr lang="en-US" sz="2800" b="1" dirty="0">
                <a:latin typeface="Times New Roman"/>
                <a:ea typeface="Times New Roman"/>
                <a:cs typeface="Arial"/>
              </a:rPr>
              <a:t>plan to prevent </a:t>
            </a:r>
            <a:r>
              <a:rPr lang="en-US" sz="2800" b="1" dirty="0" smtClean="0">
                <a:latin typeface="Times New Roman"/>
                <a:ea typeface="Times New Roman"/>
                <a:cs typeface="Arial"/>
              </a:rPr>
              <a:t>violence :</a:t>
            </a:r>
            <a:endParaRPr lang="en-US" sz="2400" dirty="0">
              <a:latin typeface="Calibri"/>
              <a:ea typeface="Calibri"/>
              <a:cs typeface="Arial"/>
            </a:endParaRPr>
          </a:p>
          <a:p>
            <a:pPr marL="342900" lvl="0" indent="-342900" algn="l" rtl="0">
              <a:lnSpc>
                <a:spcPct val="115000"/>
              </a:lnSpc>
              <a:spcAft>
                <a:spcPts val="1000"/>
              </a:spcAft>
              <a:buFont typeface="+mj-lt"/>
              <a:buAutoNum type="arabicPeriod"/>
            </a:pPr>
            <a:r>
              <a:rPr lang="en-US" sz="2800" dirty="0">
                <a:latin typeface="Times New Roman"/>
                <a:ea typeface="Times New Roman"/>
                <a:cs typeface="Arial"/>
              </a:rPr>
              <a:t>Create and implement school based curriculum</a:t>
            </a:r>
            <a:endParaRPr lang="en-US" sz="2400" dirty="0">
              <a:latin typeface="Calibri"/>
              <a:ea typeface="Calibri"/>
              <a:cs typeface="Arial"/>
            </a:endParaRPr>
          </a:p>
          <a:p>
            <a:pPr marL="342900" lvl="0" indent="-342900" algn="l" rtl="0">
              <a:lnSpc>
                <a:spcPct val="115000"/>
              </a:lnSpc>
              <a:spcAft>
                <a:spcPts val="1000"/>
              </a:spcAft>
              <a:buFont typeface="+mj-lt"/>
              <a:buAutoNum type="arabicPeriod"/>
            </a:pPr>
            <a:r>
              <a:rPr lang="en-US" sz="2800" dirty="0">
                <a:latin typeface="Times New Roman"/>
                <a:ea typeface="Times New Roman"/>
                <a:cs typeface="Arial"/>
              </a:rPr>
              <a:t>Public awareness campaign – explain.</a:t>
            </a:r>
            <a:endParaRPr lang="en-US" sz="2400" dirty="0">
              <a:latin typeface="Calibri"/>
              <a:ea typeface="Calibri"/>
              <a:cs typeface="Arial"/>
            </a:endParaRPr>
          </a:p>
          <a:p>
            <a:pPr marL="342900" lvl="0" indent="-342900" algn="l" rtl="0">
              <a:lnSpc>
                <a:spcPct val="115000"/>
              </a:lnSpc>
              <a:spcAft>
                <a:spcPts val="1000"/>
              </a:spcAft>
              <a:buFont typeface="+mj-lt"/>
              <a:buAutoNum type="arabicPeriod"/>
            </a:pPr>
            <a:r>
              <a:rPr lang="en-US" sz="2800" dirty="0">
                <a:latin typeface="Times New Roman"/>
                <a:ea typeface="Times New Roman"/>
                <a:cs typeface="Arial"/>
              </a:rPr>
              <a:t>Scale up media campaign</a:t>
            </a:r>
            <a:endParaRPr lang="en-US" sz="2400" dirty="0">
              <a:latin typeface="Calibri"/>
              <a:ea typeface="Calibri"/>
              <a:cs typeface="Arial"/>
            </a:endParaRPr>
          </a:p>
          <a:p>
            <a:pPr marL="342900" lvl="0" indent="-342900" algn="l" rtl="0">
              <a:lnSpc>
                <a:spcPct val="115000"/>
              </a:lnSpc>
              <a:spcAft>
                <a:spcPts val="1000"/>
              </a:spcAft>
              <a:buFont typeface="+mj-lt"/>
              <a:buAutoNum type="arabicPeriod"/>
            </a:pPr>
            <a:r>
              <a:rPr lang="en-US" sz="2800" dirty="0">
                <a:latin typeface="Times New Roman"/>
                <a:ea typeface="Times New Roman"/>
                <a:cs typeface="Arial"/>
              </a:rPr>
              <a:t>Implement alcohol reduction strategies.</a:t>
            </a:r>
            <a:endParaRPr lang="en-US" sz="2400" dirty="0">
              <a:latin typeface="Calibri"/>
              <a:ea typeface="Calibri"/>
              <a:cs typeface="Arial"/>
            </a:endParaRPr>
          </a:p>
          <a:p>
            <a:pPr marL="342900" lvl="0" indent="-342900" algn="l" rtl="0">
              <a:lnSpc>
                <a:spcPct val="115000"/>
              </a:lnSpc>
              <a:spcAft>
                <a:spcPts val="1000"/>
              </a:spcAft>
              <a:buFont typeface="+mj-lt"/>
              <a:buAutoNum type="arabicPeriod"/>
            </a:pPr>
            <a:r>
              <a:rPr lang="en-US" sz="2800" dirty="0">
                <a:latin typeface="Times New Roman"/>
                <a:ea typeface="Times New Roman"/>
                <a:cs typeface="Arial"/>
              </a:rPr>
              <a:t>Restrict access to drugs.</a:t>
            </a:r>
            <a:endParaRPr lang="en-US" sz="2400" dirty="0">
              <a:latin typeface="Calibri"/>
              <a:ea typeface="Calibri"/>
              <a:cs typeface="Arial"/>
            </a:endParaRPr>
          </a:p>
          <a:p>
            <a:pPr marL="342900" lvl="0" indent="-342900" algn="l" rtl="0">
              <a:lnSpc>
                <a:spcPct val="115000"/>
              </a:lnSpc>
              <a:spcAft>
                <a:spcPts val="1000"/>
              </a:spcAft>
              <a:buFont typeface="+mj-lt"/>
              <a:buAutoNum type="arabicPeriod"/>
            </a:pPr>
            <a:r>
              <a:rPr lang="en-US" sz="2800" dirty="0">
                <a:latin typeface="Times New Roman"/>
                <a:ea typeface="Times New Roman"/>
                <a:cs typeface="Arial"/>
              </a:rPr>
              <a:t>Minimize violence prevention programs as women gain </a:t>
            </a:r>
            <a:r>
              <a:rPr lang="en-US" sz="2800" dirty="0" smtClean="0">
                <a:latin typeface="Times New Roman"/>
                <a:ea typeface="Times New Roman"/>
                <a:cs typeface="Arial"/>
              </a:rPr>
              <a:t>skills.</a:t>
            </a:r>
            <a:endParaRPr lang="en-US" sz="2400" dirty="0" smtClean="0">
              <a:latin typeface="Calibri"/>
              <a:ea typeface="Times New Roman"/>
              <a:cs typeface="Arial"/>
            </a:endParaRPr>
          </a:p>
          <a:p>
            <a:pPr marL="342900" lvl="0" indent="-342900" algn="l" rtl="0">
              <a:lnSpc>
                <a:spcPct val="115000"/>
              </a:lnSpc>
              <a:spcAft>
                <a:spcPts val="1000"/>
              </a:spcAft>
              <a:buFont typeface="+mj-lt"/>
              <a:buAutoNum type="arabicPeriod"/>
            </a:pPr>
            <a:r>
              <a:rPr lang="en-US" sz="2800" dirty="0" smtClean="0">
                <a:latin typeface="Times New Roman"/>
                <a:ea typeface="Times New Roman"/>
              </a:rPr>
              <a:t>Parent </a:t>
            </a:r>
            <a:r>
              <a:rPr lang="en-US" sz="2800" dirty="0">
                <a:latin typeface="Times New Roman"/>
                <a:ea typeface="Times New Roman"/>
              </a:rPr>
              <a:t>training for fatherhood</a:t>
            </a:r>
            <a:endParaRPr lang="ar-IQ" dirty="0"/>
          </a:p>
        </p:txBody>
      </p:sp>
    </p:spTree>
    <p:extLst>
      <p:ext uri="{BB962C8B-B14F-4D97-AF65-F5344CB8AC3E}">
        <p14:creationId xmlns:p14="http://schemas.microsoft.com/office/powerpoint/2010/main" val="3859550605"/>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775920"/>
          </a:xfrm>
        </p:spPr>
        <p:txBody>
          <a:bodyPr>
            <a:normAutofit fontScale="70000" lnSpcReduction="20000"/>
          </a:bodyPr>
          <a:lstStyle/>
          <a:p>
            <a:pPr algn="just" rtl="0">
              <a:lnSpc>
                <a:spcPct val="115000"/>
              </a:lnSpc>
              <a:spcAft>
                <a:spcPts val="1000"/>
              </a:spcAft>
            </a:pPr>
            <a:r>
              <a:rPr lang="en-US" sz="2800" b="1" dirty="0">
                <a:latin typeface="Times New Roman"/>
                <a:ea typeface="Times New Roman"/>
                <a:cs typeface="Arial"/>
              </a:rPr>
              <a:t>8.</a:t>
            </a:r>
            <a:r>
              <a:rPr lang="en-US" sz="2800" b="1" u="sng" dirty="0">
                <a:latin typeface="Times New Roman"/>
                <a:ea typeface="Times New Roman"/>
                <a:cs typeface="Arial"/>
              </a:rPr>
              <a:t>Missing / Runaway children</a:t>
            </a:r>
            <a:endParaRPr lang="en-US" sz="2400" dirty="0">
              <a:latin typeface="Calibri"/>
              <a:ea typeface="Calibri"/>
              <a:cs typeface="Arial"/>
            </a:endParaRPr>
          </a:p>
          <a:p>
            <a:pPr algn="just" rtl="0">
              <a:lnSpc>
                <a:spcPct val="115000"/>
              </a:lnSpc>
              <a:spcAft>
                <a:spcPts val="1000"/>
              </a:spcAft>
            </a:pPr>
            <a:r>
              <a:rPr lang="en-US" sz="2800" dirty="0">
                <a:latin typeface="Times New Roman"/>
                <a:ea typeface="Times New Roman"/>
                <a:cs typeface="Arial"/>
              </a:rPr>
              <a:t>There are 1.5 million children are reported each year. Causes are:</a:t>
            </a:r>
            <a:endParaRPr lang="en-US" sz="2400" dirty="0">
              <a:latin typeface="Calibri"/>
              <a:ea typeface="Calibri"/>
              <a:cs typeface="Arial"/>
            </a:endParaRPr>
          </a:p>
          <a:p>
            <a:pPr marL="342900" lvl="0" indent="-342900" algn="just" rtl="0">
              <a:lnSpc>
                <a:spcPct val="115000"/>
              </a:lnSpc>
              <a:spcAft>
                <a:spcPts val="1000"/>
              </a:spcAft>
              <a:buFont typeface="Arial"/>
              <a:buChar char="•"/>
              <a:tabLst>
                <a:tab pos="457200" algn="l"/>
              </a:tabLst>
            </a:pPr>
            <a:r>
              <a:rPr lang="en-US" sz="2800" dirty="0">
                <a:latin typeface="Times New Roman"/>
                <a:ea typeface="Times New Roman"/>
                <a:cs typeface="Times New Roman"/>
              </a:rPr>
              <a:t>Children leave home because of abuse</a:t>
            </a:r>
            <a:endParaRPr lang="en-US" sz="2400" dirty="0">
              <a:latin typeface="Calibri"/>
              <a:ea typeface="Calibri"/>
              <a:cs typeface="Times New Roman"/>
            </a:endParaRPr>
          </a:p>
          <a:p>
            <a:pPr marL="342900" lvl="0" indent="-342900" algn="just" rtl="0">
              <a:lnSpc>
                <a:spcPct val="115000"/>
              </a:lnSpc>
              <a:spcAft>
                <a:spcPts val="1000"/>
              </a:spcAft>
              <a:buFont typeface="Arial"/>
              <a:buChar char="•"/>
              <a:tabLst>
                <a:tab pos="457200" algn="l"/>
              </a:tabLst>
            </a:pPr>
            <a:r>
              <a:rPr lang="en-US" sz="2800" dirty="0">
                <a:latin typeface="Times New Roman"/>
                <a:ea typeface="Times New Roman"/>
                <a:cs typeface="Times New Roman"/>
              </a:rPr>
              <a:t>Communication breakdown</a:t>
            </a:r>
            <a:endParaRPr lang="en-US" sz="2400" dirty="0">
              <a:latin typeface="Calibri"/>
              <a:ea typeface="Calibri"/>
              <a:cs typeface="Times New Roman"/>
            </a:endParaRPr>
          </a:p>
          <a:p>
            <a:pPr marL="342900" lvl="0" indent="-342900" algn="just" rtl="0">
              <a:lnSpc>
                <a:spcPct val="115000"/>
              </a:lnSpc>
              <a:spcAft>
                <a:spcPts val="1000"/>
              </a:spcAft>
              <a:buFont typeface="Arial"/>
              <a:buChar char="•"/>
              <a:tabLst>
                <a:tab pos="457200" algn="l"/>
              </a:tabLst>
            </a:pPr>
            <a:r>
              <a:rPr lang="en-US" sz="2800" dirty="0">
                <a:latin typeface="Times New Roman"/>
                <a:ea typeface="Times New Roman"/>
                <a:cs typeface="Times New Roman"/>
              </a:rPr>
              <a:t>Divorce / remarriage of parents</a:t>
            </a:r>
            <a:endParaRPr lang="en-US" sz="2400" dirty="0">
              <a:latin typeface="Calibri"/>
              <a:ea typeface="Calibri"/>
              <a:cs typeface="Times New Roman"/>
            </a:endParaRPr>
          </a:p>
          <a:p>
            <a:pPr marL="342900" lvl="0" indent="-342900" algn="just" rtl="0">
              <a:lnSpc>
                <a:spcPct val="115000"/>
              </a:lnSpc>
              <a:spcAft>
                <a:spcPts val="1000"/>
              </a:spcAft>
              <a:buFont typeface="Arial"/>
              <a:buChar char="•"/>
              <a:tabLst>
                <a:tab pos="457200" algn="l"/>
              </a:tabLst>
            </a:pPr>
            <a:r>
              <a:rPr lang="en-US" sz="2800" dirty="0">
                <a:latin typeface="Times New Roman"/>
                <a:ea typeface="Times New Roman"/>
                <a:cs typeface="Times New Roman"/>
              </a:rPr>
              <a:t>Abductions take place by parents in divorces</a:t>
            </a:r>
            <a:endParaRPr lang="en-US" sz="2400" dirty="0">
              <a:latin typeface="Calibri"/>
              <a:ea typeface="Calibri"/>
              <a:cs typeface="Times New Roman"/>
            </a:endParaRPr>
          </a:p>
          <a:p>
            <a:pPr marL="342900" lvl="0" indent="-342900" algn="just" rtl="0">
              <a:lnSpc>
                <a:spcPct val="115000"/>
              </a:lnSpc>
              <a:spcAft>
                <a:spcPts val="1000"/>
              </a:spcAft>
              <a:buFont typeface="Arial"/>
              <a:buChar char="•"/>
              <a:tabLst>
                <a:tab pos="457200" algn="l"/>
              </a:tabLst>
            </a:pPr>
            <a:r>
              <a:rPr lang="en-US" sz="2800" dirty="0">
                <a:latin typeface="Times New Roman"/>
                <a:ea typeface="Times New Roman"/>
                <a:cs typeface="Times New Roman"/>
              </a:rPr>
              <a:t>Children are lured by acquaintances or people they do not regard as </a:t>
            </a:r>
            <a:r>
              <a:rPr lang="en-US" sz="2800" dirty="0" smtClean="0">
                <a:latin typeface="Times New Roman"/>
                <a:ea typeface="Times New Roman"/>
                <a:cs typeface="Times New Roman"/>
              </a:rPr>
              <a:t>strangers</a:t>
            </a:r>
          </a:p>
          <a:p>
            <a:pPr algn="just" rtl="0">
              <a:lnSpc>
                <a:spcPct val="115000"/>
              </a:lnSpc>
              <a:spcAft>
                <a:spcPts val="1000"/>
              </a:spcAft>
            </a:pPr>
            <a:r>
              <a:rPr lang="en-US" sz="2800" b="1" dirty="0">
                <a:latin typeface="Times New Roman"/>
                <a:ea typeface="Times New Roman"/>
                <a:cs typeface="Arial"/>
              </a:rPr>
              <a:t>9.</a:t>
            </a:r>
            <a:r>
              <a:rPr lang="en-US" sz="2800" b="1" u="sng" dirty="0">
                <a:latin typeface="Times New Roman"/>
                <a:ea typeface="Times New Roman"/>
                <a:cs typeface="Arial"/>
              </a:rPr>
              <a:t> Community and national crisis</a:t>
            </a:r>
            <a:endParaRPr lang="en-US" sz="2400" dirty="0">
              <a:latin typeface="Calibri"/>
              <a:ea typeface="Calibri"/>
              <a:cs typeface="Arial"/>
            </a:endParaRPr>
          </a:p>
          <a:p>
            <a:pPr marL="342900" lvl="0" indent="-342900" algn="just" rtl="0">
              <a:lnSpc>
                <a:spcPct val="115000"/>
              </a:lnSpc>
              <a:spcAft>
                <a:spcPts val="0"/>
              </a:spcAft>
              <a:buFont typeface="Arial"/>
              <a:buChar char="•"/>
              <a:tabLst>
                <a:tab pos="180340" algn="l"/>
              </a:tabLst>
            </a:pPr>
            <a:r>
              <a:rPr lang="ar-IQ" sz="2800" dirty="0">
                <a:latin typeface="Calibri"/>
                <a:ea typeface="Times New Roman"/>
                <a:cs typeface="Times New Roman"/>
              </a:rPr>
              <a:t> </a:t>
            </a:r>
            <a:r>
              <a:rPr lang="en-US" sz="2800" dirty="0">
                <a:latin typeface="Times New Roman"/>
                <a:cs typeface="Times New Roman"/>
              </a:rPr>
              <a:t>Local terrorist incident</a:t>
            </a:r>
            <a:endParaRPr lang="en-US" sz="2400" dirty="0">
              <a:latin typeface="Calibri"/>
              <a:ea typeface="Calibri"/>
              <a:cs typeface="Times New Roman"/>
            </a:endParaRPr>
          </a:p>
          <a:p>
            <a:pPr marL="342900" lvl="0" indent="-342900" algn="just" rtl="0">
              <a:spcAft>
                <a:spcPts val="600"/>
              </a:spcAft>
              <a:buFont typeface="Arial"/>
              <a:buChar char="•"/>
              <a:tabLst>
                <a:tab pos="180340" algn="l"/>
              </a:tabLst>
            </a:pPr>
            <a:r>
              <a:rPr lang="en-US" sz="2800" dirty="0">
                <a:latin typeface="Times New Roman"/>
                <a:cs typeface="Times New Roman"/>
              </a:rPr>
              <a:t>Natural disaster – earthquake, flood, severe weather or  fire</a:t>
            </a:r>
            <a:endParaRPr lang="en-US" dirty="0">
              <a:cs typeface="Times New Roman"/>
            </a:endParaRPr>
          </a:p>
          <a:p>
            <a:pPr algn="l" rtl="0"/>
            <a:r>
              <a:rPr lang="en-US" sz="2800" dirty="0" smtClean="0">
                <a:latin typeface="Times New Roman"/>
              </a:rPr>
              <a:t>Preparation </a:t>
            </a:r>
            <a:r>
              <a:rPr lang="en-US" sz="2800" dirty="0">
                <a:latin typeface="Times New Roman"/>
              </a:rPr>
              <a:t>– being ready for crisis that could occur </a:t>
            </a:r>
            <a:r>
              <a:rPr lang="en-US" sz="2800" dirty="0">
                <a:solidFill>
                  <a:srgbClr val="000000"/>
                </a:solidFill>
                <a:latin typeface="Times New Roman"/>
              </a:rPr>
              <a:t>(situational awareness</a:t>
            </a:r>
            <a:endParaRPr lang="ar-IQ" dirty="0"/>
          </a:p>
        </p:txBody>
      </p:sp>
    </p:spTree>
    <p:extLst>
      <p:ext uri="{BB962C8B-B14F-4D97-AF65-F5344CB8AC3E}">
        <p14:creationId xmlns:p14="http://schemas.microsoft.com/office/powerpoint/2010/main" val="661813693"/>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487888"/>
          </a:xfrm>
        </p:spPr>
        <p:txBody>
          <a:bodyPr>
            <a:normAutofit fontScale="92500" lnSpcReduction="20000"/>
          </a:bodyPr>
          <a:lstStyle/>
          <a:p>
            <a:pPr algn="l" rtl="0">
              <a:lnSpc>
                <a:spcPct val="115000"/>
              </a:lnSpc>
              <a:spcAft>
                <a:spcPts val="600"/>
              </a:spcAft>
            </a:pPr>
            <a:r>
              <a:rPr lang="en-US" sz="2800" b="1" dirty="0">
                <a:latin typeface="Times New Roman"/>
                <a:ea typeface="Times New Roman"/>
                <a:cs typeface="Arial"/>
              </a:rPr>
              <a:t>10.</a:t>
            </a:r>
            <a:r>
              <a:rPr lang="en-US" sz="2800" b="1" u="sng" dirty="0">
                <a:latin typeface="Times New Roman"/>
                <a:ea typeface="Times New Roman"/>
                <a:cs typeface="Arial"/>
              </a:rPr>
              <a:t> Separation or divorce</a:t>
            </a:r>
            <a:endParaRPr lang="en-US" sz="2400" dirty="0">
              <a:latin typeface="Calibri"/>
              <a:ea typeface="Calibri"/>
              <a:cs typeface="Arial"/>
            </a:endParaRPr>
          </a:p>
          <a:p>
            <a:pPr marL="342900" lvl="0" indent="-342900" algn="just" rtl="0">
              <a:lnSpc>
                <a:spcPct val="115000"/>
              </a:lnSpc>
              <a:spcAft>
                <a:spcPts val="1000"/>
              </a:spcAft>
              <a:buFont typeface="Arial"/>
              <a:buChar char="•"/>
              <a:tabLst>
                <a:tab pos="180340" algn="l"/>
                <a:tab pos="457200" algn="l"/>
              </a:tabLst>
            </a:pPr>
            <a:r>
              <a:rPr lang="en-US" sz="2800" dirty="0">
                <a:latin typeface="Times New Roman"/>
                <a:ea typeface="Times New Roman"/>
                <a:cs typeface="Times New Roman"/>
              </a:rPr>
              <a:t>Tell children the truth</a:t>
            </a:r>
            <a:endParaRPr lang="en-US" sz="2400" dirty="0">
              <a:latin typeface="Calibri"/>
              <a:ea typeface="Calibri"/>
              <a:cs typeface="Times New Roman"/>
            </a:endParaRPr>
          </a:p>
          <a:p>
            <a:pPr marL="342900" lvl="0" indent="-342900" algn="just" rtl="0">
              <a:lnSpc>
                <a:spcPct val="115000"/>
              </a:lnSpc>
              <a:spcAft>
                <a:spcPts val="1000"/>
              </a:spcAft>
              <a:buFont typeface="Arial"/>
              <a:buChar char="•"/>
              <a:tabLst>
                <a:tab pos="180340" algn="l"/>
                <a:tab pos="457200" algn="l"/>
              </a:tabLst>
            </a:pPr>
            <a:r>
              <a:rPr lang="en-US" sz="2800" dirty="0">
                <a:latin typeface="Times New Roman"/>
                <a:ea typeface="Times New Roman"/>
                <a:cs typeface="Times New Roman"/>
              </a:rPr>
              <a:t>Reassure the children that it is not their fault</a:t>
            </a:r>
            <a:endParaRPr lang="en-US" sz="2400" dirty="0">
              <a:latin typeface="Calibri"/>
              <a:ea typeface="Calibri"/>
              <a:cs typeface="Times New Roman"/>
            </a:endParaRPr>
          </a:p>
          <a:p>
            <a:pPr marL="342900" lvl="0" indent="-342900" algn="just" rtl="0">
              <a:lnSpc>
                <a:spcPct val="115000"/>
              </a:lnSpc>
              <a:spcAft>
                <a:spcPts val="1000"/>
              </a:spcAft>
              <a:buFont typeface="Arial"/>
              <a:buChar char="•"/>
              <a:tabLst>
                <a:tab pos="180340" algn="l"/>
                <a:tab pos="457200" algn="l"/>
              </a:tabLst>
            </a:pPr>
            <a:r>
              <a:rPr lang="en-US" sz="2800" dirty="0">
                <a:latin typeface="Times New Roman"/>
                <a:ea typeface="Times New Roman"/>
                <a:cs typeface="Times New Roman"/>
              </a:rPr>
              <a:t>Parents should reinforce their love for their children </a:t>
            </a:r>
            <a:endParaRPr lang="en-US" sz="2400" dirty="0">
              <a:latin typeface="Calibri"/>
              <a:ea typeface="Calibri"/>
              <a:cs typeface="Times New Roman"/>
            </a:endParaRPr>
          </a:p>
          <a:p>
            <a:pPr marL="342900" lvl="0" indent="-342900" algn="just" rtl="0">
              <a:lnSpc>
                <a:spcPct val="115000"/>
              </a:lnSpc>
              <a:spcAft>
                <a:spcPts val="1000"/>
              </a:spcAft>
              <a:buFont typeface="Arial"/>
              <a:buChar char="•"/>
              <a:tabLst>
                <a:tab pos="180340" algn="l"/>
                <a:tab pos="457200" algn="l"/>
              </a:tabLst>
            </a:pPr>
            <a:r>
              <a:rPr lang="en-US" sz="2800" dirty="0">
                <a:latin typeface="Times New Roman"/>
                <a:ea typeface="Times New Roman"/>
                <a:cs typeface="Times New Roman"/>
              </a:rPr>
              <a:t>Professional counseling may be helpful</a:t>
            </a:r>
            <a:endParaRPr lang="en-US" sz="2400" dirty="0">
              <a:latin typeface="Calibri"/>
              <a:ea typeface="Calibri"/>
              <a:cs typeface="Times New Roman"/>
            </a:endParaRPr>
          </a:p>
          <a:p>
            <a:pPr algn="l" rtl="0">
              <a:lnSpc>
                <a:spcPct val="115000"/>
              </a:lnSpc>
              <a:spcAft>
                <a:spcPts val="1000"/>
              </a:spcAft>
            </a:pPr>
            <a:r>
              <a:rPr lang="en-US" sz="2800" b="1" dirty="0">
                <a:latin typeface="Times New Roman"/>
                <a:ea typeface="Calibri"/>
                <a:cs typeface="Arial"/>
              </a:rPr>
              <a:t>11.</a:t>
            </a:r>
            <a:r>
              <a:rPr lang="en-US" sz="2800" b="1" u="sng" dirty="0">
                <a:latin typeface="Times New Roman"/>
                <a:ea typeface="Calibri"/>
                <a:cs typeface="Arial"/>
              </a:rPr>
              <a:t> Special Needs Individuals</a:t>
            </a:r>
            <a:endParaRPr lang="en-US" sz="2400" dirty="0">
              <a:latin typeface="Calibri"/>
              <a:ea typeface="Calibri"/>
              <a:cs typeface="Arial"/>
            </a:endParaRPr>
          </a:p>
          <a:p>
            <a:pPr algn="l" rtl="0"/>
            <a:r>
              <a:rPr lang="en-US" sz="2800" dirty="0">
                <a:latin typeface="Times New Roman"/>
                <a:ea typeface="Times New Roman"/>
              </a:rPr>
              <a:t>Adult Protective Services (APS) is responsible for investigating abuse, neglect and exploitation of clients receiving services in state operated and / or contracted settings that serve adults and children with mental illness or intellectual and developmental disabilities.</a:t>
            </a:r>
            <a:endParaRPr lang="ar-IQ" dirty="0"/>
          </a:p>
        </p:txBody>
      </p:sp>
    </p:spTree>
    <p:extLst>
      <p:ext uri="{BB962C8B-B14F-4D97-AF65-F5344CB8AC3E}">
        <p14:creationId xmlns:p14="http://schemas.microsoft.com/office/powerpoint/2010/main" val="1547427522"/>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065053"/>
            <a:ext cx="820891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332656"/>
            <a:ext cx="8136904"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00894"/>
      </p:ext>
    </p:extLst>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i="1" dirty="0" smtClean="0">
                <a:solidFill>
                  <a:srgbClr val="FF0000"/>
                </a:solidFill>
                <a:latin typeface="Times New Roman" pitchFamily="18" charset="0"/>
                <a:cs typeface="Times New Roman" pitchFamily="18" charset="0"/>
              </a:rPr>
              <a:t>Family Crisis</a:t>
            </a:r>
            <a:endParaRPr lang="ar-SA" b="1" i="1"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a:bodyPr>
          <a:lstStyle/>
          <a:p>
            <a:pPr algn="just" rtl="0">
              <a:lnSpc>
                <a:spcPct val="150000"/>
              </a:lnSpc>
            </a:pPr>
            <a:r>
              <a:rPr lang="en-US" sz="2800" dirty="0" smtClean="0">
                <a:latin typeface="Times New Roman" pitchFamily="18" charset="0"/>
                <a:cs typeface="Times New Roman" pitchFamily="18" charset="0"/>
              </a:rPr>
              <a:t> is a situation that upsets the normal functioning of the family and requires a new set of responses to the stressor</a:t>
            </a:r>
          </a:p>
          <a:p>
            <a:pPr lvl="0" algn="l" rtl="0">
              <a:lnSpc>
                <a:spcPct val="115000"/>
              </a:lnSpc>
              <a:spcAft>
                <a:spcPts val="1000"/>
              </a:spcAft>
              <a:buClr>
                <a:srgbClr val="0BD0D9"/>
              </a:buClr>
            </a:pPr>
            <a:r>
              <a:rPr lang="en-US" sz="3200" b="1" dirty="0" smtClean="0">
                <a:solidFill>
                  <a:srgbClr val="FF0000"/>
                </a:solidFill>
                <a:latin typeface="Times New Roman" pitchFamily="18" charset="0"/>
                <a:cs typeface="Times New Roman" pitchFamily="18" charset="0"/>
              </a:rPr>
              <a:t>Or:</a:t>
            </a:r>
            <a:r>
              <a:rPr lang="en-US" sz="3600" dirty="0" smtClean="0">
                <a:solidFill>
                  <a:prstClr val="black"/>
                </a:solidFill>
                <a:latin typeface="Times New Roman"/>
                <a:ea typeface="Times New Roman"/>
                <a:cs typeface="Arial"/>
              </a:rPr>
              <a:t> </a:t>
            </a:r>
            <a:r>
              <a:rPr lang="en-US" sz="3200" dirty="0">
                <a:solidFill>
                  <a:prstClr val="black"/>
                </a:solidFill>
                <a:latin typeface="Times New Roman" pitchFamily="18" charset="0"/>
                <a:ea typeface="Times New Roman"/>
                <a:cs typeface="Times New Roman" pitchFamily="18" charset="0"/>
              </a:rPr>
              <a:t>The experience of an event or stressor that is beyond the family’s ability to cope. </a:t>
            </a:r>
            <a:endParaRPr lang="en-US" sz="2800" dirty="0">
              <a:solidFill>
                <a:prstClr val="black"/>
              </a:solidFill>
              <a:latin typeface="Times New Roman" pitchFamily="18" charset="0"/>
              <a:ea typeface="Calibri"/>
              <a:cs typeface="Times New Roman" pitchFamily="18" charset="0"/>
            </a:endParaRPr>
          </a:p>
          <a:p>
            <a:pPr marL="0" indent="0" algn="just" rtl="0">
              <a:lnSpc>
                <a:spcPct val="150000"/>
              </a:lnSpc>
              <a:buNone/>
            </a:pPr>
            <a:endParaRPr lang="ar-SA" sz="24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492664"/>
          </a:xfrm>
        </p:spPr>
        <p:txBody>
          <a:bodyPr>
            <a:normAutofit/>
          </a:bodyPr>
          <a:lstStyle/>
          <a:p>
            <a:pPr marL="274320" lvl="0" indent="-274320" rtl="0">
              <a:lnSpc>
                <a:spcPct val="115000"/>
              </a:lnSpc>
              <a:spcBef>
                <a:spcPct val="20000"/>
              </a:spcBef>
              <a:spcAft>
                <a:spcPts val="1000"/>
              </a:spcAft>
            </a:pPr>
            <a:r>
              <a:rPr lang="en-US" sz="2400" b="1" u="sng" dirty="0">
                <a:solidFill>
                  <a:prstClr val="black"/>
                </a:solidFill>
                <a:latin typeface="Times New Roman"/>
                <a:ea typeface="Times New Roman"/>
                <a:cs typeface="Arial"/>
              </a:rPr>
              <a:t>Causes that can lead to a crisis</a:t>
            </a:r>
            <a:r>
              <a:rPr lang="en-US" sz="2400" b="1" u="sng" dirty="0" smtClean="0">
                <a:solidFill>
                  <a:prstClr val="black"/>
                </a:solidFill>
                <a:latin typeface="Times New Roman"/>
                <a:ea typeface="Times New Roman"/>
                <a:cs typeface="Arial"/>
              </a:rPr>
              <a:t>:</a:t>
            </a:r>
            <a:endParaRPr lang="ar-IQ" dirty="0"/>
          </a:p>
        </p:txBody>
      </p:sp>
      <p:sp>
        <p:nvSpPr>
          <p:cNvPr id="3" name="عنصر نائب للمحتوى 2"/>
          <p:cNvSpPr>
            <a:spLocks noGrp="1"/>
          </p:cNvSpPr>
          <p:nvPr>
            <p:ph idx="1"/>
          </p:nvPr>
        </p:nvSpPr>
        <p:spPr>
          <a:xfrm>
            <a:off x="457200" y="1556792"/>
            <a:ext cx="8229600" cy="4767808"/>
          </a:xfrm>
        </p:spPr>
        <p:txBody>
          <a:bodyPr>
            <a:normAutofit/>
          </a:bodyPr>
          <a:lstStyle/>
          <a:p>
            <a:pPr marL="342900" lvl="0" indent="-342900" algn="l" rtl="0">
              <a:lnSpc>
                <a:spcPct val="115000"/>
              </a:lnSpc>
              <a:spcAft>
                <a:spcPts val="1000"/>
              </a:spcAft>
              <a:buFont typeface="Arial"/>
              <a:buChar char="•"/>
              <a:tabLst>
                <a:tab pos="457200" algn="l"/>
              </a:tabLst>
            </a:pPr>
            <a:r>
              <a:rPr lang="en-US" sz="2800" dirty="0" smtClean="0">
                <a:latin typeface="Times New Roman"/>
                <a:ea typeface="Times New Roman"/>
                <a:cs typeface="Times New Roman"/>
              </a:rPr>
              <a:t>Social </a:t>
            </a:r>
            <a:r>
              <a:rPr lang="en-US" sz="2800" dirty="0">
                <a:latin typeface="Times New Roman"/>
                <a:ea typeface="Times New Roman"/>
                <a:cs typeface="Times New Roman"/>
              </a:rPr>
              <a:t>pressure</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Job stress</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Family problems </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u="sng" dirty="0">
                <a:solidFill>
                  <a:srgbClr val="0000FF"/>
                </a:solidFill>
                <a:latin typeface="Times New Roman"/>
                <a:ea typeface="Times New Roman"/>
                <a:cs typeface="Times New Roman"/>
                <a:hlinkClick r:id="rId2"/>
              </a:rPr>
              <a:t>Defensive mechanisms</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Disaster</a:t>
            </a:r>
            <a:endParaRPr lang="en-US" sz="2400" dirty="0">
              <a:latin typeface="Calibri"/>
              <a:ea typeface="Calibri"/>
              <a:cs typeface="Times New Roman"/>
            </a:endParaRPr>
          </a:p>
          <a:p>
            <a:pPr marL="342900" lvl="0" indent="-342900" algn="l" rtl="0">
              <a:lnSpc>
                <a:spcPct val="115000"/>
              </a:lnSpc>
              <a:spcAft>
                <a:spcPts val="1000"/>
              </a:spcAft>
              <a:buFont typeface="Arial"/>
              <a:buChar char="•"/>
              <a:tabLst>
                <a:tab pos="457200" algn="l"/>
              </a:tabLst>
            </a:pPr>
            <a:r>
              <a:rPr lang="en-US" sz="2800" dirty="0">
                <a:latin typeface="Times New Roman"/>
                <a:ea typeface="Times New Roman"/>
                <a:cs typeface="Times New Roman"/>
              </a:rPr>
              <a:t>Crucial time or event that changes a person’s life</a:t>
            </a:r>
            <a:endParaRPr lang="en-US" sz="2400" dirty="0">
              <a:latin typeface="Calibri"/>
              <a:ea typeface="Calibri"/>
              <a:cs typeface="Times New Roman"/>
            </a:endParaRPr>
          </a:p>
          <a:p>
            <a:pPr algn="l" rtl="0"/>
            <a:r>
              <a:rPr lang="en-US" sz="2800" dirty="0" smtClean="0">
                <a:latin typeface="Times New Roman"/>
                <a:ea typeface="Times New Roman"/>
              </a:rPr>
              <a:t>Devastation</a:t>
            </a:r>
            <a:endParaRPr lang="ar-IQ"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1628800"/>
            <a:ext cx="3048000"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859550"/>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268760"/>
            <a:ext cx="8229600" cy="581772"/>
          </a:xfrm>
        </p:spPr>
        <p:txBody>
          <a:bodyPr>
            <a:noAutofit/>
          </a:bodyPr>
          <a:lstStyle/>
          <a:p>
            <a:pPr rtl="0">
              <a:lnSpc>
                <a:spcPct val="115000"/>
              </a:lnSpc>
              <a:spcAft>
                <a:spcPts val="1000"/>
              </a:spcAft>
            </a:pPr>
            <a:r>
              <a:rPr lang="en-US" sz="3600" dirty="0">
                <a:solidFill>
                  <a:srgbClr val="04617B"/>
                </a:solidFill>
              </a:rPr>
              <a:t> </a:t>
            </a:r>
            <a:br>
              <a:rPr lang="en-US" sz="3600" dirty="0">
                <a:solidFill>
                  <a:srgbClr val="04617B"/>
                </a:solidFill>
              </a:rPr>
            </a:br>
            <a:r>
              <a:rPr lang="en-US" sz="3600" dirty="0">
                <a:solidFill>
                  <a:srgbClr val="04617B"/>
                </a:solidFill>
              </a:rPr>
              <a:t/>
            </a:r>
            <a:br>
              <a:rPr lang="en-US" sz="3600" dirty="0">
                <a:solidFill>
                  <a:srgbClr val="04617B"/>
                </a:solidFill>
              </a:rPr>
            </a:br>
            <a:r>
              <a:rPr lang="en-US" sz="3600" dirty="0">
                <a:solidFill>
                  <a:srgbClr val="04617B"/>
                </a:solidFill>
              </a:rPr>
              <a:t/>
            </a:r>
            <a:br>
              <a:rPr lang="en-US" sz="3600" dirty="0">
                <a:solidFill>
                  <a:srgbClr val="04617B"/>
                </a:solidFill>
              </a:rPr>
            </a:br>
            <a:r>
              <a:rPr lang="en-US" sz="3600" dirty="0">
                <a:solidFill>
                  <a:srgbClr val="04617B"/>
                </a:solidFill>
              </a:rPr>
              <a:t/>
            </a:r>
            <a:br>
              <a:rPr lang="en-US" sz="3600" dirty="0">
                <a:solidFill>
                  <a:srgbClr val="04617B"/>
                </a:solidFill>
              </a:rPr>
            </a:br>
            <a:r>
              <a:rPr lang="en-US" sz="3600" dirty="0">
                <a:solidFill>
                  <a:srgbClr val="04617B"/>
                </a:solidFill>
              </a:rPr>
              <a:t/>
            </a:r>
            <a:br>
              <a:rPr lang="en-US" sz="3600" dirty="0">
                <a:solidFill>
                  <a:srgbClr val="04617B"/>
                </a:solidFill>
              </a:rPr>
            </a:br>
            <a:r>
              <a:rPr lang="en-US" sz="2400" b="1" dirty="0">
                <a:solidFill>
                  <a:srgbClr val="04617B"/>
                </a:solidFill>
                <a:latin typeface="Times New Roman"/>
                <a:ea typeface="Times New Roman"/>
                <a:cs typeface="Arial"/>
              </a:rPr>
              <a:t>Three factors which help determine whether a situation is overwhelming enough to be a crisis:</a:t>
            </a:r>
            <a:r>
              <a:rPr lang="en-US" sz="2000" dirty="0">
                <a:solidFill>
                  <a:srgbClr val="04617B"/>
                </a:solidFill>
                <a:ea typeface="Calibri"/>
                <a:cs typeface="Arial"/>
              </a:rPr>
              <a:t/>
            </a:r>
            <a:br>
              <a:rPr lang="en-US" sz="2000" dirty="0">
                <a:solidFill>
                  <a:srgbClr val="04617B"/>
                </a:solidFill>
                <a:ea typeface="Calibri"/>
                <a:cs typeface="Arial"/>
              </a:rPr>
            </a:br>
            <a:endParaRPr lang="ar-SA" sz="3600" dirty="0">
              <a:solidFill>
                <a:srgbClr val="FF0000"/>
              </a:solidFill>
              <a:latin typeface="Times New Roman" pitchFamily="18" charset="0"/>
              <a:cs typeface="Times New Roman" pitchFamily="18" charset="0"/>
            </a:endParaRPr>
          </a:p>
        </p:txBody>
      </p:sp>
      <p:sp>
        <p:nvSpPr>
          <p:cNvPr id="3" name="عنصر نائب للمحتوى 2"/>
          <p:cNvSpPr>
            <a:spLocks noGrp="1"/>
          </p:cNvSpPr>
          <p:nvPr>
            <p:ph idx="1"/>
          </p:nvPr>
        </p:nvSpPr>
        <p:spPr>
          <a:xfrm>
            <a:off x="457200" y="1500174"/>
            <a:ext cx="8229600" cy="4593122"/>
          </a:xfrm>
        </p:spPr>
        <p:txBody>
          <a:bodyPr>
            <a:noAutofit/>
          </a:bodyPr>
          <a:lstStyle/>
          <a:p>
            <a:pPr algn="l" rtl="0">
              <a:lnSpc>
                <a:spcPct val="200000"/>
              </a:lnSpc>
              <a:buFont typeface="Arial" pitchFamily="34" charset="0"/>
              <a:buChar char="•"/>
            </a:pPr>
            <a:r>
              <a:rPr lang="en-US" sz="2400" b="1" dirty="0" smtClean="0">
                <a:latin typeface="Times New Roman" pitchFamily="18" charset="0"/>
                <a:cs typeface="Times New Roman" pitchFamily="18" charset="0"/>
              </a:rPr>
              <a:t>Hardship</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such as a house fire, natural disaster or unnatural), Incarceration, Divorce</a:t>
            </a:r>
          </a:p>
          <a:p>
            <a:pPr algn="l" rtl="0"/>
            <a:r>
              <a:rPr lang="en-US" sz="2400" b="1" dirty="0" smtClean="0">
                <a:latin typeface="Times New Roman" pitchFamily="18" charset="0"/>
                <a:cs typeface="Times New Roman" pitchFamily="18" charset="0"/>
              </a:rPr>
              <a:t>Resources</a:t>
            </a:r>
            <a:r>
              <a:rPr lang="en-US" sz="28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sach</a:t>
            </a:r>
            <a:r>
              <a:rPr lang="en-US" sz="3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as</a:t>
            </a:r>
            <a:r>
              <a:rPr lang="en-US" sz="32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Loss of Job, Reduced Income, Failed Business, Job Relocation, </a:t>
            </a:r>
            <a:r>
              <a:rPr lang="en-US" sz="2400" dirty="0" smtClean="0">
                <a:latin typeface="Times New Roman" pitchFamily="18" charset="0"/>
                <a:cs typeface="Times New Roman" pitchFamily="18" charset="0"/>
              </a:rPr>
              <a:t>Reduced Income</a:t>
            </a:r>
            <a:endParaRPr lang="en-US" sz="1600" dirty="0" smtClean="0">
              <a:latin typeface="Times New Roman" pitchFamily="18" charset="0"/>
              <a:cs typeface="Times New Roman" pitchFamily="18" charset="0"/>
            </a:endParaRPr>
          </a:p>
          <a:p>
            <a:pPr algn="l" rtl="0" fontAlgn="base"/>
            <a:r>
              <a:rPr lang="en-US" sz="2400" b="1" dirty="0" smtClean="0">
                <a:latin typeface="Times New Roman" pitchFamily="18" charset="0"/>
                <a:cs typeface="Times New Roman" pitchFamily="18" charset="0"/>
              </a:rPr>
              <a:t>Mental Attitude </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such as </a:t>
            </a:r>
          </a:p>
          <a:p>
            <a:pPr algn="l" rtl="0" fontAlgn="base"/>
            <a:r>
              <a:rPr lang="en-US" sz="2000" dirty="0" smtClean="0">
                <a:latin typeface="Times New Roman" pitchFamily="18" charset="0"/>
                <a:cs typeface="Times New Roman" pitchFamily="18" charset="0"/>
              </a:rPr>
              <a:t>Excessive anxiety </a:t>
            </a:r>
          </a:p>
          <a:p>
            <a:pPr algn="l" rtl="0" fontAlgn="base"/>
            <a:r>
              <a:rPr lang="en-US" sz="2000" dirty="0" smtClean="0">
                <a:latin typeface="Times New Roman" pitchFamily="18" charset="0"/>
                <a:cs typeface="Times New Roman" pitchFamily="18" charset="0"/>
              </a:rPr>
              <a:t>Prolonged depression or apathy </a:t>
            </a:r>
          </a:p>
          <a:p>
            <a:pPr algn="l" rtl="0" fontAlgn="base"/>
            <a:r>
              <a:rPr lang="en-US" sz="2000" dirty="0" smtClean="0">
                <a:latin typeface="Times New Roman" pitchFamily="18" charset="0"/>
                <a:cs typeface="Times New Roman" pitchFamily="18" charset="0"/>
              </a:rPr>
              <a:t>Marked changes in eating or sleeping patterns </a:t>
            </a:r>
          </a:p>
          <a:p>
            <a:pPr algn="l" rtl="0" fontAlgn="base"/>
            <a:r>
              <a:rPr lang="en-US" sz="2000" dirty="0" smtClean="0">
                <a:latin typeface="Times New Roman" pitchFamily="18" charset="0"/>
                <a:cs typeface="Times New Roman" pitchFamily="18" charset="0"/>
              </a:rPr>
              <a:t>Thinking or talking about suicide</a:t>
            </a:r>
          </a:p>
          <a:p>
            <a:pPr algn="l" rtl="0">
              <a:lnSpc>
                <a:spcPct val="200000"/>
              </a:lnSpc>
            </a:pPr>
            <a:endParaRPr lang="ar-SA" sz="1600" dirty="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ar-IQ"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Types of Crisis in the community</a:t>
            </a:r>
            <a:endParaRPr lang="ar-SA"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a:bodyPr>
          <a:lstStyle/>
          <a:p>
            <a:pPr algn="l" rtl="0">
              <a:lnSpc>
                <a:spcPct val="150000"/>
              </a:lnSpc>
            </a:pPr>
            <a:r>
              <a:rPr lang="en-US" dirty="0" smtClean="0">
                <a:latin typeface="Times New Roman" pitchFamily="18" charset="0"/>
                <a:cs typeface="Times New Roman" pitchFamily="18" charset="0"/>
              </a:rPr>
              <a:t>1.Financial Crisis </a:t>
            </a:r>
          </a:p>
          <a:p>
            <a:pPr algn="l" rtl="0">
              <a:lnSpc>
                <a:spcPct val="150000"/>
              </a:lnSpc>
            </a:pPr>
            <a:r>
              <a:rPr lang="en-US" dirty="0" smtClean="0">
                <a:latin typeface="Times New Roman" pitchFamily="18" charset="0"/>
                <a:cs typeface="Times New Roman" pitchFamily="18" charset="0"/>
              </a:rPr>
              <a:t>2. Technological Crisis </a:t>
            </a:r>
          </a:p>
          <a:p>
            <a:pPr algn="l" rtl="0">
              <a:lnSpc>
                <a:spcPct val="150000"/>
              </a:lnSpc>
            </a:pPr>
            <a:r>
              <a:rPr lang="en-US" dirty="0" smtClean="0">
                <a:latin typeface="Times New Roman" pitchFamily="18" charset="0"/>
                <a:cs typeface="Times New Roman" pitchFamily="18" charset="0"/>
              </a:rPr>
              <a:t>3. Malevolence  of Crisis of</a:t>
            </a:r>
          </a:p>
          <a:p>
            <a:pPr algn="l" rtl="0">
              <a:lnSpc>
                <a:spcPct val="150000"/>
              </a:lnSpc>
            </a:pPr>
            <a:r>
              <a:rPr lang="en-US" dirty="0" smtClean="0">
                <a:latin typeface="Times New Roman" pitchFamily="18" charset="0"/>
                <a:cs typeface="Times New Roman" pitchFamily="18" charset="0"/>
              </a:rPr>
              <a:t>4.Natural Crisis </a:t>
            </a:r>
          </a:p>
          <a:p>
            <a:pPr algn="l" rtl="0">
              <a:lnSpc>
                <a:spcPct val="150000"/>
              </a:lnSpc>
            </a:pPr>
            <a:r>
              <a:rPr lang="en-US" dirty="0" smtClean="0">
                <a:latin typeface="Times New Roman" pitchFamily="18" charset="0"/>
                <a:cs typeface="Times New Roman" pitchFamily="18" charset="0"/>
              </a:rPr>
              <a:t>5. Deception of Crisis </a:t>
            </a:r>
          </a:p>
          <a:p>
            <a:pPr algn="l" rtl="0">
              <a:lnSpc>
                <a:spcPct val="150000"/>
              </a:lnSpc>
            </a:pPr>
            <a:r>
              <a:rPr lang="en-US" dirty="0" smtClean="0">
                <a:latin typeface="Times New Roman" pitchFamily="18" charset="0"/>
                <a:cs typeface="Times New Roman" pitchFamily="18" charset="0"/>
              </a:rPr>
              <a:t>6. Workplace Violence</a:t>
            </a:r>
            <a:endParaRPr lang="ar-SA"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95013072"/>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76672"/>
            <a:ext cx="8229600" cy="720080"/>
          </a:xfrm>
        </p:spPr>
        <p:txBody>
          <a:bodyPr>
            <a:normAutofit/>
          </a:bodyPr>
          <a:lstStyle/>
          <a:p>
            <a:r>
              <a:rPr lang="en-US" sz="4400" b="1" i="1" dirty="0" smtClean="0">
                <a:solidFill>
                  <a:srgbClr val="FF0000"/>
                </a:solidFill>
                <a:latin typeface="Times New Roman" pitchFamily="18" charset="0"/>
                <a:cs typeface="Times New Roman" pitchFamily="18" charset="0"/>
              </a:rPr>
              <a:t>Types of Crisis in Families</a:t>
            </a:r>
            <a:endParaRPr lang="ar-SA" sz="4400" dirty="0">
              <a:solidFill>
                <a:srgbClr val="FF0000"/>
              </a:solidFill>
              <a:latin typeface="Times New Roman" pitchFamily="18" charset="0"/>
              <a:cs typeface="Times New Roman" pitchFamily="18" charset="0"/>
            </a:endParaRPr>
          </a:p>
        </p:txBody>
      </p:sp>
      <p:sp>
        <p:nvSpPr>
          <p:cNvPr id="4" name="عنصر نائب للمحتوى 3"/>
          <p:cNvSpPr>
            <a:spLocks noGrp="1"/>
          </p:cNvSpPr>
          <p:nvPr>
            <p:ph idx="1"/>
          </p:nvPr>
        </p:nvSpPr>
        <p:spPr>
          <a:xfrm>
            <a:off x="457200" y="1340768"/>
            <a:ext cx="8229600" cy="4983832"/>
          </a:xfrm>
        </p:spPr>
        <p:txBody>
          <a:bodyPr>
            <a:normAutofit fontScale="85000" lnSpcReduction="20000"/>
          </a:bodyPr>
          <a:lstStyle/>
          <a:p>
            <a:pPr marL="342900" lvl="0" indent="-342900" algn="l" rtl="0">
              <a:spcAft>
                <a:spcPts val="600"/>
              </a:spcAft>
              <a:buFont typeface="+mj-lt"/>
              <a:buAutoNum type="arabicPeriod"/>
              <a:tabLst>
                <a:tab pos="457200" algn="l"/>
              </a:tabLst>
            </a:pPr>
            <a:r>
              <a:rPr lang="en-US" sz="2800" dirty="0">
                <a:latin typeface="Times New Roman"/>
              </a:rPr>
              <a:t>Addictions: drugs / alcohol</a:t>
            </a:r>
            <a:endParaRPr lang="en-US" dirty="0"/>
          </a:p>
          <a:p>
            <a:pPr marL="342900" lvl="0" indent="-342900" algn="l" rtl="0">
              <a:spcAft>
                <a:spcPts val="600"/>
              </a:spcAft>
              <a:buFont typeface="+mj-lt"/>
              <a:buAutoNum type="arabicPeriod"/>
              <a:tabLst>
                <a:tab pos="457200" algn="l"/>
              </a:tabLst>
            </a:pPr>
            <a:r>
              <a:rPr lang="en-US" sz="2800" dirty="0">
                <a:latin typeface="Times New Roman"/>
              </a:rPr>
              <a:t>Loss of job</a:t>
            </a:r>
            <a:endParaRPr lang="en-US" dirty="0"/>
          </a:p>
          <a:p>
            <a:pPr marL="342900" lvl="0" indent="-342900" algn="l" rtl="0">
              <a:spcAft>
                <a:spcPts val="600"/>
              </a:spcAft>
              <a:buFont typeface="+mj-lt"/>
              <a:buAutoNum type="arabicPeriod"/>
              <a:tabLst>
                <a:tab pos="457200" algn="l"/>
              </a:tabLst>
            </a:pPr>
            <a:r>
              <a:rPr lang="en-US" sz="2800" dirty="0">
                <a:latin typeface="Times New Roman"/>
              </a:rPr>
              <a:t>Relocation</a:t>
            </a:r>
            <a:endParaRPr lang="en-US" dirty="0"/>
          </a:p>
          <a:p>
            <a:pPr marL="342900" lvl="0" indent="-342900" algn="l" rtl="0">
              <a:spcAft>
                <a:spcPts val="600"/>
              </a:spcAft>
              <a:buFont typeface="+mj-lt"/>
              <a:buAutoNum type="arabicPeriod"/>
              <a:tabLst>
                <a:tab pos="457200" algn="l"/>
              </a:tabLst>
            </a:pPr>
            <a:r>
              <a:rPr lang="en-US" sz="2800" dirty="0">
                <a:latin typeface="Times New Roman"/>
              </a:rPr>
              <a:t>Compulsive gambling</a:t>
            </a:r>
            <a:endParaRPr lang="en-US" dirty="0"/>
          </a:p>
          <a:p>
            <a:pPr marL="342900" lvl="0" indent="-342900" algn="l" rtl="0">
              <a:spcAft>
                <a:spcPts val="600"/>
              </a:spcAft>
              <a:buFont typeface="+mj-lt"/>
              <a:buAutoNum type="arabicPeriod"/>
              <a:tabLst>
                <a:tab pos="457200" algn="l"/>
              </a:tabLst>
            </a:pPr>
            <a:r>
              <a:rPr lang="en-US" sz="2800" dirty="0">
                <a:latin typeface="Times New Roman"/>
              </a:rPr>
              <a:t>Suicide</a:t>
            </a:r>
            <a:endParaRPr lang="en-US" dirty="0"/>
          </a:p>
          <a:p>
            <a:pPr marL="342900" lvl="0" indent="-342900" algn="l" rtl="0">
              <a:spcAft>
                <a:spcPts val="600"/>
              </a:spcAft>
              <a:buFont typeface="+mj-lt"/>
              <a:buAutoNum type="arabicPeriod"/>
              <a:tabLst>
                <a:tab pos="457200" algn="l"/>
              </a:tabLst>
            </a:pPr>
            <a:r>
              <a:rPr lang="en-US" sz="2800" dirty="0">
                <a:latin typeface="Times New Roman"/>
                <a:ea typeface="Times New Roman"/>
              </a:rPr>
              <a:t>Criminal attack</a:t>
            </a:r>
            <a:endParaRPr lang="en-US" dirty="0"/>
          </a:p>
          <a:p>
            <a:pPr marL="342900" lvl="0" indent="-342900" algn="l" rtl="0">
              <a:spcAft>
                <a:spcPts val="600"/>
              </a:spcAft>
              <a:buFont typeface="+mj-lt"/>
              <a:buAutoNum type="arabicPeriod"/>
              <a:tabLst>
                <a:tab pos="457200" algn="l"/>
              </a:tabLst>
            </a:pPr>
            <a:r>
              <a:rPr lang="en-US" sz="2800" dirty="0">
                <a:latin typeface="Times New Roman"/>
                <a:ea typeface="Times New Roman"/>
              </a:rPr>
              <a:t>Violent behavior in families</a:t>
            </a:r>
            <a:endParaRPr lang="en-US" dirty="0"/>
          </a:p>
          <a:p>
            <a:pPr marL="342900" lvl="0" indent="-342900" algn="l" rtl="0">
              <a:spcAft>
                <a:spcPts val="600"/>
              </a:spcAft>
              <a:buFont typeface="+mj-lt"/>
              <a:buAutoNum type="arabicPeriod"/>
              <a:tabLst>
                <a:tab pos="457200" algn="l"/>
              </a:tabLst>
            </a:pPr>
            <a:r>
              <a:rPr lang="en-US" sz="2800" dirty="0">
                <a:latin typeface="Times New Roman"/>
                <a:ea typeface="Times New Roman"/>
              </a:rPr>
              <a:t>Missing / Runaway children</a:t>
            </a:r>
            <a:endParaRPr lang="en-US" dirty="0"/>
          </a:p>
          <a:p>
            <a:pPr marL="342900" lvl="0" indent="-342900" algn="l" rtl="0">
              <a:spcAft>
                <a:spcPts val="600"/>
              </a:spcAft>
              <a:buFont typeface="+mj-lt"/>
              <a:buAutoNum type="arabicPeriod"/>
              <a:tabLst>
                <a:tab pos="457200" algn="l"/>
              </a:tabLst>
            </a:pPr>
            <a:r>
              <a:rPr lang="en-US" sz="2800" dirty="0">
                <a:latin typeface="Times New Roman"/>
                <a:ea typeface="Times New Roman"/>
              </a:rPr>
              <a:t>Community and national </a:t>
            </a:r>
            <a:r>
              <a:rPr lang="en-US" sz="2800" dirty="0" smtClean="0">
                <a:latin typeface="Times New Roman"/>
                <a:ea typeface="Times New Roman"/>
              </a:rPr>
              <a:t>crisis</a:t>
            </a:r>
            <a:endParaRPr lang="en-US" dirty="0"/>
          </a:p>
          <a:p>
            <a:pPr marL="342900" lvl="0" indent="-342900" algn="l" rtl="0">
              <a:spcAft>
                <a:spcPts val="600"/>
              </a:spcAft>
              <a:buFont typeface="+mj-lt"/>
              <a:buAutoNum type="arabicPeriod"/>
              <a:tabLst>
                <a:tab pos="457200" algn="l"/>
              </a:tabLst>
            </a:pPr>
            <a:r>
              <a:rPr lang="en-US" sz="2800" dirty="0" smtClean="0">
                <a:latin typeface="Times New Roman"/>
                <a:ea typeface="Times New Roman"/>
                <a:cs typeface="Arial"/>
              </a:rPr>
              <a:t>10.Separation or divorce</a:t>
            </a:r>
            <a:endParaRPr lang="en-US" sz="2400" dirty="0">
              <a:latin typeface="Calibri"/>
              <a:ea typeface="Times New Roman"/>
              <a:cs typeface="Arial"/>
            </a:endParaRPr>
          </a:p>
          <a:p>
            <a:pPr marL="342900" lvl="0" indent="-342900" algn="l" rtl="0">
              <a:spcAft>
                <a:spcPts val="600"/>
              </a:spcAft>
              <a:buFont typeface="+mj-lt"/>
              <a:buAutoNum type="arabicPeriod"/>
              <a:tabLst>
                <a:tab pos="457200" algn="l"/>
              </a:tabLst>
            </a:pPr>
            <a:r>
              <a:rPr lang="en-US" sz="2800" dirty="0" smtClean="0">
                <a:latin typeface="Times New Roman"/>
                <a:ea typeface="Times New Roman"/>
              </a:rPr>
              <a:t>Special </a:t>
            </a:r>
            <a:r>
              <a:rPr lang="en-US" sz="2800" dirty="0">
                <a:latin typeface="Times New Roman"/>
                <a:ea typeface="Times New Roman"/>
              </a:rPr>
              <a:t>Needs Individuals</a:t>
            </a:r>
            <a:endParaRPr lang="ar-IQ"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780928"/>
            <a:ext cx="4035425" cy="2849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027006"/>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268760"/>
            <a:ext cx="8229600" cy="504056"/>
          </a:xfrm>
        </p:spPr>
        <p:txBody>
          <a:bodyPr>
            <a:noAutofit/>
          </a:bodyPr>
          <a:lstStyle/>
          <a:p>
            <a:pPr marL="274320" lvl="0" indent="-274320">
              <a:lnSpc>
                <a:spcPct val="115000"/>
              </a:lnSpc>
              <a:spcBef>
                <a:spcPct val="20000"/>
              </a:spcBef>
              <a:spcAft>
                <a:spcPts val="1000"/>
              </a:spcAft>
            </a:pPr>
            <a:r>
              <a:rPr lang="en-US" sz="2800" b="1" i="1" dirty="0">
                <a:solidFill>
                  <a:srgbClr val="FF0000"/>
                </a:solidFill>
                <a:latin typeface="Arial"/>
                <a:ea typeface="Calibri"/>
                <a:cs typeface="Arial"/>
              </a:rPr>
              <a:t>Types of Crisis in the community </a:t>
            </a:r>
            <a:endParaRPr lang="ar-SA" sz="5400" dirty="0">
              <a:solidFill>
                <a:srgbClr val="FF0000"/>
              </a:solidFill>
            </a:endParaRPr>
          </a:p>
        </p:txBody>
      </p:sp>
      <p:sp>
        <p:nvSpPr>
          <p:cNvPr id="4" name="عنصر نائب للمحتوى 3"/>
          <p:cNvSpPr>
            <a:spLocks noGrp="1"/>
          </p:cNvSpPr>
          <p:nvPr>
            <p:ph idx="1"/>
          </p:nvPr>
        </p:nvSpPr>
        <p:spPr/>
        <p:txBody>
          <a:bodyPr>
            <a:normAutofit/>
          </a:bodyPr>
          <a:lstStyle/>
          <a:p>
            <a:pPr marL="0" indent="0" algn="l">
              <a:lnSpc>
                <a:spcPct val="115000"/>
              </a:lnSpc>
              <a:spcAft>
                <a:spcPts val="1000"/>
              </a:spcAft>
              <a:buNone/>
            </a:pPr>
            <a:r>
              <a:rPr lang="en-US" sz="2800" dirty="0" smtClean="0">
                <a:latin typeface="Arial"/>
                <a:ea typeface="Calibri"/>
                <a:cs typeface="Arial"/>
              </a:rPr>
              <a:t>1.Financial </a:t>
            </a:r>
            <a:r>
              <a:rPr lang="en-US" sz="2800" dirty="0">
                <a:latin typeface="Arial"/>
                <a:ea typeface="Calibri"/>
                <a:cs typeface="Arial"/>
              </a:rPr>
              <a:t>Crisis </a:t>
            </a:r>
            <a:endParaRPr lang="en-US" sz="2800" dirty="0">
              <a:latin typeface="Calibri"/>
              <a:ea typeface="Calibri"/>
              <a:cs typeface="Arial"/>
            </a:endParaRPr>
          </a:p>
          <a:p>
            <a:pPr marL="0" indent="0" algn="l">
              <a:lnSpc>
                <a:spcPct val="115000"/>
              </a:lnSpc>
              <a:spcAft>
                <a:spcPts val="1000"/>
              </a:spcAft>
              <a:buNone/>
            </a:pPr>
            <a:r>
              <a:rPr lang="en-US" sz="2800" dirty="0">
                <a:latin typeface="Arial"/>
                <a:ea typeface="Calibri"/>
                <a:cs typeface="Arial"/>
              </a:rPr>
              <a:t>2. Technological Crisis </a:t>
            </a:r>
            <a:endParaRPr lang="en-US" sz="2800" dirty="0">
              <a:latin typeface="Calibri"/>
              <a:ea typeface="Calibri"/>
              <a:cs typeface="Arial"/>
            </a:endParaRPr>
          </a:p>
          <a:p>
            <a:pPr marL="0" indent="0" algn="l">
              <a:lnSpc>
                <a:spcPct val="115000"/>
              </a:lnSpc>
              <a:spcAft>
                <a:spcPts val="1000"/>
              </a:spcAft>
              <a:buNone/>
            </a:pPr>
            <a:r>
              <a:rPr lang="en-US" sz="2800" dirty="0">
                <a:latin typeface="Arial"/>
                <a:ea typeface="Calibri"/>
                <a:cs typeface="Arial"/>
              </a:rPr>
              <a:t>3. Malevolence  of Crisis </a:t>
            </a:r>
            <a:endParaRPr lang="en-US" sz="2800" dirty="0">
              <a:latin typeface="Calibri"/>
              <a:ea typeface="Calibri"/>
              <a:cs typeface="Arial"/>
            </a:endParaRPr>
          </a:p>
          <a:p>
            <a:pPr marL="0" indent="0" algn="l">
              <a:lnSpc>
                <a:spcPct val="115000"/>
              </a:lnSpc>
              <a:spcAft>
                <a:spcPts val="1000"/>
              </a:spcAft>
              <a:buNone/>
            </a:pPr>
            <a:r>
              <a:rPr lang="en-US" sz="2800" dirty="0">
                <a:latin typeface="Arial"/>
                <a:ea typeface="Calibri"/>
                <a:cs typeface="Arial"/>
              </a:rPr>
              <a:t>4.Natural Crisis </a:t>
            </a:r>
            <a:endParaRPr lang="en-US" sz="2800" dirty="0">
              <a:latin typeface="Calibri"/>
              <a:ea typeface="Calibri"/>
              <a:cs typeface="Arial"/>
            </a:endParaRPr>
          </a:p>
          <a:p>
            <a:pPr marL="0" indent="0" algn="l">
              <a:lnSpc>
                <a:spcPct val="115000"/>
              </a:lnSpc>
              <a:spcAft>
                <a:spcPts val="1000"/>
              </a:spcAft>
              <a:buNone/>
            </a:pPr>
            <a:r>
              <a:rPr lang="en-US" sz="2800" dirty="0">
                <a:latin typeface="Arial"/>
                <a:ea typeface="Calibri"/>
                <a:cs typeface="Arial"/>
              </a:rPr>
              <a:t>5. Deception of Crisis </a:t>
            </a:r>
            <a:endParaRPr lang="en-US" sz="2800" dirty="0">
              <a:latin typeface="Calibri"/>
              <a:ea typeface="Calibri"/>
              <a:cs typeface="Arial"/>
            </a:endParaRPr>
          </a:p>
          <a:p>
            <a:pPr marL="0" indent="0" algn="l" rtl="0">
              <a:buNone/>
            </a:pPr>
            <a:r>
              <a:rPr lang="en-US" sz="2800" dirty="0">
                <a:latin typeface="Arial"/>
                <a:ea typeface="Calibri"/>
              </a:rPr>
              <a:t>6. Workplace Violence</a:t>
            </a:r>
            <a:endParaRPr lang="ar-IQ" dirty="0"/>
          </a:p>
        </p:txBody>
      </p:sp>
    </p:spTree>
    <p:extLst>
      <p:ext uri="{BB962C8B-B14F-4D97-AF65-F5344CB8AC3E}">
        <p14:creationId xmlns:p14="http://schemas.microsoft.com/office/powerpoint/2010/main" val="708904704"/>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Common features of Crisis</a:t>
            </a:r>
            <a:endParaRPr lang="ar-SA"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عنصر نائب للمحتوى 2"/>
          <p:cNvSpPr>
            <a:spLocks noGrp="1"/>
          </p:cNvSpPr>
          <p:nvPr>
            <p:ph idx="1"/>
          </p:nvPr>
        </p:nvSpPr>
        <p:spPr/>
        <p:txBody>
          <a:bodyPr>
            <a:normAutofit/>
          </a:bodyPr>
          <a:lstStyle/>
          <a:p>
            <a:pPr algn="l" rtl="0"/>
            <a:r>
              <a:rPr lang="en-US" dirty="0" smtClean="0">
                <a:latin typeface="Times New Roman" pitchFamily="18" charset="0"/>
                <a:cs typeface="Times New Roman" pitchFamily="18" charset="0"/>
              </a:rPr>
              <a:t>1. Situation materialises unexpectedly</a:t>
            </a:r>
          </a:p>
          <a:p>
            <a:pPr algn="l" rtl="0"/>
            <a:r>
              <a:rPr lang="en-US" dirty="0" smtClean="0">
                <a:latin typeface="Times New Roman" pitchFamily="18" charset="0"/>
                <a:cs typeface="Times New Roman" pitchFamily="18" charset="0"/>
              </a:rPr>
              <a:t>2. Decisions are required urgently.</a:t>
            </a:r>
          </a:p>
          <a:p>
            <a:pPr algn="l" rtl="0"/>
            <a:r>
              <a:rPr lang="en-US" dirty="0" smtClean="0">
                <a:latin typeface="Times New Roman" pitchFamily="18" charset="0"/>
                <a:cs typeface="Times New Roman" pitchFamily="18" charset="0"/>
              </a:rPr>
              <a:t>3. Time is short. Urgent demands for information are received.</a:t>
            </a:r>
          </a:p>
          <a:p>
            <a:pPr algn="l" rtl="0"/>
            <a:r>
              <a:rPr lang="en-US" dirty="0" smtClean="0">
                <a:latin typeface="Times New Roman" pitchFamily="18" charset="0"/>
                <a:cs typeface="Times New Roman" pitchFamily="18" charset="0"/>
              </a:rPr>
              <a:t>4. There is sense of loss of control. </a:t>
            </a:r>
          </a:p>
          <a:p>
            <a:pPr algn="l" rtl="0"/>
            <a:r>
              <a:rPr lang="en-US" dirty="0" smtClean="0">
                <a:latin typeface="Times New Roman" pitchFamily="18" charset="0"/>
                <a:cs typeface="Times New Roman" pitchFamily="18" charset="0"/>
              </a:rPr>
              <a:t>5.Pressures build over time. </a:t>
            </a:r>
          </a:p>
          <a:p>
            <a:pPr algn="l" rtl="0"/>
            <a:r>
              <a:rPr lang="en-US" dirty="0" smtClean="0">
                <a:latin typeface="Times New Roman" pitchFamily="18" charset="0"/>
                <a:cs typeface="Times New Roman" pitchFamily="18" charset="0"/>
              </a:rPr>
              <a:t>6.Routine business become increasingly difficult. </a:t>
            </a:r>
          </a:p>
          <a:p>
            <a:pPr algn="l" rtl="0"/>
            <a:r>
              <a:rPr lang="en-US" dirty="0" smtClean="0">
                <a:latin typeface="Times New Roman" pitchFamily="18" charset="0"/>
                <a:cs typeface="Times New Roman" pitchFamily="18" charset="0"/>
              </a:rPr>
              <a:t>7.Reputation suffers</a:t>
            </a:r>
            <a:r>
              <a:rPr lang="en-US" dirty="0" smtClean="0"/>
              <a:t>. </a:t>
            </a:r>
            <a:endParaRPr lang="ar-SA"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720</TotalTime>
  <Words>860</Words>
  <Application>Microsoft Office PowerPoint</Application>
  <PresentationFormat>On-screen Show (4:3)</PresentationFormat>
  <Paragraphs>161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تدفق</vt:lpstr>
      <vt:lpstr>PowerPoint Presentation</vt:lpstr>
      <vt:lpstr>Introduction</vt:lpstr>
      <vt:lpstr>Family Crisis</vt:lpstr>
      <vt:lpstr>Causes that can lead to a crisis:</vt:lpstr>
      <vt:lpstr>      Three factors which help determine whether a situation is overwhelming enough to be a crisis: </vt:lpstr>
      <vt:lpstr> Types of Crisis in the community</vt:lpstr>
      <vt:lpstr>Types of Crisis in Families</vt:lpstr>
      <vt:lpstr>Types of Crisis in the community </vt:lpstr>
      <vt:lpstr>Common features of Crisis</vt:lpstr>
      <vt:lpstr>PowerPoint Presentation</vt:lpstr>
      <vt:lpstr>  Stages  of Family Crisis </vt:lpstr>
      <vt:lpstr>Effect crisis of the  family</vt:lpstr>
      <vt:lpstr>PowerPoint Presentation</vt:lpstr>
      <vt:lpstr>PowerPoint Presentation</vt:lpstr>
      <vt:lpstr>PowerPoint Presentation</vt:lpstr>
      <vt:lpstr>PowerPoint Presentation</vt:lpstr>
      <vt:lpstr>Reaction to a Crisis</vt:lpstr>
      <vt:lpstr>Factors Associated with Meeting a Crisis Creatively </vt:lpstr>
      <vt:lpstr>according to each case  Crisis Management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Family With Crisis</dc:title>
  <dc:creator>OFOK</dc:creator>
  <cp:lastModifiedBy>Maher</cp:lastModifiedBy>
  <cp:revision>63</cp:revision>
  <dcterms:created xsi:type="dcterms:W3CDTF">2017-10-03T17:00:09Z</dcterms:created>
  <dcterms:modified xsi:type="dcterms:W3CDTF">2021-01-18T12:03:49Z</dcterms:modified>
</cp:coreProperties>
</file>