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handoutMasterIdLst>
    <p:handoutMasterId r:id="rId26"/>
  </p:handoutMasterIdLst>
  <p:sldIdLst>
    <p:sldId id="367" r:id="rId2"/>
    <p:sldId id="295" r:id="rId3"/>
    <p:sldId id="370" r:id="rId4"/>
    <p:sldId id="296" r:id="rId5"/>
    <p:sldId id="326" r:id="rId6"/>
    <p:sldId id="327" r:id="rId7"/>
    <p:sldId id="297" r:id="rId8"/>
    <p:sldId id="328" r:id="rId9"/>
    <p:sldId id="302" r:id="rId10"/>
    <p:sldId id="303" r:id="rId11"/>
    <p:sldId id="305" r:id="rId12"/>
    <p:sldId id="306" r:id="rId13"/>
    <p:sldId id="307" r:id="rId14"/>
    <p:sldId id="363" r:id="rId15"/>
    <p:sldId id="308" r:id="rId16"/>
    <p:sldId id="309" r:id="rId17"/>
    <p:sldId id="310" r:id="rId18"/>
    <p:sldId id="364" r:id="rId19"/>
    <p:sldId id="365" r:id="rId20"/>
    <p:sldId id="311" r:id="rId21"/>
    <p:sldId id="312" r:id="rId22"/>
    <p:sldId id="366" r:id="rId23"/>
    <p:sldId id="316" r:id="rId24"/>
    <p:sldId id="313"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374" autoAdjust="0"/>
  </p:normalViewPr>
  <p:slideViewPr>
    <p:cSldViewPr>
      <p:cViewPr>
        <p:scale>
          <a:sx n="76" d="100"/>
          <a:sy n="76" d="100"/>
        </p:scale>
        <p:origin x="-120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IQ"/>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a:defRPr sz="1200"/>
            </a:lvl1pPr>
          </a:lstStyle>
          <a:p>
            <a:fld id="{C824730C-2D5F-4C62-8B20-55BCE494E91A}" type="datetimeFigureOut">
              <a:rPr lang="ar-IQ" smtClean="0"/>
              <a:t>03/06/1442</a:t>
            </a:fld>
            <a:endParaRPr lang="ar-IQ"/>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r">
              <a:defRPr sz="1200"/>
            </a:lvl1pPr>
          </a:lstStyle>
          <a:p>
            <a:endParaRPr lang="ar-IQ"/>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a:defRPr sz="1200"/>
            </a:lvl1pPr>
          </a:lstStyle>
          <a:p>
            <a:fld id="{14FC5754-1598-4D0C-B325-E28C2D947B32}" type="slidenum">
              <a:rPr lang="ar-IQ" smtClean="0"/>
              <a:t>‹#›</a:t>
            </a:fld>
            <a:endParaRPr lang="ar-IQ"/>
          </a:p>
        </p:txBody>
      </p:sp>
    </p:spTree>
    <p:extLst>
      <p:ext uri="{BB962C8B-B14F-4D97-AF65-F5344CB8AC3E}">
        <p14:creationId xmlns:p14="http://schemas.microsoft.com/office/powerpoint/2010/main" val="32897137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E2F43D9-15BB-4637-970B-6680AF88F9A4}" type="datetimeFigureOut">
              <a:rPr lang="ar-IQ" smtClean="0"/>
              <a:t>03/06/1442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9F767CC-E7D9-499F-A0B9-3E77325BE4C6}" type="slidenum">
              <a:rPr lang="ar-IQ" smtClean="0"/>
              <a:t>‹#›</a:t>
            </a:fld>
            <a:endParaRPr lang="ar-IQ"/>
          </a:p>
        </p:txBody>
      </p:sp>
    </p:spTree>
    <p:extLst>
      <p:ext uri="{BB962C8B-B14F-4D97-AF65-F5344CB8AC3E}">
        <p14:creationId xmlns:p14="http://schemas.microsoft.com/office/powerpoint/2010/main" val="3920129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E2F43D9-15BB-4637-970B-6680AF88F9A4}" type="datetimeFigureOut">
              <a:rPr lang="ar-IQ" smtClean="0"/>
              <a:t>03/06/1442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9F767CC-E7D9-499F-A0B9-3E77325BE4C6}" type="slidenum">
              <a:rPr lang="ar-IQ" smtClean="0"/>
              <a:t>‹#›</a:t>
            </a:fld>
            <a:endParaRPr lang="ar-IQ"/>
          </a:p>
        </p:txBody>
      </p:sp>
    </p:spTree>
    <p:extLst>
      <p:ext uri="{BB962C8B-B14F-4D97-AF65-F5344CB8AC3E}">
        <p14:creationId xmlns:p14="http://schemas.microsoft.com/office/powerpoint/2010/main" val="2193818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E2F43D9-15BB-4637-970B-6680AF88F9A4}" type="datetimeFigureOut">
              <a:rPr lang="ar-IQ" smtClean="0"/>
              <a:t>03/06/1442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9F767CC-E7D9-499F-A0B9-3E77325BE4C6}" type="slidenum">
              <a:rPr lang="ar-IQ" smtClean="0"/>
              <a:t>‹#›</a:t>
            </a:fld>
            <a:endParaRPr lang="ar-IQ"/>
          </a:p>
        </p:txBody>
      </p:sp>
    </p:spTree>
    <p:extLst>
      <p:ext uri="{BB962C8B-B14F-4D97-AF65-F5344CB8AC3E}">
        <p14:creationId xmlns:p14="http://schemas.microsoft.com/office/powerpoint/2010/main" val="1872116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E2F43D9-15BB-4637-970B-6680AF88F9A4}" type="datetimeFigureOut">
              <a:rPr lang="ar-IQ" smtClean="0"/>
              <a:t>03/06/1442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9F767CC-E7D9-499F-A0B9-3E77325BE4C6}" type="slidenum">
              <a:rPr lang="ar-IQ" smtClean="0"/>
              <a:t>‹#›</a:t>
            </a:fld>
            <a:endParaRPr lang="ar-IQ"/>
          </a:p>
        </p:txBody>
      </p:sp>
    </p:spTree>
    <p:extLst>
      <p:ext uri="{BB962C8B-B14F-4D97-AF65-F5344CB8AC3E}">
        <p14:creationId xmlns:p14="http://schemas.microsoft.com/office/powerpoint/2010/main" val="32102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E2F43D9-15BB-4637-970B-6680AF88F9A4}" type="datetimeFigureOut">
              <a:rPr lang="ar-IQ" smtClean="0"/>
              <a:t>03/06/1442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9F767CC-E7D9-499F-A0B9-3E77325BE4C6}" type="slidenum">
              <a:rPr lang="ar-IQ" smtClean="0"/>
              <a:t>‹#›</a:t>
            </a:fld>
            <a:endParaRPr lang="ar-IQ"/>
          </a:p>
        </p:txBody>
      </p:sp>
    </p:spTree>
    <p:extLst>
      <p:ext uri="{BB962C8B-B14F-4D97-AF65-F5344CB8AC3E}">
        <p14:creationId xmlns:p14="http://schemas.microsoft.com/office/powerpoint/2010/main" val="1459337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E2F43D9-15BB-4637-970B-6680AF88F9A4}" type="datetimeFigureOut">
              <a:rPr lang="ar-IQ" smtClean="0"/>
              <a:t>03/06/1442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9F767CC-E7D9-499F-A0B9-3E77325BE4C6}" type="slidenum">
              <a:rPr lang="ar-IQ" smtClean="0"/>
              <a:t>‹#›</a:t>
            </a:fld>
            <a:endParaRPr lang="ar-IQ"/>
          </a:p>
        </p:txBody>
      </p:sp>
    </p:spTree>
    <p:extLst>
      <p:ext uri="{BB962C8B-B14F-4D97-AF65-F5344CB8AC3E}">
        <p14:creationId xmlns:p14="http://schemas.microsoft.com/office/powerpoint/2010/main" val="4236309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E2F43D9-15BB-4637-970B-6680AF88F9A4}" type="datetimeFigureOut">
              <a:rPr lang="ar-IQ" smtClean="0"/>
              <a:t>03/06/1442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9F767CC-E7D9-499F-A0B9-3E77325BE4C6}" type="slidenum">
              <a:rPr lang="ar-IQ" smtClean="0"/>
              <a:t>‹#›</a:t>
            </a:fld>
            <a:endParaRPr lang="ar-IQ"/>
          </a:p>
        </p:txBody>
      </p:sp>
    </p:spTree>
    <p:extLst>
      <p:ext uri="{BB962C8B-B14F-4D97-AF65-F5344CB8AC3E}">
        <p14:creationId xmlns:p14="http://schemas.microsoft.com/office/powerpoint/2010/main" val="2438550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E2F43D9-15BB-4637-970B-6680AF88F9A4}" type="datetimeFigureOut">
              <a:rPr lang="ar-IQ" smtClean="0"/>
              <a:t>03/06/1442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9F767CC-E7D9-499F-A0B9-3E77325BE4C6}" type="slidenum">
              <a:rPr lang="ar-IQ" smtClean="0"/>
              <a:t>‹#›</a:t>
            </a:fld>
            <a:endParaRPr lang="ar-IQ"/>
          </a:p>
        </p:txBody>
      </p:sp>
    </p:spTree>
    <p:extLst>
      <p:ext uri="{BB962C8B-B14F-4D97-AF65-F5344CB8AC3E}">
        <p14:creationId xmlns:p14="http://schemas.microsoft.com/office/powerpoint/2010/main" val="3041781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E2F43D9-15BB-4637-970B-6680AF88F9A4}" type="datetimeFigureOut">
              <a:rPr lang="ar-IQ" smtClean="0"/>
              <a:t>03/06/1442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9F767CC-E7D9-499F-A0B9-3E77325BE4C6}" type="slidenum">
              <a:rPr lang="ar-IQ" smtClean="0"/>
              <a:t>‹#›</a:t>
            </a:fld>
            <a:endParaRPr lang="ar-IQ"/>
          </a:p>
        </p:txBody>
      </p:sp>
    </p:spTree>
    <p:extLst>
      <p:ext uri="{BB962C8B-B14F-4D97-AF65-F5344CB8AC3E}">
        <p14:creationId xmlns:p14="http://schemas.microsoft.com/office/powerpoint/2010/main" val="3820833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E2F43D9-15BB-4637-970B-6680AF88F9A4}" type="datetimeFigureOut">
              <a:rPr lang="ar-IQ" smtClean="0"/>
              <a:t>03/06/1442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9F767CC-E7D9-499F-A0B9-3E77325BE4C6}" type="slidenum">
              <a:rPr lang="ar-IQ" smtClean="0"/>
              <a:t>‹#›</a:t>
            </a:fld>
            <a:endParaRPr lang="ar-IQ"/>
          </a:p>
        </p:txBody>
      </p:sp>
    </p:spTree>
    <p:extLst>
      <p:ext uri="{BB962C8B-B14F-4D97-AF65-F5344CB8AC3E}">
        <p14:creationId xmlns:p14="http://schemas.microsoft.com/office/powerpoint/2010/main" val="3117499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E2F43D9-15BB-4637-970B-6680AF88F9A4}" type="datetimeFigureOut">
              <a:rPr lang="ar-IQ" smtClean="0"/>
              <a:t>03/06/1442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9F767CC-E7D9-499F-A0B9-3E77325BE4C6}" type="slidenum">
              <a:rPr lang="ar-IQ" smtClean="0"/>
              <a:t>‹#›</a:t>
            </a:fld>
            <a:endParaRPr lang="ar-IQ"/>
          </a:p>
        </p:txBody>
      </p:sp>
    </p:spTree>
    <p:extLst>
      <p:ext uri="{BB962C8B-B14F-4D97-AF65-F5344CB8AC3E}">
        <p14:creationId xmlns:p14="http://schemas.microsoft.com/office/powerpoint/2010/main" val="85942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E2F43D9-15BB-4637-970B-6680AF88F9A4}" type="datetimeFigureOut">
              <a:rPr lang="ar-IQ" smtClean="0"/>
              <a:t>03/06/1442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9F767CC-E7D9-499F-A0B9-3E77325BE4C6}" type="slidenum">
              <a:rPr lang="ar-IQ" smtClean="0"/>
              <a:t>‹#›</a:t>
            </a:fld>
            <a:endParaRPr lang="ar-IQ"/>
          </a:p>
        </p:txBody>
      </p:sp>
    </p:spTree>
    <p:extLst>
      <p:ext uri="{BB962C8B-B14F-4D97-AF65-F5344CB8AC3E}">
        <p14:creationId xmlns:p14="http://schemas.microsoft.com/office/powerpoint/2010/main" val="3558809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msdmanuals.com/en-gb/professional/gynecology-and-obstetrics/abnormalities-and-complications-of-labor-and-delivery/fetal-dystocia"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obgyn.onlinelibrary.wiley.com/doi/full/10.1111/j.1471-0528.2007.01484.x" TargetMode="External"/><Relationship Id="rId2" Type="http://schemas.openxmlformats.org/officeDocument/2006/relationships/hyperlink" Target="https://www.ncbi.nlm.nih.gov/pmc/articles/PMC3575904/"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americanpregnancy.org/prenatal-testing/biophysical-profile/" TargetMode="External"/><Relationship Id="rId2" Type="http://schemas.openxmlformats.org/officeDocument/2006/relationships/hyperlink" Target="https://www.ncbi.nlm.nih.gov/pubmed/16319282" TargetMode="External"/><Relationship Id="rId1" Type="http://schemas.openxmlformats.org/officeDocument/2006/relationships/slideLayout" Target="../slideLayouts/slideLayout1.xml"/><Relationship Id="rId6" Type="http://schemas.openxmlformats.org/officeDocument/2006/relationships/hyperlink" Target="https://www.medicalnewstoday.com/articles/150109.php" TargetMode="External"/><Relationship Id="rId5" Type="http://schemas.openxmlformats.org/officeDocument/2006/relationships/hyperlink" Target="https://www.medicalnewstoday.com/articles/158800.php" TargetMode="External"/><Relationship Id="rId4" Type="http://schemas.openxmlformats.org/officeDocument/2006/relationships/hyperlink" Target="https://www.medicalnewstoday.com/articles/307082.php"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chw.org/medical-care/fetal-concerns-center/conditions/pregnancy-complications/postpartum-hemorrhag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87624" y="692696"/>
            <a:ext cx="7128792" cy="4884524"/>
          </a:xfrm>
          <a:prstGeom prst="rect">
            <a:avLst/>
          </a:prstGeom>
        </p:spPr>
      </p:pic>
    </p:spTree>
    <p:extLst>
      <p:ext uri="{BB962C8B-B14F-4D97-AF65-F5344CB8AC3E}">
        <p14:creationId xmlns:p14="http://schemas.microsoft.com/office/powerpoint/2010/main" val="1694027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332656"/>
            <a:ext cx="8928992" cy="6401973"/>
          </a:xfrm>
        </p:spPr>
        <p:txBody>
          <a:bodyPr>
            <a:noAutofit/>
          </a:bodyPr>
          <a:lstStyle/>
          <a:p>
            <a:pPr algn="l" rtl="0"/>
            <a:r>
              <a:rPr lang="en-US" sz="3600" dirty="0" smtClean="0">
                <a:solidFill>
                  <a:srgbClr val="FF0000"/>
                </a:solidFill>
              </a:rPr>
              <a:t>Risk factors:</a:t>
            </a:r>
            <a:r>
              <a:rPr lang="en-US" sz="3600" dirty="0">
                <a:solidFill>
                  <a:srgbClr val="FF0000"/>
                </a:solidFill>
              </a:rPr>
              <a:t/>
            </a:r>
            <a:br>
              <a:rPr lang="en-US" sz="3600" dirty="0">
                <a:solidFill>
                  <a:srgbClr val="FF0000"/>
                </a:solidFill>
              </a:rPr>
            </a:br>
            <a:r>
              <a:rPr lang="en-US" sz="3600" dirty="0" smtClean="0"/>
              <a:t>-previous history of hemorrhage.</a:t>
            </a:r>
            <a:r>
              <a:rPr lang="en-US" sz="3600" dirty="0"/>
              <a:t/>
            </a:r>
            <a:br>
              <a:rPr lang="en-US" sz="3600" dirty="0"/>
            </a:br>
            <a:r>
              <a:rPr lang="en-US" sz="3600" dirty="0" smtClean="0"/>
              <a:t>-labor augmented with oxytocin.</a:t>
            </a:r>
            <a:r>
              <a:rPr lang="en-US" sz="3600" dirty="0"/>
              <a:t/>
            </a:r>
            <a:br>
              <a:rPr lang="en-US" sz="3600" dirty="0"/>
            </a:br>
            <a:r>
              <a:rPr lang="en-US" sz="3600" dirty="0" smtClean="0"/>
              <a:t>-multiple </a:t>
            </a:r>
            <a:r>
              <a:rPr lang="en-US" sz="3600" dirty="0"/>
              <a:t>gestation </a:t>
            </a:r>
            <a:r>
              <a:rPr lang="en-US" sz="3600" dirty="0" smtClean="0"/>
              <a:t>pregnancy</a:t>
            </a:r>
            <a:r>
              <a:rPr lang="en-US" sz="3600" dirty="0"/>
              <a:t/>
            </a:r>
            <a:br>
              <a:rPr lang="en-US" sz="3600" dirty="0"/>
            </a:br>
            <a:r>
              <a:rPr lang="en-US" sz="3600" dirty="0" smtClean="0"/>
              <a:t>-pregnancy-induced hypertension</a:t>
            </a:r>
            <a:r>
              <a:rPr lang="en-US" sz="3600" dirty="0"/>
              <a:t/>
            </a:r>
            <a:br>
              <a:rPr lang="en-US" sz="3600" dirty="0"/>
            </a:br>
            <a:r>
              <a:rPr lang="en-US" sz="3600" dirty="0" smtClean="0"/>
              <a:t>-prolonged </a:t>
            </a:r>
            <a:r>
              <a:rPr lang="en-US" sz="3600" dirty="0"/>
              <a:t>labor</a:t>
            </a:r>
            <a:br>
              <a:rPr lang="en-US" sz="3600" dirty="0"/>
            </a:br>
            <a:r>
              <a:rPr lang="en-US" sz="3600" dirty="0" smtClean="0"/>
              <a:t>-the </a:t>
            </a:r>
            <a:r>
              <a:rPr lang="en-US" sz="3600" dirty="0"/>
              <a:t>use of forceps or a vacuum-assisted delivery</a:t>
            </a:r>
            <a:br>
              <a:rPr lang="en-US" sz="3600" dirty="0"/>
            </a:br>
            <a:r>
              <a:rPr lang="en-US" sz="3600" dirty="0" smtClean="0"/>
              <a:t>-use </a:t>
            </a:r>
            <a:r>
              <a:rPr lang="en-US" sz="3600" dirty="0"/>
              <a:t>of general anesthesia or medications to induce or stop labor</a:t>
            </a:r>
            <a:br>
              <a:rPr lang="en-US" sz="3600" dirty="0"/>
            </a:br>
            <a:r>
              <a:rPr lang="en-US" sz="3600" dirty="0" smtClean="0"/>
              <a:t>-infection</a:t>
            </a:r>
            <a:r>
              <a:rPr lang="en-US" sz="3600" dirty="0"/>
              <a:t/>
            </a:r>
            <a:br>
              <a:rPr lang="en-US" sz="3600" dirty="0"/>
            </a:br>
            <a:r>
              <a:rPr lang="en-US" sz="3600" dirty="0" smtClean="0"/>
              <a:t>-obesity</a:t>
            </a:r>
            <a:r>
              <a:rPr lang="en-US" sz="3600" dirty="0"/>
              <a:t/>
            </a:r>
            <a:br>
              <a:rPr lang="en-US" sz="3600" dirty="0"/>
            </a:br>
            <a:endParaRPr lang="en-US" sz="3600" dirty="0"/>
          </a:p>
        </p:txBody>
      </p:sp>
    </p:spTree>
    <p:extLst>
      <p:ext uri="{BB962C8B-B14F-4D97-AF65-F5344CB8AC3E}">
        <p14:creationId xmlns:p14="http://schemas.microsoft.com/office/powerpoint/2010/main" val="2451819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476672"/>
            <a:ext cx="8964488" cy="5832647"/>
          </a:xfrm>
        </p:spPr>
        <p:txBody>
          <a:bodyPr>
            <a:normAutofit/>
          </a:bodyPr>
          <a:lstStyle/>
          <a:p>
            <a:pPr algn="l" rtl="0"/>
            <a:r>
              <a:rPr lang="en-US" sz="3600" dirty="0" err="1" smtClean="0">
                <a:solidFill>
                  <a:srgbClr val="FF0000"/>
                </a:solidFill>
              </a:rPr>
              <a:t>mangment</a:t>
            </a:r>
            <a:r>
              <a:rPr lang="en-US" sz="3600" dirty="0" smtClean="0">
                <a:solidFill>
                  <a:srgbClr val="FF0000"/>
                </a:solidFill>
              </a:rPr>
              <a:t> </a:t>
            </a:r>
            <a:r>
              <a:rPr lang="en-US" sz="3600" dirty="0"/>
              <a:t/>
            </a:r>
            <a:br>
              <a:rPr lang="en-US" sz="3600" dirty="0"/>
            </a:br>
            <a:r>
              <a:rPr lang="en-US" sz="3600" dirty="0" smtClean="0"/>
              <a:t>- assessment post delivery uterine contraction</a:t>
            </a:r>
            <a:r>
              <a:rPr lang="en-US" sz="3600" dirty="0"/>
              <a:t/>
            </a:r>
            <a:br>
              <a:rPr lang="en-US" sz="3600" dirty="0"/>
            </a:br>
            <a:r>
              <a:rPr lang="en-US" sz="3600" dirty="0" smtClean="0"/>
              <a:t>-uterine massage</a:t>
            </a:r>
            <a:r>
              <a:rPr lang="ar-IQ" sz="3600" dirty="0" smtClean="0"/>
              <a:t>-</a:t>
            </a:r>
            <a:r>
              <a:rPr lang="en-US" sz="3600" dirty="0"/>
              <a:t/>
            </a:r>
            <a:br>
              <a:rPr lang="en-US" sz="3600" dirty="0"/>
            </a:br>
            <a:r>
              <a:rPr lang="en-US" sz="3600" dirty="0" smtClean="0"/>
              <a:t>-removal </a:t>
            </a:r>
            <a:r>
              <a:rPr lang="en-US" sz="3600" dirty="0"/>
              <a:t>of retained </a:t>
            </a:r>
            <a:r>
              <a:rPr lang="en-US" sz="3600" dirty="0" smtClean="0"/>
              <a:t>placenta</a:t>
            </a:r>
            <a:r>
              <a:rPr lang="ar-IQ" sz="3600" dirty="0" smtClean="0"/>
              <a:t>-</a:t>
            </a:r>
            <a:r>
              <a:rPr lang="en-US" sz="3600" dirty="0" smtClean="0"/>
              <a:t/>
            </a:r>
            <a:br>
              <a:rPr lang="en-US" sz="3600" dirty="0" smtClean="0"/>
            </a:br>
            <a:r>
              <a:rPr lang="en-US" sz="3600" dirty="0" smtClean="0"/>
              <a:t>-assessment amount and color of vaginal bleeding</a:t>
            </a:r>
            <a:r>
              <a:rPr lang="en-US" sz="3600" dirty="0"/>
              <a:t/>
            </a:r>
            <a:br>
              <a:rPr lang="en-US" sz="3600" dirty="0"/>
            </a:br>
            <a:r>
              <a:rPr lang="en-US" sz="3600" dirty="0" smtClean="0"/>
              <a:t>-monitor VS every 15 minute</a:t>
            </a:r>
            <a:br>
              <a:rPr lang="en-US" sz="3600" dirty="0" smtClean="0"/>
            </a:br>
            <a:r>
              <a:rPr lang="en-US" sz="3600" dirty="0" smtClean="0"/>
              <a:t>-IV administration of oxytocin</a:t>
            </a:r>
            <a:endParaRPr lang="en-US" sz="3600" dirty="0"/>
          </a:p>
        </p:txBody>
      </p:sp>
    </p:spTree>
    <p:extLst>
      <p:ext uri="{BB962C8B-B14F-4D97-AF65-F5344CB8AC3E}">
        <p14:creationId xmlns:p14="http://schemas.microsoft.com/office/powerpoint/2010/main" val="3311395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88640"/>
            <a:ext cx="8856984" cy="6480719"/>
          </a:xfrm>
        </p:spPr>
        <p:txBody>
          <a:bodyPr>
            <a:noAutofit/>
          </a:bodyPr>
          <a:lstStyle/>
          <a:p>
            <a:pPr algn="l" rtl="0"/>
            <a:r>
              <a:rPr lang="en-US" sz="3600" b="1" dirty="0">
                <a:solidFill>
                  <a:srgbClr val="FF0000"/>
                </a:solidFill>
              </a:rPr>
              <a:t>4</a:t>
            </a:r>
            <a:r>
              <a:rPr lang="en-US" sz="3600" b="1" dirty="0" smtClean="0">
                <a:solidFill>
                  <a:srgbClr val="FF0000"/>
                </a:solidFill>
              </a:rPr>
              <a:t>. Malposition</a:t>
            </a:r>
            <a:r>
              <a:rPr lang="ar-IQ" sz="3600" b="1" dirty="0" smtClean="0"/>
              <a:t>.</a:t>
            </a:r>
            <a:br>
              <a:rPr lang="ar-IQ" sz="3600" b="1" dirty="0" smtClean="0"/>
            </a:br>
            <a:r>
              <a:rPr lang="en-US" sz="3600" b="1" dirty="0"/>
              <a:t>n</a:t>
            </a:r>
            <a:r>
              <a:rPr lang="en-US" sz="3600" dirty="0" smtClean="0"/>
              <a:t>ot </a:t>
            </a:r>
            <a:r>
              <a:rPr lang="en-US" sz="3600" dirty="0"/>
              <a:t>all babies will be in the best position for vaginal delivery. Facing downward is the most common fetal birth position, but babies can be in other positions.</a:t>
            </a:r>
            <a:br>
              <a:rPr lang="en-US" sz="3600" dirty="0"/>
            </a:br>
            <a:r>
              <a:rPr lang="en-US" sz="3600" dirty="0"/>
              <a:t>They </a:t>
            </a:r>
            <a:r>
              <a:rPr lang="en-US" sz="3600" dirty="0">
                <a:hlinkClick r:id="rId2"/>
              </a:rPr>
              <a:t>include</a:t>
            </a:r>
            <a:r>
              <a:rPr lang="en-US" sz="3600" dirty="0"/>
              <a:t>:</a:t>
            </a:r>
            <a:br>
              <a:rPr lang="en-US" sz="3600" dirty="0"/>
            </a:br>
            <a:r>
              <a:rPr lang="en-US" sz="3600" dirty="0" smtClean="0"/>
              <a:t>-facing </a:t>
            </a:r>
            <a:r>
              <a:rPr lang="en-US" sz="3600" dirty="0"/>
              <a:t>upward</a:t>
            </a:r>
            <a:br>
              <a:rPr lang="en-US" sz="3600" dirty="0"/>
            </a:br>
            <a:r>
              <a:rPr lang="en-US" sz="3600" dirty="0" smtClean="0"/>
              <a:t>-breech</a:t>
            </a:r>
            <a:r>
              <a:rPr lang="en-US" sz="3600" dirty="0"/>
              <a:t>, either buttocks first (frank breech) or feet first (complete breech)</a:t>
            </a:r>
            <a:br>
              <a:rPr lang="en-US" sz="3600" dirty="0"/>
            </a:br>
            <a:r>
              <a:rPr lang="en-US" sz="3600" dirty="0" smtClean="0"/>
              <a:t>-lying </a:t>
            </a:r>
            <a:r>
              <a:rPr lang="en-US" sz="3600" dirty="0"/>
              <a:t>sideways, horizontally across the uterus instead of vertically</a:t>
            </a:r>
            <a:br>
              <a:rPr lang="en-US" sz="3600" dirty="0"/>
            </a:br>
            <a:endParaRPr lang="en-US" sz="3600" b="1" dirty="0"/>
          </a:p>
        </p:txBody>
      </p:sp>
    </p:spTree>
    <p:extLst>
      <p:ext uri="{BB962C8B-B14F-4D97-AF65-F5344CB8AC3E}">
        <p14:creationId xmlns:p14="http://schemas.microsoft.com/office/powerpoint/2010/main" val="120859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476672"/>
            <a:ext cx="8712968" cy="5976663"/>
          </a:xfrm>
        </p:spPr>
        <p:txBody>
          <a:bodyPr>
            <a:normAutofit/>
          </a:bodyPr>
          <a:lstStyle/>
          <a:p>
            <a:pPr algn="l" rtl="0"/>
            <a:r>
              <a:rPr lang="en-US" sz="3200" dirty="0"/>
              <a:t>Depending on the position of the baby and the situation, it may be necessary to</a:t>
            </a:r>
            <a:r>
              <a:rPr lang="en-US" sz="3200" dirty="0" smtClean="0"/>
              <a:t>:</a:t>
            </a:r>
            <a:br>
              <a:rPr lang="en-US" sz="3200" dirty="0" smtClean="0"/>
            </a:br>
            <a:r>
              <a:rPr lang="en-US" sz="3200" dirty="0"/>
              <a:t/>
            </a:r>
            <a:br>
              <a:rPr lang="en-US" sz="3200" dirty="0"/>
            </a:br>
            <a:r>
              <a:rPr lang="en-US" sz="3200" dirty="0"/>
              <a:t>manually change the fetal </a:t>
            </a:r>
            <a:r>
              <a:rPr lang="en-US" sz="3200" dirty="0" smtClean="0"/>
              <a:t>position</a:t>
            </a:r>
            <a:r>
              <a:rPr lang="ar-IQ" sz="3200" dirty="0" smtClean="0"/>
              <a:t>-</a:t>
            </a:r>
            <a:r>
              <a:rPr lang="en-US" sz="3200" dirty="0"/>
              <a:t/>
            </a:r>
            <a:br>
              <a:rPr lang="en-US" sz="3200" dirty="0"/>
            </a:br>
            <a:r>
              <a:rPr lang="en-US" sz="3200" dirty="0" smtClean="0"/>
              <a:t>-use forceps</a:t>
            </a:r>
            <a:r>
              <a:rPr lang="en-US" sz="3200" dirty="0"/>
              <a:t/>
            </a:r>
            <a:br>
              <a:rPr lang="en-US" sz="3200" dirty="0"/>
            </a:br>
            <a:r>
              <a:rPr lang="en-US" sz="3200" dirty="0" smtClean="0"/>
              <a:t>-carry </a:t>
            </a:r>
            <a:r>
              <a:rPr lang="en-US" sz="3200" dirty="0"/>
              <a:t>out an episiotomy, to surgically enlarge the opening</a:t>
            </a:r>
            <a:br>
              <a:rPr lang="en-US" sz="3200" dirty="0"/>
            </a:br>
            <a:r>
              <a:rPr lang="en-US" sz="3200" dirty="0" smtClean="0"/>
              <a:t>-perform </a:t>
            </a:r>
            <a:r>
              <a:rPr lang="en-US" sz="3200" dirty="0"/>
              <a:t>a </a:t>
            </a:r>
            <a:r>
              <a:rPr lang="en-US" sz="3200" dirty="0" err="1"/>
              <a:t>cesarian</a:t>
            </a:r>
            <a:r>
              <a:rPr lang="en-US" sz="3200" dirty="0"/>
              <a:t> </a:t>
            </a:r>
            <a:r>
              <a:rPr lang="en-US" sz="3200" dirty="0" smtClean="0"/>
              <a:t>delivery</a:t>
            </a:r>
            <a:r>
              <a:rPr lang="en-US" sz="3200" dirty="0"/>
              <a:t/>
            </a:r>
            <a:br>
              <a:rPr lang="en-US" sz="3200" dirty="0"/>
            </a:br>
            <a:endParaRPr lang="ar-IQ" sz="3200" dirty="0"/>
          </a:p>
        </p:txBody>
      </p:sp>
    </p:spTree>
    <p:extLst>
      <p:ext uri="{BB962C8B-B14F-4D97-AF65-F5344CB8AC3E}">
        <p14:creationId xmlns:p14="http://schemas.microsoft.com/office/powerpoint/2010/main" val="1179336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76672"/>
            <a:ext cx="7772400" cy="5760639"/>
          </a:xfrm>
        </p:spPr>
        <p:txBody>
          <a:bodyPr/>
          <a:lstStyle/>
          <a:p>
            <a:endParaRPr lang="ar-IQ"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692696"/>
            <a:ext cx="7560840"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4211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88640"/>
            <a:ext cx="8743826" cy="6120679"/>
          </a:xfrm>
        </p:spPr>
        <p:txBody>
          <a:bodyPr>
            <a:normAutofit/>
          </a:bodyPr>
          <a:lstStyle/>
          <a:p>
            <a:pPr algn="l" rtl="0"/>
            <a:r>
              <a:rPr lang="en-US" sz="4000" dirty="0">
                <a:solidFill>
                  <a:srgbClr val="FF0000"/>
                </a:solidFill>
              </a:rPr>
              <a:t>5</a:t>
            </a:r>
            <a:r>
              <a:rPr lang="en-US" sz="4000" dirty="0" smtClean="0">
                <a:solidFill>
                  <a:srgbClr val="FF0000"/>
                </a:solidFill>
              </a:rPr>
              <a:t>.Prolapsed umbilical cord</a:t>
            </a:r>
            <a:br>
              <a:rPr lang="en-US" sz="4000" dirty="0" smtClean="0">
                <a:solidFill>
                  <a:srgbClr val="FF0000"/>
                </a:solidFill>
              </a:rPr>
            </a:br>
            <a:r>
              <a:rPr lang="en-US" sz="2800" dirty="0" smtClean="0"/>
              <a:t>descend of the umbilical cord to the vagina before the presenting part</a:t>
            </a:r>
            <a:br>
              <a:rPr lang="en-US" sz="2800" dirty="0" smtClean="0"/>
            </a:br>
            <a:r>
              <a:rPr lang="en-US" sz="2800" dirty="0" smtClean="0"/>
              <a:t>risk factor</a:t>
            </a:r>
            <a:br>
              <a:rPr lang="en-US" sz="2800" dirty="0" smtClean="0"/>
            </a:br>
            <a:r>
              <a:rPr lang="en-US" sz="2800" dirty="0" smtClean="0"/>
              <a:t>-multiple pregnancy</a:t>
            </a:r>
            <a:br>
              <a:rPr lang="en-US" sz="2800" dirty="0" smtClean="0"/>
            </a:br>
            <a:r>
              <a:rPr lang="en-US" sz="2800" dirty="0" smtClean="0"/>
              <a:t>-high presenting part</a:t>
            </a:r>
            <a:br>
              <a:rPr lang="en-US" sz="2800" dirty="0" smtClean="0"/>
            </a:br>
            <a:r>
              <a:rPr lang="en-US" sz="2800" dirty="0" smtClean="0"/>
              <a:t>-polyhydramnios</a:t>
            </a:r>
            <a:br>
              <a:rPr lang="en-US" sz="2800" dirty="0" smtClean="0"/>
            </a:br>
            <a:r>
              <a:rPr lang="en-US" sz="2800" dirty="0" smtClean="0"/>
              <a:t>-</a:t>
            </a:r>
            <a:r>
              <a:rPr lang="en-US" sz="2800" dirty="0" err="1" smtClean="0"/>
              <a:t>malpresentation</a:t>
            </a:r>
            <a:r>
              <a:rPr lang="en-US" sz="2800" dirty="0" smtClean="0"/>
              <a:t/>
            </a:r>
            <a:br>
              <a:rPr lang="en-US" sz="2800" dirty="0" smtClean="0"/>
            </a:br>
            <a:r>
              <a:rPr lang="en-US" sz="2800" dirty="0" smtClean="0"/>
              <a:t>-premature labor</a:t>
            </a:r>
            <a:br>
              <a:rPr lang="en-US" sz="2800" dirty="0" smtClean="0"/>
            </a:br>
            <a:r>
              <a:rPr lang="en-US" sz="2800" dirty="0" smtClean="0"/>
              <a:t>-fetal abnormalities</a:t>
            </a:r>
            <a:endParaRPr lang="en-US" sz="2800" dirty="0"/>
          </a:p>
        </p:txBody>
      </p:sp>
      <p:sp>
        <p:nvSpPr>
          <p:cNvPr id="3" name="AutoShape 4" descr="ÙØªÙØ¬Ø© Ø¨Ø­Ø« Ø§ÙØµÙØ± Ø¹Ù âªprolapsed umbilical cordâ¬â"/>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3379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2060848"/>
            <a:ext cx="5151810"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1603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476672"/>
            <a:ext cx="9036496" cy="5832647"/>
          </a:xfrm>
        </p:spPr>
        <p:txBody>
          <a:bodyPr>
            <a:normAutofit/>
          </a:bodyPr>
          <a:lstStyle/>
          <a:p>
            <a:pPr algn="l" rtl="0"/>
            <a:r>
              <a:rPr lang="en-US" sz="3200" dirty="0" smtClean="0">
                <a:solidFill>
                  <a:srgbClr val="FF0000"/>
                </a:solidFill>
              </a:rPr>
              <a:t>Management</a:t>
            </a:r>
            <a:br>
              <a:rPr lang="en-US" sz="3200" dirty="0" smtClean="0">
                <a:solidFill>
                  <a:srgbClr val="FF0000"/>
                </a:solidFill>
              </a:rPr>
            </a:br>
            <a:r>
              <a:rPr lang="en-US" sz="2400" dirty="0" smtClean="0"/>
              <a:t/>
            </a:r>
            <a:br>
              <a:rPr lang="en-US" sz="2400" dirty="0" smtClean="0"/>
            </a:br>
            <a:r>
              <a:rPr lang="en-US" sz="2800" dirty="0" smtClean="0"/>
              <a:t>1. use of </a:t>
            </a:r>
            <a:r>
              <a:rPr lang="en-US" sz="2800" dirty="0" err="1" smtClean="0"/>
              <a:t>trendeleburgs</a:t>
            </a:r>
            <a:r>
              <a:rPr lang="en-US" sz="2800" dirty="0" smtClean="0"/>
              <a:t> position</a:t>
            </a:r>
            <a:br>
              <a:rPr lang="en-US" sz="2800" dirty="0" smtClean="0"/>
            </a:br>
            <a:r>
              <a:rPr lang="en-US" sz="2800" dirty="0" smtClean="0"/>
              <a:t>2. monitoring FHR</a:t>
            </a:r>
            <a:br>
              <a:rPr lang="en-US" sz="2800" dirty="0" smtClean="0"/>
            </a:br>
            <a:r>
              <a:rPr lang="en-US" sz="2800" dirty="0" smtClean="0"/>
              <a:t>3. pushing of the head up and of the cord with a sterile gloved hand.</a:t>
            </a:r>
            <a:br>
              <a:rPr lang="en-US" sz="2800" dirty="0" smtClean="0"/>
            </a:br>
            <a:endParaRPr lang="ar-IQ" sz="2800" dirty="0"/>
          </a:p>
        </p:txBody>
      </p:sp>
      <p:pic>
        <p:nvPicPr>
          <p:cNvPr id="13315" name="Picture 3" descr="C:\Users\عدي\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8513" y="332657"/>
            <a:ext cx="5367266"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9541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476672"/>
            <a:ext cx="8928992" cy="5832647"/>
          </a:xfrm>
        </p:spPr>
        <p:txBody>
          <a:bodyPr>
            <a:normAutofit/>
          </a:bodyPr>
          <a:lstStyle/>
          <a:p>
            <a:pPr algn="l" rtl="0"/>
            <a:r>
              <a:rPr lang="en-US" sz="2800" b="1" dirty="0">
                <a:solidFill>
                  <a:srgbClr val="FF0000"/>
                </a:solidFill>
              </a:rPr>
              <a:t>6</a:t>
            </a:r>
            <a:r>
              <a:rPr lang="en-US" sz="2800" b="1" dirty="0" smtClean="0">
                <a:solidFill>
                  <a:srgbClr val="FF0000"/>
                </a:solidFill>
              </a:rPr>
              <a:t>. </a:t>
            </a:r>
            <a:r>
              <a:rPr lang="en-US" sz="2800" b="1" dirty="0" err="1">
                <a:solidFill>
                  <a:srgbClr val="FF0000"/>
                </a:solidFill>
              </a:rPr>
              <a:t>Cephalopelvic</a:t>
            </a:r>
            <a:r>
              <a:rPr lang="en-US" sz="2800" b="1" dirty="0">
                <a:solidFill>
                  <a:srgbClr val="FF0000"/>
                </a:solidFill>
              </a:rPr>
              <a:t> </a:t>
            </a:r>
            <a:r>
              <a:rPr lang="en-US" sz="2800" b="1" dirty="0" smtClean="0">
                <a:solidFill>
                  <a:srgbClr val="FF0000"/>
                </a:solidFill>
              </a:rPr>
              <a:t>disproportion</a:t>
            </a:r>
            <a:br>
              <a:rPr lang="en-US" sz="2800" b="1" dirty="0" smtClean="0">
                <a:solidFill>
                  <a:srgbClr val="FF0000"/>
                </a:solidFill>
              </a:rPr>
            </a:br>
            <a:r>
              <a:rPr lang="en-US" sz="2800" b="1" dirty="0"/>
              <a:t/>
            </a:r>
            <a:br>
              <a:rPr lang="en-US" sz="2800" b="1" dirty="0"/>
            </a:br>
            <a:r>
              <a:rPr lang="en-US" sz="2800" dirty="0" err="1"/>
              <a:t>Cephalopelvic</a:t>
            </a:r>
            <a:r>
              <a:rPr lang="en-US" sz="2800" dirty="0"/>
              <a:t> disproportion (CPD) is when a baby's head is unable to fit through the mother's </a:t>
            </a:r>
            <a:r>
              <a:rPr lang="en-US" sz="2800" dirty="0" smtClean="0"/>
              <a:t>pelvis.</a:t>
            </a:r>
            <a:br>
              <a:rPr lang="en-US" sz="2800" dirty="0" smtClean="0"/>
            </a:br>
            <a:r>
              <a:rPr lang="en-US" sz="3600" dirty="0" smtClean="0">
                <a:solidFill>
                  <a:srgbClr val="FF0000"/>
                </a:solidFill>
              </a:rPr>
              <a:t>causes</a:t>
            </a:r>
            <a:r>
              <a:rPr lang="en-US" sz="2800" dirty="0" smtClean="0"/>
              <a:t>:</a:t>
            </a:r>
            <a:r>
              <a:rPr lang="en-US" sz="2800" dirty="0"/>
              <a:t/>
            </a:r>
            <a:br>
              <a:rPr lang="en-US" sz="2800" dirty="0"/>
            </a:br>
            <a:r>
              <a:rPr lang="en-US" sz="2800" dirty="0" smtClean="0"/>
              <a:t>-the </a:t>
            </a:r>
            <a:r>
              <a:rPr lang="en-US" sz="2800" dirty="0"/>
              <a:t>baby is large or has a large head </a:t>
            </a:r>
            <a:r>
              <a:rPr lang="en-US" sz="2800" dirty="0" smtClean="0"/>
              <a:t>size</a:t>
            </a:r>
            <a:r>
              <a:rPr lang="en-US" sz="2800" dirty="0"/>
              <a:t/>
            </a:r>
            <a:br>
              <a:rPr lang="en-US" sz="2800" dirty="0"/>
            </a:br>
            <a:r>
              <a:rPr lang="en-US" sz="2800" dirty="0" smtClean="0"/>
              <a:t>-the </a:t>
            </a:r>
            <a:r>
              <a:rPr lang="en-US" sz="2800" dirty="0"/>
              <a:t>baby is in an </a:t>
            </a:r>
            <a:r>
              <a:rPr lang="en-US" sz="2800" dirty="0" smtClean="0"/>
              <a:t>unusual position</a:t>
            </a:r>
            <a:r>
              <a:rPr lang="en-US" sz="2800" dirty="0"/>
              <a:t/>
            </a:r>
            <a:br>
              <a:rPr lang="en-US" sz="2800" dirty="0"/>
            </a:br>
            <a:r>
              <a:rPr lang="en-US" sz="2800" dirty="0" smtClean="0"/>
              <a:t>-the </a:t>
            </a:r>
            <a:r>
              <a:rPr lang="en-US" sz="2800" dirty="0"/>
              <a:t>mother's pelvis is small or has an unusual </a:t>
            </a:r>
            <a:r>
              <a:rPr lang="en-US" sz="2800" dirty="0" smtClean="0"/>
              <a:t>shape. </a:t>
            </a:r>
            <a:r>
              <a:rPr lang="en-US" sz="2800" dirty="0"/>
              <a:t/>
            </a:r>
            <a:br>
              <a:rPr lang="en-US" sz="2800" dirty="0"/>
            </a:br>
            <a:r>
              <a:rPr lang="en-US" sz="2800" dirty="0"/>
              <a:t>A </a:t>
            </a:r>
            <a:r>
              <a:rPr lang="en-US" sz="2800" dirty="0" err="1" smtClean="0"/>
              <a:t>ClS</a:t>
            </a:r>
            <a:r>
              <a:rPr lang="en-US" sz="2800" dirty="0" smtClean="0"/>
              <a:t> delivery </a:t>
            </a:r>
            <a:r>
              <a:rPr lang="en-US" sz="2800" dirty="0"/>
              <a:t>will normally be necessary.</a:t>
            </a:r>
          </a:p>
        </p:txBody>
      </p:sp>
    </p:spTree>
    <p:extLst>
      <p:ext uri="{BB962C8B-B14F-4D97-AF65-F5344CB8AC3E}">
        <p14:creationId xmlns:p14="http://schemas.microsoft.com/office/powerpoint/2010/main" val="3445948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48680"/>
            <a:ext cx="7772400" cy="5760639"/>
          </a:xfrm>
        </p:spPr>
        <p:txBody>
          <a:bodyPr/>
          <a:lstStyle/>
          <a:p>
            <a:endParaRPr lang="ar-IQ" dirty="0"/>
          </a:p>
        </p:txBody>
      </p:sp>
      <p:pic>
        <p:nvPicPr>
          <p:cNvPr id="35842" name="Picture 2" descr="ÙØªÙØ¬Ø© Ø¨Ø­Ø« Ø§ÙØµÙØ± Ø¹Ù âªcephalopelvic disproportionâ¬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
            <a:ext cx="8352928"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5826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20247"/>
            <a:ext cx="8964488" cy="6120680"/>
          </a:xfrm>
        </p:spPr>
        <p:txBody>
          <a:bodyPr>
            <a:normAutofit/>
          </a:bodyPr>
          <a:lstStyle/>
          <a:p>
            <a:pPr algn="l" rtl="0"/>
            <a:r>
              <a:rPr lang="ar-IQ" sz="2800" dirty="0" smtClean="0">
                <a:solidFill>
                  <a:srgbClr val="FF0000"/>
                </a:solidFill>
              </a:rPr>
              <a:t/>
            </a:r>
            <a:br>
              <a:rPr lang="ar-IQ" sz="2800" dirty="0" smtClean="0">
                <a:solidFill>
                  <a:srgbClr val="FF0000"/>
                </a:solidFill>
              </a:rPr>
            </a:br>
            <a:r>
              <a:rPr lang="en-US" sz="3200" dirty="0" smtClean="0">
                <a:solidFill>
                  <a:srgbClr val="FF0000"/>
                </a:solidFill>
              </a:rPr>
              <a:t>MANAGEMENT</a:t>
            </a:r>
            <a:br>
              <a:rPr lang="en-US" sz="3200" dirty="0" smtClean="0">
                <a:solidFill>
                  <a:srgbClr val="FF0000"/>
                </a:solidFill>
              </a:rPr>
            </a:br>
            <a:r>
              <a:rPr lang="en-US" sz="3200" dirty="0" smtClean="0"/>
              <a:t>1. Increase pelvic diameter during labor by squatting, sitting ,rolling from side to side</a:t>
            </a:r>
            <a:br>
              <a:rPr lang="en-US" sz="3200" dirty="0" smtClean="0"/>
            </a:br>
            <a:r>
              <a:rPr lang="en-US" sz="3200" dirty="0" smtClean="0"/>
              <a:t>2. maintaining knee-chest position ,use of labor ball</a:t>
            </a:r>
            <a:br>
              <a:rPr lang="en-US" sz="3200" dirty="0" smtClean="0"/>
            </a:br>
            <a:r>
              <a:rPr lang="en-US" sz="3200" dirty="0" smtClean="0"/>
              <a:t>3. CPD may make </a:t>
            </a:r>
            <a:r>
              <a:rPr lang="en-US" sz="3200" dirty="0" err="1" smtClean="0"/>
              <a:t>ClS</a:t>
            </a:r>
            <a:r>
              <a:rPr lang="en-US" sz="3200" dirty="0" smtClean="0"/>
              <a:t> only available method of birth.</a:t>
            </a:r>
            <a:br>
              <a:rPr lang="en-US" sz="3200" dirty="0" smtClean="0"/>
            </a:br>
            <a:r>
              <a:rPr lang="en-US" sz="3200" dirty="0" smtClean="0"/>
              <a:t>4. monitor maternal  VS</a:t>
            </a:r>
            <a:br>
              <a:rPr lang="en-US" sz="3200" dirty="0" smtClean="0"/>
            </a:br>
            <a:r>
              <a:rPr lang="en-US" sz="3200" dirty="0" smtClean="0"/>
              <a:t>5. Monitor FHR. </a:t>
            </a:r>
            <a:endParaRPr lang="ar-IQ" sz="3200" dirty="0"/>
          </a:p>
        </p:txBody>
      </p:sp>
    </p:spTree>
    <p:extLst>
      <p:ext uri="{BB962C8B-B14F-4D97-AF65-F5344CB8AC3E}">
        <p14:creationId xmlns:p14="http://schemas.microsoft.com/office/powerpoint/2010/main" val="306621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404664"/>
            <a:ext cx="8856984" cy="6120679"/>
          </a:xfrm>
        </p:spPr>
        <p:txBody>
          <a:bodyPr>
            <a:normAutofit fontScale="90000"/>
          </a:bodyPr>
          <a:lstStyle/>
          <a:p>
            <a:pPr algn="l" rtl="0"/>
            <a:r>
              <a:rPr lang="en-US" dirty="0" smtClean="0">
                <a:solidFill>
                  <a:srgbClr val="FF0000"/>
                </a:solidFill>
              </a:rPr>
              <a:t>Common labor complication </a:t>
            </a:r>
            <a:br>
              <a:rPr lang="en-US" dirty="0" smtClean="0">
                <a:solidFill>
                  <a:srgbClr val="FF0000"/>
                </a:solidFill>
              </a:rPr>
            </a:br>
            <a:r>
              <a:rPr lang="en-US" dirty="0"/>
              <a:t/>
            </a:r>
            <a:br>
              <a:rPr lang="en-US" dirty="0"/>
            </a:br>
            <a:r>
              <a:rPr lang="en-US" sz="4000" dirty="0"/>
              <a:t>The labor and birth process is usually </a:t>
            </a:r>
            <a:r>
              <a:rPr lang="en-US" sz="4000" dirty="0" smtClean="0"/>
              <a:t>straight forward</a:t>
            </a:r>
            <a:r>
              <a:rPr lang="en-US" sz="4000" dirty="0"/>
              <a:t>, but sometimes complications arise that </a:t>
            </a:r>
            <a:r>
              <a:rPr lang="en-US" sz="4000" dirty="0" smtClean="0"/>
              <a:t>may </a:t>
            </a:r>
            <a:r>
              <a:rPr lang="en-US" sz="4000" dirty="0"/>
              <a:t>need immediate </a:t>
            </a:r>
            <a:r>
              <a:rPr lang="en-US" sz="4000" dirty="0" smtClean="0"/>
              <a:t>attention.</a:t>
            </a:r>
            <a:br>
              <a:rPr lang="en-US" sz="4000" dirty="0" smtClean="0"/>
            </a:br>
            <a:r>
              <a:rPr lang="en-US" sz="4000" dirty="0" smtClean="0"/>
              <a:t/>
            </a:r>
            <a:br>
              <a:rPr lang="en-US" sz="4000" dirty="0" smtClean="0"/>
            </a:br>
            <a:r>
              <a:rPr lang="en-US" sz="4000" dirty="0" smtClean="0"/>
              <a:t>Complications </a:t>
            </a:r>
            <a:r>
              <a:rPr lang="en-US" sz="4000" dirty="0"/>
              <a:t>can occur during any part of the labor process.</a:t>
            </a:r>
            <a:br>
              <a:rPr lang="en-US" sz="4000" dirty="0"/>
            </a:br>
            <a:endParaRPr lang="ar-IQ" sz="4000" dirty="0"/>
          </a:p>
        </p:txBody>
      </p:sp>
    </p:spTree>
    <p:extLst>
      <p:ext uri="{BB962C8B-B14F-4D97-AF65-F5344CB8AC3E}">
        <p14:creationId xmlns:p14="http://schemas.microsoft.com/office/powerpoint/2010/main" val="10567764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88640"/>
            <a:ext cx="9036496" cy="5976664"/>
          </a:xfrm>
        </p:spPr>
        <p:txBody>
          <a:bodyPr>
            <a:normAutofit/>
          </a:bodyPr>
          <a:lstStyle/>
          <a:p>
            <a:pPr algn="l" rtl="0"/>
            <a:r>
              <a:rPr lang="en-US" sz="4000" b="1" dirty="0">
                <a:solidFill>
                  <a:srgbClr val="FF0000"/>
                </a:solidFill>
              </a:rPr>
              <a:t>7</a:t>
            </a:r>
            <a:r>
              <a:rPr lang="en-US" sz="4000" b="1" dirty="0" smtClean="0">
                <a:solidFill>
                  <a:srgbClr val="FF0000"/>
                </a:solidFill>
              </a:rPr>
              <a:t>. </a:t>
            </a:r>
            <a:r>
              <a:rPr lang="en-US" sz="4000" b="1" dirty="0">
                <a:solidFill>
                  <a:srgbClr val="FF0000"/>
                </a:solidFill>
              </a:rPr>
              <a:t>Uterine rupture</a:t>
            </a:r>
            <a:r>
              <a:rPr lang="en-US" sz="2800" b="1" dirty="0"/>
              <a:t/>
            </a:r>
            <a:br>
              <a:rPr lang="en-US" sz="2800" b="1" dirty="0"/>
            </a:br>
            <a:r>
              <a:rPr lang="en-US" sz="2800" dirty="0"/>
              <a:t>If someone has previously had a </a:t>
            </a:r>
            <a:r>
              <a:rPr lang="en-US" sz="2800" dirty="0" err="1"/>
              <a:t>cesarian</a:t>
            </a:r>
            <a:r>
              <a:rPr lang="en-US" sz="2800" dirty="0"/>
              <a:t> delivery, there is a small chance that the scar could open during future labor.</a:t>
            </a:r>
            <a:br>
              <a:rPr lang="en-US" sz="2800" dirty="0"/>
            </a:br>
            <a:r>
              <a:rPr lang="en-US" sz="2800" dirty="0"/>
              <a:t>If this happens, the baby </a:t>
            </a:r>
            <a:r>
              <a:rPr lang="en-US" sz="2800" dirty="0">
                <a:hlinkClick r:id="rId2"/>
              </a:rPr>
              <a:t>may be at risk</a:t>
            </a:r>
            <a:r>
              <a:rPr lang="en-US" sz="2800" dirty="0"/>
              <a:t> of oxygen deprivation and a </a:t>
            </a:r>
            <a:r>
              <a:rPr lang="en-US" sz="2800" dirty="0" err="1"/>
              <a:t>cesarian</a:t>
            </a:r>
            <a:r>
              <a:rPr lang="en-US" sz="2800" dirty="0"/>
              <a:t> delivery may be necessary. The mother may be at risk of excessive bleeding.</a:t>
            </a:r>
            <a:br>
              <a:rPr lang="en-US" sz="2800" dirty="0"/>
            </a:br>
            <a:r>
              <a:rPr lang="en-US" sz="2800" dirty="0"/>
              <a:t>Apart from a previous cesarean delivery, </a:t>
            </a:r>
            <a:r>
              <a:rPr lang="en-US" sz="2800" dirty="0">
                <a:hlinkClick r:id="rId3"/>
              </a:rPr>
              <a:t>other possible risk factors</a:t>
            </a:r>
            <a:r>
              <a:rPr lang="en-US" sz="2800" dirty="0"/>
              <a:t> include:</a:t>
            </a:r>
            <a:br>
              <a:rPr lang="en-US" sz="2800" dirty="0"/>
            </a:br>
            <a:r>
              <a:rPr lang="en-US" sz="2800" dirty="0" smtClean="0"/>
              <a:t>-the </a:t>
            </a:r>
            <a:r>
              <a:rPr lang="en-US" sz="2800" dirty="0"/>
              <a:t>induction of </a:t>
            </a:r>
            <a:r>
              <a:rPr lang="en-US" sz="2800" dirty="0" smtClean="0"/>
              <a:t>labor</a:t>
            </a:r>
            <a:r>
              <a:rPr lang="ar-IQ" sz="2800" dirty="0" smtClean="0"/>
              <a:t>-</a:t>
            </a:r>
            <a:r>
              <a:rPr lang="en-US" sz="2800" dirty="0" smtClean="0"/>
              <a:t/>
            </a:r>
            <a:br>
              <a:rPr lang="en-US" sz="2800" dirty="0" smtClean="0"/>
            </a:br>
            <a:r>
              <a:rPr lang="en-US" sz="2800" dirty="0" smtClean="0"/>
              <a:t>-the </a:t>
            </a:r>
            <a:r>
              <a:rPr lang="en-US" sz="2800" dirty="0"/>
              <a:t>size of the </a:t>
            </a:r>
            <a:r>
              <a:rPr lang="en-US" sz="2800" dirty="0" smtClean="0"/>
              <a:t>baby</a:t>
            </a:r>
            <a:r>
              <a:rPr lang="en-US" sz="2800" dirty="0"/>
              <a:t/>
            </a:r>
            <a:br>
              <a:rPr lang="en-US" sz="2800" dirty="0"/>
            </a:br>
            <a:r>
              <a:rPr lang="en-US" sz="2800" dirty="0" smtClean="0"/>
              <a:t>-maternal </a:t>
            </a:r>
            <a:r>
              <a:rPr lang="en-US" sz="2800" dirty="0"/>
              <a:t>age of 35 years or more</a:t>
            </a:r>
            <a:br>
              <a:rPr lang="en-US" sz="2800" dirty="0"/>
            </a:br>
            <a:r>
              <a:rPr lang="en-US" sz="2800" dirty="0" smtClean="0"/>
              <a:t>-the </a:t>
            </a:r>
            <a:r>
              <a:rPr lang="en-US" sz="2800" dirty="0"/>
              <a:t>use of instruments in vaginal </a:t>
            </a:r>
            <a:r>
              <a:rPr lang="en-US" sz="2800" dirty="0" smtClean="0"/>
              <a:t>delivery.</a:t>
            </a:r>
            <a:r>
              <a:rPr lang="en-US" sz="2800" dirty="0"/>
              <a:t/>
            </a:r>
            <a:br>
              <a:rPr lang="en-US" sz="2800" dirty="0"/>
            </a:br>
            <a:endParaRPr lang="ar-IQ" sz="2800" dirty="0"/>
          </a:p>
        </p:txBody>
      </p:sp>
    </p:spTree>
    <p:extLst>
      <p:ext uri="{BB962C8B-B14F-4D97-AF65-F5344CB8AC3E}">
        <p14:creationId xmlns:p14="http://schemas.microsoft.com/office/powerpoint/2010/main" val="36943632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404664"/>
            <a:ext cx="9036496" cy="5832647"/>
          </a:xfrm>
        </p:spPr>
        <p:txBody>
          <a:bodyPr>
            <a:noAutofit/>
          </a:bodyPr>
          <a:lstStyle/>
          <a:p>
            <a:pPr algn="l" rtl="0"/>
            <a:r>
              <a:rPr lang="en-US" sz="3200" dirty="0" smtClean="0">
                <a:solidFill>
                  <a:srgbClr val="FF0000"/>
                </a:solidFill>
              </a:rPr>
              <a:t>Signs</a:t>
            </a:r>
            <a:r>
              <a:rPr lang="en-US" sz="3200" dirty="0" smtClean="0"/>
              <a:t/>
            </a:r>
            <a:br>
              <a:rPr lang="en-US" sz="3200" dirty="0" smtClean="0"/>
            </a:br>
            <a:r>
              <a:rPr lang="en-US" sz="3200" dirty="0"/>
              <a:t/>
            </a:r>
            <a:br>
              <a:rPr lang="en-US" sz="3200" dirty="0"/>
            </a:br>
            <a:r>
              <a:rPr lang="en-US" sz="3200" dirty="0" smtClean="0"/>
              <a:t>-an </a:t>
            </a:r>
            <a:r>
              <a:rPr lang="en-US" sz="3200" dirty="0"/>
              <a:t>abnormal heart rate in the </a:t>
            </a:r>
            <a:r>
              <a:rPr lang="en-US" sz="3200" dirty="0" smtClean="0"/>
              <a:t>baby</a:t>
            </a:r>
            <a:r>
              <a:rPr lang="en-US" sz="3200" dirty="0"/>
              <a:t/>
            </a:r>
            <a:br>
              <a:rPr lang="en-US" sz="3200" dirty="0"/>
            </a:br>
            <a:r>
              <a:rPr lang="en-US" sz="3200" dirty="0" smtClean="0"/>
              <a:t>-abdominal </a:t>
            </a:r>
            <a:r>
              <a:rPr lang="en-US" sz="3200" dirty="0"/>
              <a:t>pain and </a:t>
            </a:r>
            <a:r>
              <a:rPr lang="en-US" sz="3200" dirty="0" smtClean="0"/>
              <a:t>tenderness </a:t>
            </a:r>
            <a:r>
              <a:rPr lang="en-US" sz="3200" dirty="0"/>
              <a:t>in the mother</a:t>
            </a:r>
            <a:br>
              <a:rPr lang="en-US" sz="3200" dirty="0"/>
            </a:br>
            <a:r>
              <a:rPr lang="en-US" sz="3200" dirty="0" smtClean="0"/>
              <a:t>-slow </a:t>
            </a:r>
            <a:r>
              <a:rPr lang="en-US" sz="3200" dirty="0"/>
              <a:t>progress in labor</a:t>
            </a:r>
            <a:br>
              <a:rPr lang="en-US" sz="3200" dirty="0"/>
            </a:br>
            <a:r>
              <a:rPr lang="en-US" sz="3200" dirty="0" smtClean="0"/>
              <a:t>-vaginal </a:t>
            </a:r>
            <a:r>
              <a:rPr lang="en-US" sz="3200" dirty="0"/>
              <a:t>bleeding</a:t>
            </a:r>
            <a:br>
              <a:rPr lang="en-US" sz="3200" dirty="0"/>
            </a:br>
            <a:r>
              <a:rPr lang="en-US" sz="3200" dirty="0" smtClean="0"/>
              <a:t>-rapid </a:t>
            </a:r>
            <a:r>
              <a:rPr lang="en-US" sz="3200" dirty="0"/>
              <a:t>heart rate and low blood pressure in the </a:t>
            </a:r>
            <a:r>
              <a:rPr lang="en-US" sz="3200" dirty="0" smtClean="0"/>
              <a:t>mother.</a:t>
            </a:r>
            <a:br>
              <a:rPr lang="en-US" sz="3200" dirty="0" smtClean="0"/>
            </a:br>
            <a:r>
              <a:rPr lang="en-US" sz="3200" dirty="0"/>
              <a:t>-hypovolemic shock in the woman, fetus, or </a:t>
            </a:r>
            <a:r>
              <a:rPr lang="en-US" sz="3200" dirty="0" smtClean="0"/>
              <a:t>both.</a:t>
            </a:r>
            <a:r>
              <a:rPr lang="en-US" sz="3200" dirty="0"/>
              <a:t/>
            </a:r>
            <a:br>
              <a:rPr lang="en-US" sz="3200" dirty="0"/>
            </a:br>
            <a:endParaRPr lang="ar-IQ" sz="3200" dirty="0"/>
          </a:p>
        </p:txBody>
      </p:sp>
    </p:spTree>
    <p:extLst>
      <p:ext uri="{BB962C8B-B14F-4D97-AF65-F5344CB8AC3E}">
        <p14:creationId xmlns:p14="http://schemas.microsoft.com/office/powerpoint/2010/main" val="34449296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260648"/>
            <a:ext cx="9144000" cy="6597352"/>
          </a:xfrm>
        </p:spPr>
        <p:txBody>
          <a:bodyPr>
            <a:noAutofit/>
          </a:bodyPr>
          <a:lstStyle/>
          <a:p>
            <a:pPr algn="l" rtl="0"/>
            <a:r>
              <a:rPr lang="en-US" sz="2400" dirty="0">
                <a:solidFill>
                  <a:srgbClr val="FF0000"/>
                </a:solidFill>
              </a:rPr>
              <a:t>Nursing </a:t>
            </a:r>
            <a:r>
              <a:rPr lang="en-US" sz="2400" dirty="0" smtClean="0">
                <a:solidFill>
                  <a:srgbClr val="FF0000"/>
                </a:solidFill>
              </a:rPr>
              <a:t>management</a:t>
            </a:r>
            <a:r>
              <a:rPr lang="en-US" sz="2400" dirty="0" smtClean="0"/>
              <a:t>,</a:t>
            </a:r>
            <a:br>
              <a:rPr lang="en-US" sz="2400" dirty="0" smtClean="0"/>
            </a:br>
            <a:r>
              <a:rPr lang="en-US" sz="2400" dirty="0" smtClean="0"/>
              <a:t> </a:t>
            </a:r>
            <a:r>
              <a:rPr lang="en-US" sz="2800" dirty="0" smtClean="0"/>
              <a:t>1. delivery </a:t>
            </a:r>
            <a:r>
              <a:rPr lang="en-US" sz="2800" dirty="0"/>
              <a:t>by cesarean birth is indicated. The life-threatening nature of uterine rupture is underscored by the fact that the maternal circulatory system delivers approximately 500 mL of blood to the term uterus every minute (</a:t>
            </a:r>
            <a:r>
              <a:rPr lang="en-US" sz="2800" dirty="0" err="1"/>
              <a:t>Toppenberg</a:t>
            </a:r>
            <a:r>
              <a:rPr lang="en-US" sz="2800" dirty="0"/>
              <a:t> &amp; Block, 2002). Maternal death is a real possibility without rapid intervention</a:t>
            </a:r>
            <a:r>
              <a:rPr lang="en-US" sz="2800" dirty="0" smtClean="0"/>
              <a:t>.</a:t>
            </a:r>
            <a:br>
              <a:rPr lang="en-US" sz="2800" dirty="0" smtClean="0"/>
            </a:br>
            <a:r>
              <a:rPr lang="en-US" sz="2800" dirty="0" smtClean="0"/>
              <a:t> 2. Newborn </a:t>
            </a:r>
            <a:r>
              <a:rPr lang="en-US" sz="2800" dirty="0"/>
              <a:t>outcome after rupture depends largely on the speed with which surgical rescue is carried </a:t>
            </a:r>
            <a:r>
              <a:rPr lang="en-US" sz="2800" dirty="0" smtClean="0"/>
              <a:t>out.</a:t>
            </a:r>
            <a:br>
              <a:rPr lang="en-US" sz="2800" dirty="0" smtClean="0"/>
            </a:br>
            <a:r>
              <a:rPr lang="en-US" sz="2800" dirty="0" smtClean="0"/>
              <a:t>3.  </a:t>
            </a:r>
            <a:r>
              <a:rPr lang="en-US" sz="2800" dirty="0"/>
              <a:t>Monitor maternal vital signs and observe for hypotension and tachycardia, which might indicate hypovolemic shock. </a:t>
            </a:r>
            <a:r>
              <a:rPr lang="en-US" sz="2800" dirty="0" smtClean="0"/>
              <a:t/>
            </a:r>
            <a:br>
              <a:rPr lang="en-US" sz="2800" dirty="0" smtClean="0"/>
            </a:br>
            <a:r>
              <a:rPr lang="en-US" sz="2800" dirty="0" smtClean="0"/>
              <a:t>4. Assist </a:t>
            </a:r>
            <a:r>
              <a:rPr lang="en-US" sz="2800" dirty="0"/>
              <a:t>in preparing for an emergency cesarean birth by alerting the operating room staff, anesthesia provider, and neonatal </a:t>
            </a:r>
            <a:r>
              <a:rPr lang="en-US" sz="2800" dirty="0" smtClean="0"/>
              <a:t>team.</a:t>
            </a:r>
            <a:br>
              <a:rPr lang="en-US" sz="2800" dirty="0" smtClean="0"/>
            </a:br>
            <a:r>
              <a:rPr lang="en-US" sz="2800" dirty="0" smtClean="0"/>
              <a:t>5.  </a:t>
            </a:r>
            <a:r>
              <a:rPr lang="en-US" sz="2800" dirty="0"/>
              <a:t>Insert an indwelling urinary (Foley) catheter if one isn’t in place </a:t>
            </a:r>
            <a:r>
              <a:rPr lang="en-US" sz="2800" dirty="0" smtClean="0"/>
              <a:t>already</a:t>
            </a:r>
            <a:endParaRPr lang="ar-IQ" sz="2800" dirty="0"/>
          </a:p>
        </p:txBody>
      </p:sp>
    </p:spTree>
    <p:extLst>
      <p:ext uri="{BB962C8B-B14F-4D97-AF65-F5344CB8AC3E}">
        <p14:creationId xmlns:p14="http://schemas.microsoft.com/office/powerpoint/2010/main" val="4237902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20688"/>
            <a:ext cx="7772400" cy="5832647"/>
          </a:xfrm>
        </p:spPr>
        <p:txBody>
          <a:bodyPr/>
          <a:lstStyle/>
          <a:p>
            <a:endParaRPr lang="ar-IQ" dirty="0"/>
          </a:p>
        </p:txBody>
      </p:sp>
      <p:pic>
        <p:nvPicPr>
          <p:cNvPr id="16386" name="Picture 2" descr="C:\Users\عدي\Desktop\The-3-Stages-of-Labor-1000x48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143000"/>
            <a:ext cx="7776864"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34114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4"/>
            <a:ext cx="7772400" cy="5904655"/>
          </a:xfrm>
        </p:spPr>
        <p:txBody>
          <a:bodyPr>
            <a:normAutofit fontScale="90000"/>
          </a:bodyPr>
          <a:lstStyle/>
          <a:p>
            <a:pPr algn="l"/>
            <a:r>
              <a:rPr lang="en-US" sz="4800" b="1" dirty="0">
                <a:solidFill>
                  <a:srgbClr val="FF0000"/>
                </a:solidFill>
              </a:rPr>
              <a:t>References</a:t>
            </a:r>
            <a:r>
              <a:rPr lang="en-US" sz="4800" b="1" dirty="0"/>
              <a:t>:</a:t>
            </a:r>
            <a:r>
              <a:rPr lang="en-US" sz="3100" dirty="0"/>
              <a:t/>
            </a:r>
            <a:br>
              <a:rPr lang="en-US" sz="3100" dirty="0"/>
            </a:br>
            <a:r>
              <a:rPr lang="en-US" sz="3100" dirty="0"/>
              <a:t>1. Clinical Practice Guidelines on </a:t>
            </a:r>
            <a:r>
              <a:rPr lang="en-US" sz="3100" dirty="0" err="1"/>
              <a:t>Intrapartum</a:t>
            </a:r>
            <a:r>
              <a:rPr lang="en-US" sz="3100" dirty="0"/>
              <a:t> and Immediate Postpartum Care 2012 by Department of Health and Philippine Obstetrical and Gynecological Society.</a:t>
            </a:r>
            <a:br>
              <a:rPr lang="en-US" sz="3100" dirty="0"/>
            </a:br>
            <a:r>
              <a:rPr lang="en-US" sz="3100" dirty="0"/>
              <a:t> </a:t>
            </a:r>
            <a:br>
              <a:rPr lang="en-US" sz="3100" dirty="0"/>
            </a:br>
            <a:r>
              <a:rPr lang="en-US" sz="3100" dirty="0"/>
              <a:t>2. Callahan, T. (2013). </a:t>
            </a:r>
            <a:r>
              <a:rPr lang="en-US" sz="3100" i="1" dirty="0"/>
              <a:t>Blueprints Obstetrics and Gynecology. </a:t>
            </a:r>
            <a:r>
              <a:rPr lang="en-US" sz="3100" dirty="0"/>
              <a:t>(6</a:t>
            </a:r>
            <a:r>
              <a:rPr lang="en-US" sz="3100" baseline="30000" dirty="0"/>
              <a:t>th</a:t>
            </a:r>
            <a:r>
              <a:rPr lang="en-US" sz="3100" dirty="0"/>
              <a:t> ed.). Baltimore, MD: Lippincott William &amp; Wilkins.</a:t>
            </a:r>
            <a:br>
              <a:rPr lang="en-US" sz="3100" dirty="0"/>
            </a:br>
            <a:r>
              <a:rPr lang="en-US" sz="3100" dirty="0"/>
              <a:t/>
            </a:r>
            <a:br>
              <a:rPr lang="en-US" sz="3100" dirty="0"/>
            </a:br>
            <a:r>
              <a:rPr lang="en-US" sz="3100" dirty="0"/>
              <a:t>3. </a:t>
            </a:r>
            <a:r>
              <a:rPr lang="en-US" sz="3100" dirty="0" err="1"/>
              <a:t>Pillitteri</a:t>
            </a:r>
            <a:r>
              <a:rPr lang="en-US" sz="3100" dirty="0"/>
              <a:t>, A. (2010). </a:t>
            </a:r>
            <a:r>
              <a:rPr lang="en-US" sz="3100" i="1" dirty="0"/>
              <a:t>Maternal &amp; Child Health Nursing: Care of the Childbearing and Childrearing </a:t>
            </a:r>
            <a:r>
              <a:rPr lang="ar-IQ" sz="3100" i="1" dirty="0" smtClean="0"/>
              <a:t/>
            </a:r>
            <a:br>
              <a:rPr lang="ar-IQ" sz="3100" i="1" dirty="0" smtClean="0"/>
            </a:br>
            <a:r>
              <a:rPr lang="en-US" sz="3100" i="1" dirty="0" smtClean="0"/>
              <a:t>Family</a:t>
            </a:r>
            <a:r>
              <a:rPr lang="en-US" sz="3100" dirty="0"/>
              <a:t> (6th ed.). PA: Lippincott William &amp; Wilkins.</a:t>
            </a:r>
            <a:br>
              <a:rPr lang="en-US" sz="3100" dirty="0"/>
            </a:br>
            <a:endParaRPr lang="ar-IQ" sz="3100" dirty="0"/>
          </a:p>
        </p:txBody>
      </p:sp>
    </p:spTree>
    <p:extLst>
      <p:ext uri="{BB962C8B-B14F-4D97-AF65-F5344CB8AC3E}">
        <p14:creationId xmlns:p14="http://schemas.microsoft.com/office/powerpoint/2010/main" val="3623123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512167"/>
          </a:xfrm>
        </p:spPr>
        <p:txBody>
          <a:bodyPr/>
          <a:lstStyle/>
          <a:p>
            <a:r>
              <a:rPr lang="en-US" dirty="0">
                <a:solidFill>
                  <a:srgbClr val="FF0000"/>
                </a:solidFill>
              </a:rPr>
              <a:t>Common labor complication</a:t>
            </a:r>
          </a:p>
        </p:txBody>
      </p:sp>
      <p:sp>
        <p:nvSpPr>
          <p:cNvPr id="3" name="Subtitle 2"/>
          <p:cNvSpPr>
            <a:spLocks noGrp="1"/>
          </p:cNvSpPr>
          <p:nvPr>
            <p:ph type="subTitle" idx="1"/>
          </p:nvPr>
        </p:nvSpPr>
        <p:spPr>
          <a:xfrm>
            <a:off x="395536" y="2060848"/>
            <a:ext cx="8352928" cy="3577952"/>
          </a:xfrm>
        </p:spPr>
        <p:txBody>
          <a:bodyPr>
            <a:normAutofit fontScale="92500" lnSpcReduction="10000"/>
          </a:bodyPr>
          <a:lstStyle/>
          <a:p>
            <a:pPr algn="l"/>
            <a:r>
              <a:rPr lang="en-US" dirty="0" smtClean="0">
                <a:solidFill>
                  <a:schemeClr val="tx1"/>
                </a:solidFill>
              </a:rPr>
              <a:t>1.Failure to progress</a:t>
            </a:r>
          </a:p>
          <a:p>
            <a:pPr algn="l"/>
            <a:r>
              <a:rPr lang="en-US" dirty="0" smtClean="0">
                <a:solidFill>
                  <a:schemeClr val="tx1"/>
                </a:solidFill>
              </a:rPr>
              <a:t>2. Fetal distress</a:t>
            </a:r>
          </a:p>
          <a:p>
            <a:pPr algn="l"/>
            <a:r>
              <a:rPr lang="en-US" dirty="0">
                <a:solidFill>
                  <a:schemeClr val="tx1"/>
                </a:solidFill>
              </a:rPr>
              <a:t>3</a:t>
            </a:r>
            <a:r>
              <a:rPr lang="en-US" dirty="0" smtClean="0">
                <a:solidFill>
                  <a:schemeClr val="tx1"/>
                </a:solidFill>
              </a:rPr>
              <a:t>.Excessive bleeding </a:t>
            </a:r>
          </a:p>
          <a:p>
            <a:pPr algn="l"/>
            <a:r>
              <a:rPr lang="en-US" dirty="0">
                <a:solidFill>
                  <a:schemeClr val="tx1"/>
                </a:solidFill>
              </a:rPr>
              <a:t>4</a:t>
            </a:r>
            <a:r>
              <a:rPr lang="en-US" dirty="0" smtClean="0">
                <a:solidFill>
                  <a:schemeClr val="tx1"/>
                </a:solidFill>
              </a:rPr>
              <a:t>.Malposition</a:t>
            </a:r>
          </a:p>
          <a:p>
            <a:pPr algn="l"/>
            <a:r>
              <a:rPr lang="en-US" dirty="0">
                <a:solidFill>
                  <a:schemeClr val="tx1"/>
                </a:solidFill>
              </a:rPr>
              <a:t>5</a:t>
            </a:r>
            <a:r>
              <a:rPr lang="en-US" dirty="0" smtClean="0">
                <a:solidFill>
                  <a:schemeClr val="tx1"/>
                </a:solidFill>
              </a:rPr>
              <a:t>. Prolapsed umbilical cord</a:t>
            </a:r>
          </a:p>
          <a:p>
            <a:pPr algn="l"/>
            <a:r>
              <a:rPr lang="en-US" dirty="0" smtClean="0">
                <a:solidFill>
                  <a:schemeClr val="tx1"/>
                </a:solidFill>
              </a:rPr>
              <a:t>6 . </a:t>
            </a:r>
            <a:r>
              <a:rPr lang="en-US" dirty="0" err="1" smtClean="0">
                <a:solidFill>
                  <a:schemeClr val="tx1"/>
                </a:solidFill>
              </a:rPr>
              <a:t>cephalopelvic</a:t>
            </a:r>
            <a:r>
              <a:rPr lang="en-US" dirty="0" smtClean="0">
                <a:solidFill>
                  <a:schemeClr val="tx1"/>
                </a:solidFill>
              </a:rPr>
              <a:t> dis proportion</a:t>
            </a:r>
          </a:p>
          <a:p>
            <a:pPr algn="l"/>
            <a:r>
              <a:rPr lang="en-US" dirty="0" smtClean="0">
                <a:solidFill>
                  <a:schemeClr val="tx1"/>
                </a:solidFill>
              </a:rPr>
              <a:t>7 . Uterine rupture </a:t>
            </a:r>
          </a:p>
          <a:p>
            <a:pPr algn="l"/>
            <a:endParaRPr lang="en-US" dirty="0" smtClean="0"/>
          </a:p>
          <a:p>
            <a:pPr algn="l"/>
            <a:endParaRPr lang="en-US" dirty="0"/>
          </a:p>
          <a:p>
            <a:pPr algn="l"/>
            <a:endParaRPr lang="ar-IQ" dirty="0" smtClean="0"/>
          </a:p>
          <a:p>
            <a:pPr algn="l"/>
            <a:endParaRPr lang="ar-IQ" dirty="0"/>
          </a:p>
        </p:txBody>
      </p:sp>
    </p:spTree>
    <p:extLst>
      <p:ext uri="{BB962C8B-B14F-4D97-AF65-F5344CB8AC3E}">
        <p14:creationId xmlns:p14="http://schemas.microsoft.com/office/powerpoint/2010/main" val="1512177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0"/>
            <a:ext cx="9036496" cy="6858000"/>
          </a:xfrm>
        </p:spPr>
        <p:txBody>
          <a:bodyPr>
            <a:normAutofit/>
          </a:bodyPr>
          <a:lstStyle/>
          <a:p>
            <a:pPr algn="l" rtl="0"/>
            <a:r>
              <a:rPr lang="ar-IQ" b="1" dirty="0" smtClean="0"/>
              <a:t/>
            </a:r>
            <a:br>
              <a:rPr lang="ar-IQ" b="1" dirty="0" smtClean="0"/>
            </a:br>
            <a:r>
              <a:rPr lang="en-US" b="1" dirty="0" smtClean="0">
                <a:solidFill>
                  <a:srgbClr val="FF0000"/>
                </a:solidFill>
              </a:rPr>
              <a:t>1. Failure to progress:</a:t>
            </a:r>
            <a:br>
              <a:rPr lang="en-US" b="1" dirty="0" smtClean="0">
                <a:solidFill>
                  <a:srgbClr val="FF0000"/>
                </a:solidFill>
              </a:rPr>
            </a:br>
            <a:r>
              <a:rPr lang="en-US" sz="2800" dirty="0" smtClean="0"/>
              <a:t>Prolonged labor, labor that does not progress, or failure to </a:t>
            </a:r>
            <a:br>
              <a:rPr lang="en-US" sz="2800" dirty="0" smtClean="0"/>
            </a:br>
            <a:r>
              <a:rPr lang="en-US" sz="2800" dirty="0" smtClean="0"/>
              <a:t>progress is when labor lasts longer than expected.</a:t>
            </a:r>
            <a:br>
              <a:rPr lang="en-US" sz="2800" dirty="0" smtClean="0"/>
            </a:br>
            <a:r>
              <a:rPr lang="en-US" sz="3100" dirty="0" smtClean="0">
                <a:solidFill>
                  <a:srgbClr val="0070C0"/>
                </a:solidFill>
              </a:rPr>
              <a:t>Causes</a:t>
            </a:r>
            <a:r>
              <a:rPr lang="en-US" sz="2800" dirty="0" smtClean="0"/>
              <a:t/>
            </a:r>
            <a:br>
              <a:rPr lang="en-US" sz="2800" dirty="0" smtClean="0"/>
            </a:br>
            <a:r>
              <a:rPr lang="en-US" sz="3100" dirty="0" smtClean="0"/>
              <a:t> -slow cervical dilations</a:t>
            </a:r>
            <a:br>
              <a:rPr lang="en-US" sz="3100" dirty="0" smtClean="0"/>
            </a:br>
            <a:r>
              <a:rPr lang="en-US" sz="3100" dirty="0" smtClean="0"/>
              <a:t>-slow effacement</a:t>
            </a:r>
            <a:r>
              <a:rPr lang="ar-IQ" sz="3100" dirty="0" smtClean="0"/>
              <a:t>-</a:t>
            </a:r>
            <a:r>
              <a:rPr lang="en-US" sz="3100" dirty="0" smtClean="0"/>
              <a:t/>
            </a:r>
            <a:br>
              <a:rPr lang="en-US" sz="3100" dirty="0" smtClean="0"/>
            </a:br>
            <a:r>
              <a:rPr lang="en-US" sz="3100" dirty="0" smtClean="0"/>
              <a:t>- large baby</a:t>
            </a:r>
            <a:r>
              <a:rPr lang="ar-IQ" sz="3100" dirty="0" smtClean="0"/>
              <a:t>-</a:t>
            </a:r>
            <a:r>
              <a:rPr lang="en-US" sz="3100" dirty="0" smtClean="0"/>
              <a:t/>
            </a:r>
            <a:br>
              <a:rPr lang="en-US" sz="3100" dirty="0" smtClean="0"/>
            </a:br>
            <a:r>
              <a:rPr lang="en-US" sz="3100" dirty="0" smtClean="0"/>
              <a:t>- small birth canal or pelvis</a:t>
            </a:r>
            <a:br>
              <a:rPr lang="en-US" sz="3100" dirty="0" smtClean="0"/>
            </a:br>
            <a:r>
              <a:rPr lang="en-US" sz="3100" dirty="0" smtClean="0"/>
              <a:t>-delivery of multiple babies</a:t>
            </a:r>
            <a:br>
              <a:rPr lang="en-US" sz="3100" dirty="0" smtClean="0"/>
            </a:br>
            <a:r>
              <a:rPr lang="en-US" sz="3100" dirty="0" smtClean="0"/>
              <a:t>-emotional factors, such as worry, stress , and fear</a:t>
            </a:r>
            <a:br>
              <a:rPr lang="en-US" sz="3100" dirty="0" smtClean="0"/>
            </a:br>
            <a:r>
              <a:rPr lang="en-US" sz="3100" dirty="0" smtClean="0"/>
              <a:t>-</a:t>
            </a:r>
            <a:r>
              <a:rPr lang="en-US" sz="3100" dirty="0"/>
              <a:t>Pain medications can also contribute by slowing or weakening uterine contractions.</a:t>
            </a:r>
            <a:endParaRPr lang="en-US" sz="3100" b="1" dirty="0">
              <a:solidFill>
                <a:srgbClr val="FF0000"/>
              </a:solidFill>
            </a:endParaRPr>
          </a:p>
        </p:txBody>
      </p:sp>
    </p:spTree>
    <p:extLst>
      <p:ext uri="{BB962C8B-B14F-4D97-AF65-F5344CB8AC3E}">
        <p14:creationId xmlns:p14="http://schemas.microsoft.com/office/powerpoint/2010/main" val="3992217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4"/>
            <a:ext cx="7772400" cy="5832647"/>
          </a:xfrm>
        </p:spPr>
        <p:txBody>
          <a:bodyPr/>
          <a:lstStyle/>
          <a:p>
            <a:endParaRPr lang="ar-IQ" dirty="0"/>
          </a:p>
        </p:txBody>
      </p:sp>
      <p:pic>
        <p:nvPicPr>
          <p:cNvPr id="6146" name="Picture 2" descr="exh40424 96472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548680"/>
            <a:ext cx="6696744"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1359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0"/>
            <a:ext cx="9036496" cy="6858000"/>
          </a:xfrm>
        </p:spPr>
        <p:txBody>
          <a:bodyPr>
            <a:noAutofit/>
          </a:bodyPr>
          <a:lstStyle/>
          <a:p>
            <a:pPr algn="l" rtl="0" fontAlgn="base"/>
            <a:r>
              <a:rPr lang="en-US" sz="2400" dirty="0" smtClean="0">
                <a:solidFill>
                  <a:srgbClr val="FF0000"/>
                </a:solidFill>
              </a:rPr>
              <a:t>Management </a:t>
            </a:r>
            <a:r>
              <a:rPr lang="en-US" sz="2400" dirty="0" smtClean="0"/>
              <a:t/>
            </a:r>
            <a:br>
              <a:rPr lang="en-US" sz="2400" dirty="0" smtClean="0"/>
            </a:br>
            <a:r>
              <a:rPr lang="en-US" sz="2400" dirty="0" smtClean="0"/>
              <a:t>1. Rupture </a:t>
            </a:r>
            <a:r>
              <a:rPr lang="en-US" sz="2400" dirty="0"/>
              <a:t>of </a:t>
            </a:r>
            <a:r>
              <a:rPr lang="en-US" sz="2400" dirty="0" smtClean="0"/>
              <a:t>Membranes</a:t>
            </a:r>
            <a:r>
              <a:rPr lang="en-US" sz="2400" dirty="0"/>
              <a:t/>
            </a:r>
            <a:br>
              <a:rPr lang="en-US" sz="2400" dirty="0"/>
            </a:br>
            <a:r>
              <a:rPr lang="en-US" sz="2400" dirty="0" smtClean="0"/>
              <a:t>artificially </a:t>
            </a:r>
            <a:r>
              <a:rPr lang="en-US" sz="2400" dirty="0"/>
              <a:t>using a tool made for that purpose</a:t>
            </a:r>
            <a:r>
              <a:rPr lang="en-US" sz="2400" dirty="0" smtClean="0"/>
              <a:t>.</a:t>
            </a:r>
            <a:r>
              <a:rPr lang="en-US" sz="2400" dirty="0"/>
              <a:t/>
            </a:r>
            <a:br>
              <a:rPr lang="en-US" sz="2400" dirty="0"/>
            </a:br>
            <a:r>
              <a:rPr lang="en-US" sz="2400" dirty="0" smtClean="0"/>
              <a:t>2. pain </a:t>
            </a:r>
            <a:r>
              <a:rPr lang="en-US" sz="2400" dirty="0"/>
              <a:t>relieving drugs </a:t>
            </a:r>
            <a:r>
              <a:rPr lang="en-US" sz="2400" dirty="0" smtClean="0"/>
              <a:t>,suggest </a:t>
            </a:r>
            <a:r>
              <a:rPr lang="en-US" sz="2400" dirty="0"/>
              <a:t>that </a:t>
            </a:r>
            <a:r>
              <a:rPr lang="en-US" sz="2400" dirty="0" smtClean="0"/>
              <a:t>consider </a:t>
            </a:r>
            <a:r>
              <a:rPr lang="en-US" sz="2400" dirty="0"/>
              <a:t>pain </a:t>
            </a:r>
            <a:r>
              <a:rPr lang="en-US" sz="2400" dirty="0" smtClean="0"/>
              <a:t>treatment</a:t>
            </a:r>
            <a:br>
              <a:rPr lang="en-US" sz="2400" dirty="0" smtClean="0"/>
            </a:br>
            <a:r>
              <a:rPr lang="en-US" sz="2400" dirty="0" smtClean="0"/>
              <a:t>, </a:t>
            </a:r>
            <a:r>
              <a:rPr lang="en-US" sz="2400" dirty="0"/>
              <a:t>such as an epidural</a:t>
            </a:r>
            <a:r>
              <a:rPr lang="en-US" sz="2400" dirty="0" smtClean="0"/>
              <a:t>..</a:t>
            </a:r>
            <a:r>
              <a:rPr lang="en-US" sz="2400" dirty="0"/>
              <a:t/>
            </a:r>
            <a:br>
              <a:rPr lang="en-US" sz="2400" dirty="0"/>
            </a:br>
            <a:r>
              <a:rPr lang="en-US" sz="2400" dirty="0" smtClean="0"/>
              <a:t>3. Oxytocin </a:t>
            </a:r>
            <a:r>
              <a:rPr lang="en-US" sz="2400" dirty="0"/>
              <a:t>is a natural stimulant of the uterine </a:t>
            </a:r>
            <a:r>
              <a:rPr lang="en-US" sz="2400" dirty="0" smtClean="0"/>
              <a:t>muscle contraction</a:t>
            </a:r>
            <a:r>
              <a:rPr lang="en-US" sz="2400" dirty="0"/>
              <a:t/>
            </a:r>
            <a:br>
              <a:rPr lang="en-US" sz="2400" dirty="0"/>
            </a:br>
            <a:r>
              <a:rPr lang="en-US" sz="2400" dirty="0" smtClean="0"/>
              <a:t>4. Delivery </a:t>
            </a:r>
            <a:r>
              <a:rPr lang="en-US" sz="2400" dirty="0"/>
              <a:t>Options</a:t>
            </a:r>
            <a:br>
              <a:rPr lang="en-US" sz="2400" dirty="0"/>
            </a:br>
            <a:r>
              <a:rPr lang="en-US" sz="2400" dirty="0"/>
              <a:t>If labor does not progress despite other efforts, or if the baby starts showing signs of distress, operative delivery will </a:t>
            </a:r>
            <a:r>
              <a:rPr lang="en-US" sz="2400" dirty="0" smtClean="0"/>
              <a:t>take.. </a:t>
            </a:r>
            <a:r>
              <a:rPr lang="en-US" sz="2400" dirty="0"/>
              <a:t>Assisted vaginal delivery may be an option in situations where the baby is almost out of the birth canal during the pushing stage. A vacuum or forceps can be used to help the baby come out.</a:t>
            </a:r>
            <a:br>
              <a:rPr lang="en-US" sz="2400" dirty="0"/>
            </a:br>
            <a:endParaRPr lang="ar-IQ" sz="2400" dirty="0"/>
          </a:p>
        </p:txBody>
      </p:sp>
    </p:spTree>
    <p:extLst>
      <p:ext uri="{BB962C8B-B14F-4D97-AF65-F5344CB8AC3E}">
        <p14:creationId xmlns:p14="http://schemas.microsoft.com/office/powerpoint/2010/main" val="1409514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16632"/>
            <a:ext cx="9036496" cy="6624736"/>
          </a:xfrm>
        </p:spPr>
        <p:txBody>
          <a:bodyPr>
            <a:normAutofit fontScale="90000"/>
          </a:bodyPr>
          <a:lstStyle/>
          <a:p>
            <a:pPr algn="l" rtl="0"/>
            <a:r>
              <a:rPr lang="en-US" b="1" dirty="0">
                <a:solidFill>
                  <a:srgbClr val="FF0000"/>
                </a:solidFill>
              </a:rPr>
              <a:t>2. Fetal distress</a:t>
            </a:r>
            <a:r>
              <a:rPr lang="en-US" b="1" dirty="0"/>
              <a:t/>
            </a:r>
            <a:br>
              <a:rPr lang="en-US" b="1" dirty="0"/>
            </a:br>
            <a:r>
              <a:rPr lang="en-US" sz="3100" dirty="0"/>
              <a:t>"Non-reassuring fetal status," previously known as fetal distress, is </a:t>
            </a:r>
            <a:r>
              <a:rPr lang="en-US" sz="3100" dirty="0">
                <a:hlinkClick r:id="rId2"/>
              </a:rPr>
              <a:t>used to describe</a:t>
            </a:r>
            <a:r>
              <a:rPr lang="en-US" sz="3100" dirty="0"/>
              <a:t> when a fetus does not appear to be doing well.</a:t>
            </a:r>
            <a:br>
              <a:rPr lang="en-US" sz="3100" dirty="0"/>
            </a:br>
            <a:r>
              <a:rPr lang="en-US" sz="3100" dirty="0"/>
              <a:t>Non-reassuring fetal status </a:t>
            </a:r>
            <a:r>
              <a:rPr lang="en-US" sz="3100" dirty="0">
                <a:hlinkClick r:id="rId3"/>
              </a:rPr>
              <a:t>may be linked to</a:t>
            </a:r>
            <a:r>
              <a:rPr lang="en-US" sz="3100" dirty="0"/>
              <a:t>:</a:t>
            </a:r>
            <a:br>
              <a:rPr lang="en-US" sz="3100" dirty="0"/>
            </a:br>
            <a:r>
              <a:rPr lang="en-US" sz="3100" dirty="0" smtClean="0"/>
              <a:t>1. an </a:t>
            </a:r>
            <a:r>
              <a:rPr lang="en-US" sz="3100" dirty="0"/>
              <a:t>irregular heartbeat in the </a:t>
            </a:r>
            <a:r>
              <a:rPr lang="en-US" sz="3100" dirty="0" smtClean="0"/>
              <a:t>baby</a:t>
            </a:r>
            <a:r>
              <a:rPr lang="en-US" sz="3100" dirty="0"/>
              <a:t/>
            </a:r>
            <a:br>
              <a:rPr lang="en-US" sz="3100" dirty="0"/>
            </a:br>
            <a:r>
              <a:rPr lang="en-US" sz="3100" dirty="0" smtClean="0"/>
              <a:t>2. problems </a:t>
            </a:r>
            <a:r>
              <a:rPr lang="en-US" sz="3100" dirty="0"/>
              <a:t>with muscle tone and movement</a:t>
            </a:r>
            <a:br>
              <a:rPr lang="en-US" sz="3100" dirty="0"/>
            </a:br>
            <a:r>
              <a:rPr lang="en-US" sz="3100" dirty="0" smtClean="0"/>
              <a:t>3. low </a:t>
            </a:r>
            <a:r>
              <a:rPr lang="en-US" sz="3100" dirty="0"/>
              <a:t>levels of </a:t>
            </a:r>
            <a:r>
              <a:rPr lang="en-US" sz="3100" dirty="0">
                <a:hlinkClick r:id="rId4" tooltip="What's to know about amniotic fluid?"/>
              </a:rPr>
              <a:t>amniotic fluid</a:t>
            </a:r>
            <a:r>
              <a:rPr lang="en-US" sz="3100" dirty="0"/>
              <a:t/>
            </a:r>
            <a:br>
              <a:rPr lang="en-US" sz="3100" dirty="0"/>
            </a:br>
            <a:r>
              <a:rPr lang="en-US" sz="3100" dirty="0" smtClean="0"/>
              <a:t>causes :</a:t>
            </a:r>
            <a:r>
              <a:rPr lang="en-US" sz="3100" dirty="0"/>
              <a:t/>
            </a:r>
            <a:br>
              <a:rPr lang="en-US" sz="3100" dirty="0"/>
            </a:br>
            <a:r>
              <a:rPr lang="en-US" sz="3100" dirty="0" smtClean="0"/>
              <a:t>-insufficient </a:t>
            </a:r>
            <a:r>
              <a:rPr lang="en-US" sz="3100" dirty="0"/>
              <a:t>oxygen levels</a:t>
            </a:r>
            <a:br>
              <a:rPr lang="en-US" sz="3100" dirty="0"/>
            </a:br>
            <a:r>
              <a:rPr lang="en-US" sz="3100" dirty="0" smtClean="0"/>
              <a:t>-maternal</a:t>
            </a:r>
            <a:r>
              <a:rPr lang="en-US" sz="3100" dirty="0"/>
              <a:t> </a:t>
            </a:r>
            <a:r>
              <a:rPr lang="en-US" sz="3100" dirty="0">
                <a:hlinkClick r:id="rId5" tooltip="Everything you need to know about anemia"/>
              </a:rPr>
              <a:t>anemia</a:t>
            </a:r>
            <a:r>
              <a:rPr lang="en-US" sz="3100" dirty="0"/>
              <a:t/>
            </a:r>
            <a:br>
              <a:rPr lang="en-US" sz="3100" dirty="0"/>
            </a:br>
            <a:r>
              <a:rPr lang="en-US" sz="3100" dirty="0" smtClean="0"/>
              <a:t>-pregnancy-induced</a:t>
            </a:r>
            <a:r>
              <a:rPr lang="en-US" sz="3100" dirty="0"/>
              <a:t> </a:t>
            </a:r>
            <a:r>
              <a:rPr lang="en-US" sz="3100" dirty="0">
                <a:hlinkClick r:id="rId6" tooltip="Everything you need to know about hypertension"/>
              </a:rPr>
              <a:t>hypertension</a:t>
            </a:r>
            <a:r>
              <a:rPr lang="en-US" sz="3100" dirty="0"/>
              <a:t> in the mother</a:t>
            </a:r>
            <a:br>
              <a:rPr lang="en-US" sz="3100" dirty="0"/>
            </a:br>
            <a:r>
              <a:rPr lang="en-US" sz="3100" dirty="0" smtClean="0"/>
              <a:t>-intrauterine </a:t>
            </a:r>
            <a:r>
              <a:rPr lang="en-US" sz="3100" dirty="0"/>
              <a:t>growth retardation (IUGR)</a:t>
            </a:r>
            <a:br>
              <a:rPr lang="en-US" sz="3100" dirty="0"/>
            </a:br>
            <a:r>
              <a:rPr lang="en-US" sz="3100" dirty="0" smtClean="0"/>
              <a:t>-meconium-stained </a:t>
            </a:r>
            <a:r>
              <a:rPr lang="en-US" sz="3100" dirty="0"/>
              <a:t>amniotic fluid</a:t>
            </a:r>
            <a:br>
              <a:rPr lang="en-US" sz="3100" dirty="0"/>
            </a:br>
            <a:endParaRPr lang="ar-IQ" sz="3100" dirty="0"/>
          </a:p>
        </p:txBody>
      </p:sp>
    </p:spTree>
    <p:extLst>
      <p:ext uri="{BB962C8B-B14F-4D97-AF65-F5344CB8AC3E}">
        <p14:creationId xmlns:p14="http://schemas.microsoft.com/office/powerpoint/2010/main" val="1331076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6858000"/>
          </a:xfrm>
        </p:spPr>
        <p:txBody>
          <a:bodyPr>
            <a:normAutofit/>
          </a:bodyPr>
          <a:lstStyle/>
          <a:p>
            <a:pPr algn="l" rtl="0" fontAlgn="base"/>
            <a:r>
              <a:rPr lang="en-US" sz="4000" dirty="0" smtClean="0">
                <a:solidFill>
                  <a:srgbClr val="FF0000"/>
                </a:solidFill>
              </a:rPr>
              <a:t>Management</a:t>
            </a:r>
            <a:r>
              <a:rPr lang="en-US" dirty="0" smtClean="0"/>
              <a:t/>
            </a:r>
            <a:br>
              <a:rPr lang="en-US" dirty="0" smtClean="0"/>
            </a:br>
            <a:r>
              <a:rPr lang="en-US" sz="2700" dirty="0" smtClean="0"/>
              <a:t>1</a:t>
            </a:r>
            <a:r>
              <a:rPr lang="en-US" sz="3100" dirty="0" smtClean="0"/>
              <a:t>. </a:t>
            </a:r>
            <a:r>
              <a:rPr lang="en-US" sz="2700" dirty="0" smtClean="0"/>
              <a:t>Turn </a:t>
            </a:r>
            <a:r>
              <a:rPr lang="en-US" sz="2700" dirty="0"/>
              <a:t>the mother onto her side to correct any supine hypotension (a low blood pressure which some pregnant women can develop in late pregnancy when they lie flat on their back).</a:t>
            </a:r>
            <a:br>
              <a:rPr lang="en-US" sz="2700" dirty="0"/>
            </a:br>
            <a:r>
              <a:rPr lang="en-US" sz="2700" dirty="0" smtClean="0"/>
              <a:t>2 .If </a:t>
            </a:r>
            <a:r>
              <a:rPr lang="en-US" sz="2700" dirty="0"/>
              <a:t>the woman is receiving an oxytocin infusion, this must be stopped immediately to prevent any uterine overstimulation.</a:t>
            </a:r>
            <a:br>
              <a:rPr lang="en-US" sz="2700" dirty="0"/>
            </a:br>
            <a:r>
              <a:rPr lang="en-US" sz="2700" dirty="0" smtClean="0"/>
              <a:t>3. If </a:t>
            </a:r>
            <a:r>
              <a:rPr lang="en-US" sz="2700" dirty="0"/>
              <a:t>the fetal heart rate returns to normal, allow </a:t>
            </a:r>
            <a:r>
              <a:rPr lang="en-US" sz="2700" dirty="0" smtClean="0"/>
              <a:t>labor </a:t>
            </a:r>
            <a:r>
              <a:rPr lang="en-US" sz="2700" dirty="0"/>
              <a:t>to proceed, but monitor the fetal heart rate very carefully and frequently. If possible, monitor with a CTG.</a:t>
            </a:r>
            <a:br>
              <a:rPr lang="en-US" sz="2700" dirty="0"/>
            </a:br>
            <a:r>
              <a:rPr lang="en-US" sz="2700" dirty="0"/>
              <a:t>If the fetal </a:t>
            </a:r>
            <a:r>
              <a:rPr lang="en-US" sz="2700" dirty="0" err="1"/>
              <a:t>bradycardia</a:t>
            </a:r>
            <a:r>
              <a:rPr lang="en-US" sz="2700" dirty="0"/>
              <a:t> persists, the fetus must be delivered as soon as possible, which will be by Caesarean section in most cases. While preparing for Caesarean section, fetal resuscitation must be performed.</a:t>
            </a:r>
            <a:br>
              <a:rPr lang="en-US" sz="2700" dirty="0"/>
            </a:br>
            <a:endParaRPr lang="ar-IQ" sz="2700" dirty="0"/>
          </a:p>
        </p:txBody>
      </p:sp>
    </p:spTree>
    <p:extLst>
      <p:ext uri="{BB962C8B-B14F-4D97-AF65-F5344CB8AC3E}">
        <p14:creationId xmlns:p14="http://schemas.microsoft.com/office/powerpoint/2010/main" val="2796102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404664"/>
            <a:ext cx="9036496" cy="5832647"/>
          </a:xfrm>
        </p:spPr>
        <p:txBody>
          <a:bodyPr>
            <a:noAutofit/>
          </a:bodyPr>
          <a:lstStyle/>
          <a:p>
            <a:pPr algn="l"/>
            <a:r>
              <a:rPr lang="en-US" sz="3200" b="1" dirty="0">
                <a:solidFill>
                  <a:srgbClr val="FF0000"/>
                </a:solidFill>
              </a:rPr>
              <a:t>3</a:t>
            </a:r>
            <a:r>
              <a:rPr lang="en-US" sz="3200" b="1" dirty="0" smtClean="0">
                <a:solidFill>
                  <a:srgbClr val="FF0000"/>
                </a:solidFill>
              </a:rPr>
              <a:t>. </a:t>
            </a:r>
            <a:r>
              <a:rPr lang="en-US" sz="3200" b="1" dirty="0">
                <a:solidFill>
                  <a:srgbClr val="FF0000"/>
                </a:solidFill>
              </a:rPr>
              <a:t>Excessive bleeding</a:t>
            </a:r>
            <a:r>
              <a:rPr lang="en-US" sz="3200" b="1" dirty="0"/>
              <a:t/>
            </a:r>
            <a:br>
              <a:rPr lang="en-US" sz="3200" b="1" dirty="0"/>
            </a:br>
            <a:r>
              <a:rPr lang="en-US" sz="3200" dirty="0"/>
              <a:t>On average, women </a:t>
            </a:r>
            <a:r>
              <a:rPr lang="en-US" sz="3200" dirty="0" smtClean="0"/>
              <a:t>loss</a:t>
            </a:r>
            <a:r>
              <a:rPr lang="en-US" sz="3200" dirty="0" smtClean="0">
                <a:solidFill>
                  <a:srgbClr val="0070C0"/>
                </a:solidFill>
              </a:rPr>
              <a:t>(</a:t>
            </a:r>
            <a:r>
              <a:rPr lang="en-US" sz="3200" dirty="0"/>
              <a:t> </a:t>
            </a:r>
            <a:r>
              <a:rPr lang="en-US" sz="3200" dirty="0">
                <a:hlinkClick r:id="rId2"/>
              </a:rPr>
              <a:t>500 </a:t>
            </a:r>
            <a:r>
              <a:rPr lang="en-US" sz="3200" dirty="0" smtClean="0">
                <a:hlinkClick r:id="rId2"/>
              </a:rPr>
              <a:t>ml</a:t>
            </a:r>
            <a:r>
              <a:rPr lang="en-US" sz="3200" dirty="0">
                <a:hlinkClick r:id="rId2"/>
              </a:rPr>
              <a:t>)</a:t>
            </a:r>
            <a:r>
              <a:rPr lang="en-US" sz="3200" dirty="0"/>
              <a:t> of blood during the vaginal delivery of a single baby. </a:t>
            </a:r>
            <a:r>
              <a:rPr lang="en-US" sz="3200" dirty="0" smtClean="0"/>
              <a:t>single </a:t>
            </a:r>
            <a:r>
              <a:rPr lang="en-US" sz="3200" dirty="0"/>
              <a:t>baby, </a:t>
            </a:r>
            <a:r>
              <a:rPr lang="en-US" sz="3200" dirty="0" smtClean="0"/>
              <a:t>during the first hour after delivery.</a:t>
            </a:r>
            <a:r>
              <a:rPr lang="en-US" sz="3200" dirty="0"/>
              <a:t/>
            </a:r>
            <a:br>
              <a:rPr lang="en-US" sz="3200" dirty="0"/>
            </a:br>
            <a:r>
              <a:rPr lang="en-US" sz="3200" dirty="0" smtClean="0">
                <a:solidFill>
                  <a:srgbClr val="0070C0"/>
                </a:solidFill>
              </a:rPr>
              <a:t>hemorrhage</a:t>
            </a:r>
            <a:r>
              <a:rPr lang="en-US" sz="3200" dirty="0" smtClean="0"/>
              <a:t> </a:t>
            </a:r>
            <a:r>
              <a:rPr lang="en-US" sz="3200" dirty="0"/>
              <a:t>result from a lack of uterine tone.</a:t>
            </a:r>
            <a:br>
              <a:rPr lang="en-US" sz="3200" dirty="0"/>
            </a:br>
            <a:r>
              <a:rPr lang="en-US" sz="3200" dirty="0"/>
              <a:t>Bleeding happens after the placenta is expelled, because the uterine contractions are too weak and cannot provide enough compression to the blood vessels at the site of where the placenta was attached to the uterus.</a:t>
            </a:r>
            <a:br>
              <a:rPr lang="en-US" sz="3200" dirty="0"/>
            </a:br>
            <a:endParaRPr lang="en-US" sz="3200" dirty="0"/>
          </a:p>
        </p:txBody>
      </p:sp>
    </p:spTree>
    <p:extLst>
      <p:ext uri="{BB962C8B-B14F-4D97-AF65-F5344CB8AC3E}">
        <p14:creationId xmlns:p14="http://schemas.microsoft.com/office/powerpoint/2010/main" val="2806786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2862</TotalTime>
  <Words>83</Words>
  <Application>Microsoft Office PowerPoint</Application>
  <PresentationFormat>On-screen Show (4:3)</PresentationFormat>
  <Paragraphs>28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نسق Office</vt:lpstr>
      <vt:lpstr>PowerPoint Presentation</vt:lpstr>
      <vt:lpstr>Common labor complication   The labor and birth process is usually straight forward, but sometimes complications arise that may need immediate attention.  Complications can occur during any part of the labor process. </vt:lpstr>
      <vt:lpstr>Common labor complication</vt:lpstr>
      <vt:lpstr> 1. Failure to progress: Prolonged labor, labor that does not progress, or failure to  progress is when labor lasts longer than expected. Causes  -slow cervical dilations -slow effacement- - large baby- - small birth canal or pelvis -delivery of multiple babies -emotional factors, such as worry, stress , and fear -Pain medications can also contribute by slowing or weakening uterine contractions.</vt:lpstr>
      <vt:lpstr>PowerPoint Presentation</vt:lpstr>
      <vt:lpstr>Management  1. Rupture of Membranes artificially using a tool made for that purpose. 2. pain relieving drugs ,suggest that consider pain treatment , such as an epidural.. 3. Oxytocin is a natural stimulant of the uterine muscle contraction 4. Delivery Options If labor does not progress despite other efforts, or if the baby starts showing signs of distress, operative delivery will take.. Assisted vaginal delivery may be an option in situations where the baby is almost out of the birth canal during the pushing stage. A vacuum or forceps can be used to help the baby come out. </vt:lpstr>
      <vt:lpstr>2. Fetal distress "Non-reassuring fetal status," previously known as fetal distress, is used to describe when a fetus does not appear to be doing well. Non-reassuring fetal status may be linked to: 1. an irregular heartbeat in the baby 2. problems with muscle tone and movement 3. low levels of amniotic fluid causes : -insufficient oxygen levels -maternal anemia -pregnancy-induced hypertension in the mother -intrauterine growth retardation (IUGR) -meconium-stained amniotic fluid </vt:lpstr>
      <vt:lpstr>Management 1. Turn the mother onto her side to correct any supine hypotension (a low blood pressure which some pregnant women can develop in late pregnancy when they lie flat on their back). 2 .If the woman is receiving an oxytocin infusion, this must be stopped immediately to prevent any uterine overstimulation. 3. If the fetal heart rate returns to normal, allow labor to proceed, but monitor the fetal heart rate very carefully and frequently. If possible, monitor with a CTG. If the fetal bradycardia persists, the fetus must be delivered as soon as possible, which will be by Caesarean section in most cases. While preparing for Caesarean section, fetal resuscitation must be performed. </vt:lpstr>
      <vt:lpstr>3. Excessive bleeding On average, women loss( 500 ml) of blood during the vaginal delivery of a single baby. single baby, during the first hour after delivery. hemorrhage result from a lack of uterine tone. Bleeding happens after the placenta is expelled, because the uterine contractions are too weak and cannot provide enough compression to the blood vessels at the site of where the placenta was attached to the uterus. </vt:lpstr>
      <vt:lpstr>Risk factors: -previous history of hemorrhage. -labor augmented with oxytocin. -multiple gestation pregnancy -pregnancy-induced hypertension -prolonged labor -the use of forceps or a vacuum-assisted delivery -use of general anesthesia or medications to induce or stop labor -infection -obesity </vt:lpstr>
      <vt:lpstr>mangment  - assessment post delivery uterine contraction -uterine massage- -removal of retained placenta- -assessment amount and color of vaginal bleeding -monitor VS every 15 minute -IV administration of oxytocin</vt:lpstr>
      <vt:lpstr>4. Malposition. not all babies will be in the best position for vaginal delivery. Facing downward is the most common fetal birth position, but babies can be in other positions. They include: -facing upward -breech, either buttocks first (frank breech) or feet first (complete breech) -lying sideways, horizontally across the uterus instead of vertically </vt:lpstr>
      <vt:lpstr>Depending on the position of the baby and the situation, it may be necessary to:  manually change the fetal position- -use forceps -carry out an episiotomy, to surgically enlarge the opening -perform a cesarian delivery </vt:lpstr>
      <vt:lpstr>PowerPoint Presentation</vt:lpstr>
      <vt:lpstr>5.Prolapsed umbilical cord descend of the umbilical cord to the vagina before the presenting part risk factor -multiple pregnancy -high presenting part -polyhydramnios -malpresentation -premature labor -fetal abnormalities</vt:lpstr>
      <vt:lpstr>Management  1. use of trendeleburgs position 2. monitoring FHR 3. pushing of the head up and of the cord with a sterile gloved hand. </vt:lpstr>
      <vt:lpstr>6. Cephalopelvic disproportion  Cephalopelvic disproportion (CPD) is when a baby's head is unable to fit through the mother's pelvis. causes: -the baby is large or has a large head size -the baby is in an unusual position -the mother's pelvis is small or has an unusual shape.  A ClS delivery will normally be necessary.</vt:lpstr>
      <vt:lpstr>PowerPoint Presentation</vt:lpstr>
      <vt:lpstr> MANAGEMENT 1. Increase pelvic diameter during labor by squatting, sitting ,rolling from side to side 2. maintaining knee-chest position ,use of labor ball 3. CPD may make ClS only available method of birth. 4. monitor maternal  VS 5. Monitor FHR. </vt:lpstr>
      <vt:lpstr>7. Uterine rupture If someone has previously had a cesarian delivery, there is a small chance that the scar could open during future labor. If this happens, the baby may be at risk of oxygen deprivation and a cesarian delivery may be necessary. The mother may be at risk of excessive bleeding. Apart from a previous cesarean delivery, other possible risk factors include: -the induction of labor- -the size of the baby -maternal age of 35 years or more -the use of instruments in vaginal delivery. </vt:lpstr>
      <vt:lpstr>Signs  -an abnormal heart rate in the baby -abdominal pain and tenderness in the mother -slow progress in labor -vaginal bleeding -rapid heart rate and low blood pressure in the mother. -hypovolemic shock in the woman, fetus, or both. </vt:lpstr>
      <vt:lpstr>Nursing management,  1. delivery by cesarean birth is indicated. The life-threatening nature of uterine rupture is underscored by the fact that the maternal circulatory system delivers approximately 500 mL of blood to the term uterus every minute (Toppenberg &amp; Block, 2002). Maternal death is a real possibility without rapid intervention.  2. Newborn outcome after rupture depends largely on the speed with which surgical rescue is carried out. 3.  Monitor maternal vital signs and observe for hypotension and tachycardia, which might indicate hypovolemic shock.  4. Assist in preparing for an emergency cesarean birth by alerting the operating room staff, anesthesia provider, and neonatal team. 5.  Insert an indwelling urinary (Foley) catheter if one isn’t in place already</vt:lpstr>
      <vt:lpstr>PowerPoint Presentation</vt:lpstr>
      <vt:lpstr>References: 1. Clinical Practice Guidelines on Intrapartum and Immediate Postpartum Care 2012 by Department of Health and Philippine Obstetrical and Gynecological Society.   2. Callahan, T. (2013). Blueprints Obstetrics and Gynecology. (6th ed.). Baltimore, MD: Lippincott William &amp; Wilkins.  3. Pillitteri, A. (2010). Maternal &amp; Child Health Nursing: Care of the Childbearing and Childrearing  Family (6th ed.). PA: Lippincott William &amp; Wilkins.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care during labor and its  complication   Dr. Ezedeen f Bahaaeldeen   الطالبه ساره هاشم محمد</dc:title>
  <dc:creator>عدي</dc:creator>
  <cp:lastModifiedBy>Maher</cp:lastModifiedBy>
  <cp:revision>263</cp:revision>
  <cp:lastPrinted>2020-12-19T07:11:29Z</cp:lastPrinted>
  <dcterms:created xsi:type="dcterms:W3CDTF">2018-10-12T12:45:55Z</dcterms:created>
  <dcterms:modified xsi:type="dcterms:W3CDTF">2021-01-16T13:26:19Z</dcterms:modified>
</cp:coreProperties>
</file>