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46" r:id="rId1"/>
  </p:sldMasterIdLst>
  <p:notesMasterIdLst>
    <p:notesMasterId r:id="rId28"/>
  </p:notesMasterIdLst>
  <p:sldIdLst>
    <p:sldId id="278" r:id="rId2"/>
    <p:sldId id="257" r:id="rId3"/>
    <p:sldId id="258" r:id="rId4"/>
    <p:sldId id="284" r:id="rId5"/>
    <p:sldId id="261" r:id="rId6"/>
    <p:sldId id="262" r:id="rId7"/>
    <p:sldId id="279" r:id="rId8"/>
    <p:sldId id="263" r:id="rId9"/>
    <p:sldId id="264" r:id="rId10"/>
    <p:sldId id="265" r:id="rId11"/>
    <p:sldId id="266" r:id="rId12"/>
    <p:sldId id="275" r:id="rId13"/>
    <p:sldId id="272" r:id="rId14"/>
    <p:sldId id="267" r:id="rId15"/>
    <p:sldId id="285" r:id="rId16"/>
    <p:sldId id="286" r:id="rId17"/>
    <p:sldId id="287" r:id="rId18"/>
    <p:sldId id="273" r:id="rId19"/>
    <p:sldId id="280" r:id="rId20"/>
    <p:sldId id="281" r:id="rId21"/>
    <p:sldId id="274" r:id="rId22"/>
    <p:sldId id="289" r:id="rId23"/>
    <p:sldId id="268" r:id="rId24"/>
    <p:sldId id="270" r:id="rId25"/>
    <p:sldId id="269" r:id="rId26"/>
    <p:sldId id="283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C937F27-102A-4B2F-8CA6-AA2F6EA75421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5989BCD-6BAE-4CEC-8262-3DD9AAE75E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000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89BCD-6BAE-4CEC-8262-3DD9AAE75EA6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224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Mastitis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89BCD-6BAE-4CEC-8262-3DD9AAE75EA6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672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281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734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84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443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47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834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085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252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852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21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438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278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en.wikipedia.org/wiki/File:Breastfeeding_-_Twins,_Parallel_Position_II.png" TargetMode="External"/><Relationship Id="rId3" Type="http://schemas.openxmlformats.org/officeDocument/2006/relationships/hyperlink" Target="https://en.wikipedia.org/wiki/File:Breastfeeding_-_Football_Hold.png" TargetMode="External"/><Relationship Id="rId7" Type="http://schemas.openxmlformats.org/officeDocument/2006/relationships/hyperlink" Target="https://en.wikipedia.org/wiki/File:Breastfeeding_-_Side-Lying_Position.png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hyperlink" Target="https://en.wikipedia.org/wiki/File:Breastfeeding_-_Twins,_Cross_Cradle_Position_I.png" TargetMode="External"/><Relationship Id="rId5" Type="http://schemas.openxmlformats.org/officeDocument/2006/relationships/hyperlink" Target="https://en.wikipedia.org/wiki/File:Breastfeeding_-_Semi-Reclining_Position.png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en.wikipedia.org/wiki/File:Breastfeeding_-_Supine_Position.png" TargetMode="External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60807233307/http:/www.nhs.uk/Conditions/pregnancy-and-baby/Pages/breastfeeding-diet.aspx" TargetMode="External"/><Relationship Id="rId2" Type="http://schemas.openxmlformats.org/officeDocument/2006/relationships/hyperlink" Target="http://www.nhs.uk/Conditions/pregnancy-and-baby/Pages/breastfeeding-diet.aspx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9442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Issues In Breast Feeding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38884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Supervisor By:</a:t>
            </a:r>
          </a:p>
          <a:p>
            <a:r>
              <a:rPr lang="ar-IQ" sz="2800" dirty="0" smtClean="0">
                <a:solidFill>
                  <a:schemeClr val="tx1"/>
                </a:solidFill>
              </a:rPr>
              <a:t>أ.م.د. حوراء حسين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929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4406" y="260648"/>
            <a:ext cx="876606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Milk Contents</a:t>
            </a:r>
          </a:p>
          <a:p>
            <a:pPr algn="l"/>
            <a:r>
              <a:rPr lang="en-US" sz="2800" dirty="0" smtClean="0">
                <a:solidFill>
                  <a:srgbClr val="FF33CC"/>
                </a:solidFill>
              </a:rPr>
              <a:t>Lysozyme </a:t>
            </a:r>
            <a:r>
              <a:rPr lang="en-US" sz="2800" dirty="0"/>
              <a:t>is an enzyme that protects the infant against </a:t>
            </a:r>
            <a:r>
              <a:rPr lang="en-US" sz="2800" dirty="0" smtClean="0"/>
              <a:t>E.</a:t>
            </a:r>
          </a:p>
          <a:p>
            <a:pPr algn="l"/>
            <a:r>
              <a:rPr lang="en-US" sz="2800" dirty="0">
                <a:solidFill>
                  <a:srgbClr val="FF33CC"/>
                </a:solidFill>
              </a:rPr>
              <a:t>’Fats</a:t>
            </a:r>
          </a:p>
          <a:p>
            <a:pPr algn="l"/>
            <a:r>
              <a:rPr lang="en-US" sz="2800" dirty="0"/>
              <a:t>• It is necessary for brain development, absorption of fat-soluble vitamins, and is a primary calorie source</a:t>
            </a:r>
            <a:r>
              <a:rPr lang="en-US" sz="2800" dirty="0" smtClean="0"/>
              <a:t>.</a:t>
            </a:r>
          </a:p>
          <a:p>
            <a:pPr algn="l"/>
            <a:r>
              <a:rPr lang="en-US" sz="2800" dirty="0">
                <a:solidFill>
                  <a:srgbClr val="FF33CC"/>
                </a:solidFill>
              </a:rPr>
              <a:t>’Vitamins</a:t>
            </a:r>
          </a:p>
          <a:p>
            <a:pPr algn="l"/>
            <a:r>
              <a:rPr lang="en-US" sz="2800" dirty="0"/>
              <a:t>• The amount and types of vitamins in breast milk is directly related to the mother’s vitamin intake. Fat-soluble vitamins, including vitamins A, D, E, and K</a:t>
            </a:r>
            <a:r>
              <a:rPr lang="en-US" sz="2800" dirty="0" smtClean="0"/>
              <a:t>,</a:t>
            </a:r>
          </a:p>
          <a:p>
            <a:pPr algn="l"/>
            <a:r>
              <a:rPr lang="en-US" sz="2800" dirty="0">
                <a:solidFill>
                  <a:srgbClr val="FF33CC"/>
                </a:solidFill>
              </a:rPr>
              <a:t>Carbohydrates</a:t>
            </a:r>
          </a:p>
          <a:p>
            <a:pPr algn="l"/>
            <a:r>
              <a:rPr lang="en-US" sz="2800" dirty="0"/>
              <a:t>• Lactose is the primary carbohydrate found in human milk.. Lactose helps to decrease the amount of unhealthy bacteria in the stomach,</a:t>
            </a:r>
            <a:endParaRPr lang="en-US" sz="2800" dirty="0" smtClean="0"/>
          </a:p>
          <a:p>
            <a:pPr algn="l"/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61185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88640"/>
            <a:ext cx="5400600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/>
              </a:rPr>
              <a:t>Positions of Breastfeeding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ea typeface="Calibri"/>
                <a:cs typeface="Arial"/>
              </a:rPr>
              <a:t>1-Side </a:t>
            </a:r>
            <a:r>
              <a:rPr lang="en-US" sz="3200" dirty="0">
                <a:ea typeface="Calibri"/>
                <a:cs typeface="Arial"/>
              </a:rPr>
              <a:t>lying position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ea typeface="Calibri"/>
              </a:rPr>
              <a:t> </a:t>
            </a:r>
            <a:r>
              <a:rPr lang="en-US" sz="3200" dirty="0">
                <a:ea typeface="Calibri"/>
                <a:cs typeface="Arial"/>
              </a:rPr>
              <a:t>2-Football hold position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ea typeface="Calibri"/>
              </a:rPr>
              <a:t> </a:t>
            </a:r>
            <a:r>
              <a:rPr lang="en-US" sz="3200" dirty="0">
                <a:ea typeface="Calibri"/>
                <a:cs typeface="Arial"/>
              </a:rPr>
              <a:t>3-Cradle hold position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ea typeface="Calibri"/>
                <a:cs typeface="Arial"/>
              </a:rPr>
              <a:t>4-Cross </a:t>
            </a:r>
            <a:r>
              <a:rPr lang="en-US" sz="3200" dirty="0">
                <a:ea typeface="Calibri"/>
                <a:cs typeface="Arial"/>
              </a:rPr>
              <a:t>cradle </a:t>
            </a:r>
            <a:r>
              <a:rPr lang="en-US" sz="3200" dirty="0" smtClean="0">
                <a:ea typeface="Calibri"/>
                <a:cs typeface="Arial"/>
              </a:rPr>
              <a:t>hold position</a:t>
            </a:r>
            <a:endParaRPr lang="en-US" sz="3200" dirty="0">
              <a:ea typeface="Calibri"/>
              <a:cs typeface="Arial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ea typeface="Calibri"/>
              </a:rPr>
              <a:t> </a:t>
            </a:r>
            <a:r>
              <a:rPr lang="en-US" sz="3200" dirty="0">
                <a:ea typeface="Calibri"/>
                <a:cs typeface="Arial"/>
              </a:rPr>
              <a:t>5-Saddle Hold</a:t>
            </a:r>
          </a:p>
          <a:p>
            <a:pPr algn="l"/>
            <a:r>
              <a:rPr lang="en-US" sz="3200" dirty="0" smtClean="0">
                <a:ea typeface="Calibri"/>
                <a:cs typeface="Arial"/>
              </a:rPr>
              <a:t>6-Twin </a:t>
            </a:r>
            <a:r>
              <a:rPr lang="en-US" sz="3200" dirty="0">
                <a:ea typeface="Calibri"/>
                <a:cs typeface="Arial"/>
              </a:rPr>
              <a:t>Football </a:t>
            </a:r>
            <a:r>
              <a:rPr lang="en-US" sz="3200" dirty="0" smtClean="0">
                <a:ea typeface="Calibri"/>
                <a:cs typeface="Arial"/>
              </a:rPr>
              <a:t>Hold</a:t>
            </a:r>
          </a:p>
          <a:p>
            <a:pPr algn="l"/>
            <a:r>
              <a:rPr lang="en-US" sz="3200" dirty="0" smtClean="0">
                <a:cs typeface="Arial"/>
              </a:rPr>
              <a:t>7-supine position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26685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0/00/Breastfeeding_-_Cross_Cradle_Position.png/800px-Breastfeeding_-_Cross_Cradle_Pos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66"/>
            <a:ext cx="3780928" cy="30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upload.wikimedia.org/wikipedia/commons/thumb/6/6e/Breastfeeding_-_Football_Hold.png/84px-Breastfeeding_-_Football_Hold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" y="404664"/>
            <a:ext cx="5334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upload.wikimedia.org/wikipedia/commons/thumb/9/94/Breastfeeding_-_Semi-Reclining_Position.png/112px-Breastfeeding_-_Semi-Reclining_Position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309634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upload.wikimedia.org/wikipedia/commons/thumb/5/50/Breastfeeding_-_Side-Lying_Position.png/84px-Breastfeeding_-_Side-Lying_Position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4221088"/>
            <a:ext cx="3052465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s://upload.wikimedia.org/wikipedia/commons/thumb/2/25/Breastfeeding_-_Supine_Position.png/225px-Breastfeeding_-_Supine_Positi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66"/>
            <a:ext cx="2808312" cy="269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s://upload.wikimedia.org/wikipedia/commons/thumb/d/d3/Breastfeeding_-_Twins%2C_Cross_Cradle_Position_I.png/84px-Breastfeeding_-_Twins%2C_Cross_Cradle_Position_I.p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843808" cy="36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s://upload.wikimedia.org/wikipedia/commons/thumb/d/dd/Breastfeeding_-_Twins%2C_Parallel_Position_II.png/84px-Breastfeeding_-_Twins%2C_Parallel_Position_II.pn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2986"/>
            <a:ext cx="3168352" cy="324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66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16885"/>
              </p:ext>
            </p:extLst>
          </p:nvPr>
        </p:nvGraphicFramePr>
        <p:xfrm>
          <a:off x="107504" y="188640"/>
          <a:ext cx="8928992" cy="3240360"/>
        </p:xfrm>
        <a:graphic>
          <a:graphicData uri="http://schemas.openxmlformats.org/drawingml/2006/table">
            <a:tbl>
              <a:tblPr rtl="1" firstRow="1" firstCol="1" bandRow="1"/>
              <a:tblGrid>
                <a:gridCol w="5335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3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4645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0895" algn="l"/>
                        </a:tabLst>
                      </a:pPr>
                      <a:r>
                        <a:rPr lang="en-US" sz="1400" b="1" kern="1200" dirty="0">
                          <a:solidFill>
                            <a:srgbClr val="B13F9A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Proper Latch-on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B13F9A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Dis latch Baby After </a:t>
                      </a:r>
                      <a:r>
                        <a:rPr lang="en-US" sz="1400" b="1" kern="1200" dirty="0" smtClean="0">
                          <a:solidFill>
                            <a:srgbClr val="B13F9A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Breastfeeding</a:t>
                      </a:r>
                      <a:r>
                        <a:rPr lang="ar-SA" sz="1400" b="1" kern="1200" dirty="0" smtClean="0">
                          <a:solidFill>
                            <a:srgbClr val="B13F9A"/>
                          </a:solidFill>
                          <a:effectLst/>
                          <a:latin typeface="Trebuchet MS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ar-SA" sz="1400" b="1" kern="1200" dirty="0">
                          <a:solidFill>
                            <a:srgbClr val="B13F9A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latch </a:t>
                      </a:r>
                      <a:r>
                        <a:rPr lang="ar-SA" sz="1400" b="1" kern="1200" dirty="0" smtClean="0">
                          <a:solidFill>
                            <a:srgbClr val="B13F9A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                                              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5715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0895" algn="l"/>
                        </a:tabLs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. Baby open the mouth wider.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0895" algn="l"/>
                        </a:tabLs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2. The chin touching the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breast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0895" algn="l"/>
                        </a:tabLs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. 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The lip are flanged out.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0895" algn="l"/>
                        </a:tabLs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. 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The breast looked full and round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0895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5- 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Can hear the sound suck and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swallow. 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0895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6-The 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nipple looked long and round after breastfeed</a:t>
                      </a: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0895" algn="l"/>
                        </a:tabLs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• Used little finger press on the gum to open the baby mouth to dis latch from the nipple.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0895" algn="l"/>
                        </a:tabLs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2089" marR="52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عنصر نائب للمحتوى 3" descr="ÙØ´Ø§ÙØ¯Ø© ØµÙØ±Ø© Ø§ÙÙØµØ¯Ø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3573016"/>
            <a:ext cx="889248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95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34566"/>
            <a:ext cx="8784976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3200" b="1" i="1" u="sng" dirty="0" smtClean="0">
                <a:solidFill>
                  <a:srgbClr val="592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Complications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-Sore </a:t>
            </a:r>
            <a:r>
              <a:rPr lang="en-US" sz="2400" dirty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nipples</a:t>
            </a:r>
            <a:endParaRPr lang="en-US" sz="2400" dirty="0">
              <a:ea typeface="Times New Roman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en-US" sz="2400" dirty="0" smtClean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-Low </a:t>
            </a:r>
            <a:r>
              <a:rPr lang="en-US" sz="2400" dirty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milk supply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- </a:t>
            </a:r>
            <a:r>
              <a:rPr lang="en-US" sz="2400" dirty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Over supply of milk</a:t>
            </a:r>
            <a:endParaRPr lang="en-US" sz="2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en-US" sz="2400" dirty="0" smtClean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-Strong </a:t>
            </a:r>
            <a:r>
              <a:rPr lang="en-US" sz="2400" dirty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let-down reflex</a:t>
            </a:r>
            <a:endParaRPr lang="en-US" sz="2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en-US" sz="2400" dirty="0" smtClean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-Engorgement</a:t>
            </a:r>
            <a:r>
              <a:rPr lang="en-US" sz="2400" dirty="0">
                <a:solidFill>
                  <a:srgbClr val="333333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en-US" sz="2400" dirty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 </a:t>
            </a:r>
            <a:endParaRPr lang="en-US" sz="2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en-US" sz="2400" dirty="0" smtClean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-Plugged </a:t>
            </a:r>
            <a:r>
              <a:rPr lang="en-US" sz="2400" dirty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ducts</a:t>
            </a:r>
            <a:endParaRPr lang="en-US" sz="2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en-US" sz="2400" dirty="0" smtClean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-Breast </a:t>
            </a:r>
            <a:r>
              <a:rPr lang="en-US" sz="2400" dirty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infection (mastitis)</a:t>
            </a:r>
            <a:endParaRPr lang="en-US" sz="2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en-US" sz="2400" dirty="0" smtClean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- Fungal infections</a:t>
            </a:r>
            <a:endParaRPr lang="en-US" sz="2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en-US" sz="2400" dirty="0" smtClean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-Inverted</a:t>
            </a:r>
            <a:r>
              <a:rPr lang="en-US" sz="2400" dirty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, flat, or very </a:t>
            </a:r>
            <a:r>
              <a:rPr lang="en-US" sz="2400" dirty="0" smtClean="0">
                <a:solidFill>
                  <a:srgbClr val="592C81"/>
                </a:solidFill>
                <a:latin typeface="inherit"/>
                <a:ea typeface="Times New Roman"/>
                <a:cs typeface="Arial"/>
              </a:rPr>
              <a:t>large nipples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43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0728"/>
            <a:ext cx="9036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en-US" sz="2800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are a common complaint among women</a:t>
            </a:r>
            <a:r>
              <a:rPr lang="en-US" sz="2800" dirty="0" smtClean="0">
                <a:solidFill>
                  <a:srgbClr val="333333"/>
                </a:solidFill>
                <a:latin typeface="Roboto"/>
              </a:rPr>
              <a:t>.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 </a:t>
            </a:r>
            <a:r>
              <a:rPr lang="en-US" sz="2800" b="1" dirty="0">
                <a:solidFill>
                  <a:srgbClr val="333333"/>
                </a:solidFill>
                <a:latin typeface="inherit"/>
              </a:rPr>
              <a:t>It is most common in mothers who are breastfeeding their infants—80 percent experience </a:t>
            </a:r>
            <a:r>
              <a:rPr lang="en-US" sz="2800" b="1" dirty="0" smtClean="0">
                <a:solidFill>
                  <a:srgbClr val="333333"/>
                </a:solidFill>
                <a:latin typeface="inherit"/>
              </a:rPr>
              <a:t>nipple pain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 </a:t>
            </a:r>
            <a:r>
              <a:rPr lang="en-US" sz="2800" dirty="0" smtClean="0">
                <a:solidFill>
                  <a:srgbClr val="333333"/>
                </a:solidFill>
                <a:latin typeface="Roboto"/>
              </a:rPr>
              <a:t>.Typically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, it is due to the baby being unable to latch on properly during breastfeeding.</a:t>
            </a:r>
          </a:p>
          <a:p>
            <a:pPr algn="l" fontAlgn="base"/>
            <a:r>
              <a:rPr lang="en-US" sz="2800" dirty="0">
                <a:solidFill>
                  <a:srgbClr val="333333"/>
                </a:solidFill>
                <a:latin typeface="Roboto"/>
              </a:rPr>
              <a:t>Other causes of sore nipples include wearing the wrong size bra, exercising without a proper sports bra, an injury on the chest area and excessive dry skin that causes cracks on the nipples.</a:t>
            </a:r>
          </a:p>
          <a:p>
            <a:pPr algn="l" fontAlgn="base"/>
            <a:r>
              <a:rPr lang="en-US" sz="2800" dirty="0">
                <a:solidFill>
                  <a:srgbClr val="333333"/>
                </a:solidFill>
                <a:latin typeface="Roboto"/>
              </a:rPr>
              <a:t>It can also occur due to hormonal changes associated with pregnancy or </a:t>
            </a:r>
            <a:r>
              <a:rPr lang="en-US" sz="2800" dirty="0" smtClean="0">
                <a:solidFill>
                  <a:srgbClr val="333333"/>
                </a:solidFill>
                <a:latin typeface="Roboto"/>
              </a:rPr>
              <a:t>premenstrual</a:t>
            </a:r>
            <a:endParaRPr lang="en-US" sz="2800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816" y="260648"/>
            <a:ext cx="2592288" cy="622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inherit"/>
                <a:ea typeface="Times New Roman"/>
                <a:cs typeface="Arial"/>
              </a:rPr>
              <a:t>Sore nipples</a:t>
            </a:r>
            <a:endParaRPr lang="en-US" sz="3200" dirty="0">
              <a:solidFill>
                <a:srgbClr val="FF0000"/>
              </a:solidFill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092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67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/>
              </a:rPr>
              <a:t>Many moms worry about low milk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/>
              </a:rPr>
              <a:t>supply: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4" y="332656"/>
            <a:ext cx="2736304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inherit"/>
                <a:ea typeface="Times New Roman"/>
                <a:cs typeface="Arial"/>
              </a:rPr>
              <a:t>Low milk supply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94" y="1684994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111111"/>
                </a:solidFill>
                <a:latin typeface="Helvetica" panose="020B0604020202020204" pitchFamily="34" charset="0"/>
              </a:rPr>
              <a:t>Various factors can cause a low milk supply during breast-feeding, such as waiting too long to start breast-feeding, not breast-feeding often enough, supplementing breastfeeding, an ineffective latch and use of certain medications. Sometimes previous </a:t>
            </a:r>
            <a:r>
              <a:rPr lang="en-US" sz="2400" dirty="0" smtClean="0">
                <a:solidFill>
                  <a:srgbClr val="111111"/>
                </a:solidFill>
                <a:latin typeface="Helvetica" panose="020B0604020202020204" pitchFamily="34" charset="0"/>
              </a:rPr>
              <a:t>breast surgery </a:t>
            </a:r>
            <a:r>
              <a:rPr lang="en-US" sz="2400" dirty="0">
                <a:solidFill>
                  <a:srgbClr val="111111"/>
                </a:solidFill>
                <a:latin typeface="Helvetica" panose="020B0604020202020204" pitchFamily="34" charset="0"/>
              </a:rPr>
              <a:t>affects milk production.</a:t>
            </a:r>
          </a:p>
          <a:p>
            <a:pPr algn="l"/>
            <a:endParaRPr lang="en-US" sz="2400" dirty="0" smtClean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pPr algn="l"/>
            <a:r>
              <a:rPr lang="en-US" sz="2400" dirty="0" smtClean="0">
                <a:solidFill>
                  <a:srgbClr val="111111"/>
                </a:solidFill>
                <a:latin typeface="Helvetica" panose="020B0604020202020204" pitchFamily="34" charset="0"/>
              </a:rPr>
              <a:t>Other </a:t>
            </a:r>
            <a:r>
              <a:rPr lang="en-US" sz="2400" dirty="0">
                <a:solidFill>
                  <a:srgbClr val="111111"/>
                </a:solidFill>
                <a:latin typeface="Helvetica" panose="020B0604020202020204" pitchFamily="34" charset="0"/>
              </a:rPr>
              <a:t>factors that can affect milk production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1111"/>
                </a:solidFill>
                <a:latin typeface="Helvetica" panose="020B0604020202020204" pitchFamily="34" charset="0"/>
              </a:rPr>
              <a:t>Premature birth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1111"/>
                </a:solidFill>
                <a:latin typeface="Helvetica" panose="020B0604020202020204" pitchFamily="34" charset="0"/>
              </a:rPr>
              <a:t>Maternal obesity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1111"/>
                </a:solidFill>
                <a:latin typeface="Helvetica" panose="020B0604020202020204" pitchFamily="34" charset="0"/>
              </a:rPr>
              <a:t>Pregnancy-induced high blood pressure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1111"/>
                </a:solidFill>
                <a:latin typeface="Helvetica" panose="020B0604020202020204" pitchFamily="34" charset="0"/>
              </a:rPr>
              <a:t>Poorly controlled insulin-dependent diabetes</a:t>
            </a:r>
            <a:endParaRPr lang="en-US" sz="2400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188640"/>
            <a:ext cx="3240360" cy="55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inherit"/>
                <a:ea typeface="Times New Roman"/>
                <a:cs typeface="Arial"/>
              </a:rPr>
              <a:t>Over supply of milk</a:t>
            </a:r>
            <a:endParaRPr lang="en-US" sz="2800" dirty="0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052737"/>
            <a:ext cx="89289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E8293"/>
                </a:solidFill>
                <a:latin typeface="Merriweather"/>
              </a:rPr>
              <a:t>How </a:t>
            </a:r>
            <a:r>
              <a:rPr lang="en-US" sz="2800" dirty="0" smtClean="0">
                <a:solidFill>
                  <a:srgbClr val="0E8293"/>
                </a:solidFill>
                <a:latin typeface="Merriweather"/>
              </a:rPr>
              <a:t>over supply </a:t>
            </a:r>
            <a:r>
              <a:rPr lang="en-US" sz="2800" dirty="0">
                <a:solidFill>
                  <a:srgbClr val="0E8293"/>
                </a:solidFill>
                <a:latin typeface="Merriweather"/>
              </a:rPr>
              <a:t>happens</a:t>
            </a:r>
          </a:p>
          <a:p>
            <a:pPr algn="l"/>
            <a:r>
              <a:rPr lang="en-US" sz="2800" dirty="0">
                <a:solidFill>
                  <a:srgbClr val="444444"/>
                </a:solidFill>
                <a:latin typeface="Source Sans Pro"/>
              </a:rPr>
              <a:t>At first, milk production is driven by high hormone levels. Later on, the rate at which a breast makes milk is mainly determined by how much milk remains in the breast between feeds and a mother and baby’s joint nursing </a:t>
            </a:r>
            <a:r>
              <a:rPr lang="en-US" sz="2800" dirty="0" smtClean="0">
                <a:solidFill>
                  <a:srgbClr val="444444"/>
                </a:solidFill>
                <a:latin typeface="Source Sans Pro"/>
              </a:rPr>
              <a:t>behavior. </a:t>
            </a:r>
            <a:r>
              <a:rPr lang="en-US" sz="2800" dirty="0">
                <a:solidFill>
                  <a:srgbClr val="444444"/>
                </a:solidFill>
                <a:latin typeface="Source Sans Pro"/>
              </a:rPr>
              <a:t>Frequently drained breasts make milk faster.</a:t>
            </a:r>
            <a:endParaRPr lang="en-US" sz="2800" b="0" i="0" dirty="0">
              <a:solidFill>
                <a:srgbClr val="444444"/>
              </a:solidFill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116235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-5253" r="-202" b="11569"/>
          <a:stretch/>
        </p:blipFill>
        <p:spPr bwMode="auto">
          <a:xfrm>
            <a:off x="53752" y="33226"/>
            <a:ext cx="9036496" cy="642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41646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989"/>
          <a:stretch/>
        </p:blipFill>
        <p:spPr>
          <a:xfrm>
            <a:off x="-397" y="0"/>
            <a:ext cx="914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0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3" descr="ÙØ´Ø§ÙØ¯Ø© ØµÙØ±Ø© Ø§ÙÙØµØ¯Ø±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252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04664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/>
            <a:r>
              <a:rPr lang="en-US" sz="3200" b="1" dirty="0">
                <a:solidFill>
                  <a:srgbClr val="C00000"/>
                </a:solidFill>
                <a:latin typeface="Roboto"/>
              </a:rPr>
              <a:t>What is mastitis in breast</a:t>
            </a:r>
            <a:r>
              <a:rPr lang="en-US" sz="3200" b="1" dirty="0" smtClean="0">
                <a:solidFill>
                  <a:srgbClr val="C00000"/>
                </a:solidFill>
                <a:latin typeface="Roboto"/>
              </a:rPr>
              <a:t>?</a:t>
            </a:r>
          </a:p>
          <a:p>
            <a:pPr algn="l" fontAlgn="ctr"/>
            <a:r>
              <a:rPr lang="en-US" sz="2800" dirty="0" smtClean="0">
                <a:solidFill>
                  <a:srgbClr val="444444"/>
                </a:solidFill>
                <a:latin typeface="Roboto"/>
              </a:rPr>
              <a:t> </a:t>
            </a:r>
            <a:r>
              <a:rPr lang="en-US" sz="2800" dirty="0">
                <a:solidFill>
                  <a:srgbClr val="444444"/>
                </a:solidFill>
                <a:latin typeface="Roboto"/>
              </a:rPr>
              <a:t>Mastitis is inflammation (swelling) in the breast, which is usually caused by an infection. It most commonly affects women who are breastfeeding, but it can affect other women as well. A clogged milk duct, not fully draining milk from the breast, or breaks in the skin of the nipple can lead to infection.</a:t>
            </a:r>
            <a:endParaRPr lang="en-US" sz="2800" b="0" i="0" dirty="0">
              <a:solidFill>
                <a:srgbClr val="44444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34331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5723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" name="عنصر نائب للمحتوى 3" descr="ÙØ´Ø§ÙØ¯Ø© ØµÙØ±Ø© Ø§ÙÙØµØ¯Ø±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144000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مستطيل 3"/>
          <p:cNvSpPr/>
          <p:nvPr/>
        </p:nvSpPr>
        <p:spPr>
          <a:xfrm>
            <a:off x="2167228" y="14799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Mastitis</a:t>
            </a:r>
            <a:endParaRPr lang="ar-SA" dirty="0"/>
          </a:p>
        </p:txBody>
      </p:sp>
      <p:pic>
        <p:nvPicPr>
          <p:cNvPr id="5" name="عنصر نائب للمحتوى 3" descr="ÙØ´Ø§ÙØ¯Ø© ØµÙØ±Ø© Ø§ÙÙØµØ¯Ø±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7232"/>
            <a:ext cx="914400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706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verted Nipples &amp; Breastfeeding - Natural Tips &amp; Tri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69" y="2852936"/>
            <a:ext cx="852749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692696"/>
            <a:ext cx="6840760" cy="55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inherit"/>
                <a:ea typeface="Times New Roman"/>
                <a:cs typeface="Arial"/>
              </a:rPr>
              <a:t>Inverted</a:t>
            </a:r>
            <a:r>
              <a:rPr lang="en-US" sz="2800" dirty="0">
                <a:solidFill>
                  <a:srgbClr val="FF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inherit"/>
                <a:ea typeface="Times New Roman"/>
                <a:cs typeface="Arial"/>
              </a:rPr>
              <a:t>or flat </a:t>
            </a:r>
            <a:r>
              <a:rPr lang="en-US" sz="2800" dirty="0">
                <a:solidFill>
                  <a:srgbClr val="FF0000"/>
                </a:solidFill>
                <a:latin typeface="inherit"/>
                <a:ea typeface="Times New Roman"/>
                <a:cs typeface="Arial"/>
              </a:rPr>
              <a:t>nipples</a:t>
            </a:r>
            <a:endParaRPr lang="en-US" sz="2800" dirty="0">
              <a:solidFill>
                <a:srgbClr val="FF000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231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334733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 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800" dirty="0" smtClean="0"/>
              <a:t>1-Educate </a:t>
            </a:r>
            <a:r>
              <a:rPr lang="en-US" sz="2800" dirty="0"/>
              <a:t>all pregnant women about the benefits and management of breastfeeding</a:t>
            </a:r>
            <a:r>
              <a:rPr lang="en-US" sz="2800" dirty="0" smtClean="0"/>
              <a:t>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2-Helping women initiate breastfeeding  within half an hour after birth</a:t>
            </a:r>
            <a:r>
              <a:rPr lang="en-US" sz="2800" dirty="0" smtClean="0"/>
              <a:t>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3-Assisting mothers to breastfeed and maintain lactation even if they should be separated from their infant</a:t>
            </a:r>
            <a:r>
              <a:rPr lang="en-US" sz="2800" dirty="0" smtClean="0"/>
              <a:t>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4-Not giving newborns food or drink other than breast milk unless medically indicated, so they are hungry to breastfeed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2393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8640"/>
            <a:ext cx="882047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a typeface="Calibri"/>
                <a:cs typeface="Arial"/>
              </a:rPr>
              <a:t>5-Educate </a:t>
            </a:r>
            <a:r>
              <a:rPr lang="en-US" sz="2400" dirty="0">
                <a:ea typeface="Calibri"/>
                <a:cs typeface="Arial"/>
              </a:rPr>
              <a:t>the mothers almost all drugs pass into breast milk, a breastfeeding mothers must be certain not to take any medication without contacting her primary care provider.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04" y="1555168"/>
            <a:ext cx="8748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6-Encourage </a:t>
            </a:r>
            <a:r>
              <a:rPr lang="en-US" sz="2400" dirty="0"/>
              <a:t>and help the mother to have skin-to-skin contact with her baby as much as possible during the first days after delivery</a:t>
            </a:r>
            <a:r>
              <a:rPr lang="en-US" sz="2800" dirty="0"/>
              <a:t>·</a:t>
            </a:r>
          </a:p>
          <a:p>
            <a:pPr algn="l"/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2008" y="2564904"/>
            <a:ext cx="9071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7</a:t>
            </a:r>
            <a:r>
              <a:rPr lang="en-US" sz="2400" dirty="0" smtClean="0"/>
              <a:t>-Discourage the </a:t>
            </a:r>
            <a:r>
              <a:rPr lang="en-US" sz="2400" dirty="0"/>
              <a:t>use of pacifiers and bottles during the establishment of lactation when the baby is learning to breastfeed. When some babies are fed with an artificial teat they develop a preference for it and this can reduce their enthusiasm for the breast</a:t>
            </a:r>
            <a:r>
              <a:rPr lang="en-US" dirty="0" smtClean="0"/>
              <a:t>.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0" y="4544135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8-Encourage </a:t>
            </a:r>
            <a:r>
              <a:rPr lang="en-US" sz="2400" dirty="0"/>
              <a:t>the mother to practice different feeding positions from time to time. Horizontal positions allow her to rest or even sleep while breastfeeding</a:t>
            </a:r>
          </a:p>
        </p:txBody>
      </p:sp>
    </p:spTree>
    <p:extLst>
      <p:ext uri="{BB962C8B-B14F-4D97-AF65-F5344CB8AC3E}">
        <p14:creationId xmlns:p14="http://schemas.microsoft.com/office/powerpoint/2010/main" val="36485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404664"/>
            <a:ext cx="896448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REFRENCES</a:t>
            </a:r>
          </a:p>
          <a:p>
            <a:pPr algn="l"/>
            <a:endParaRPr lang="en-US" dirty="0"/>
          </a:p>
          <a:p>
            <a:pPr algn="l"/>
            <a:r>
              <a:rPr lang="en-US" sz="2400" dirty="0"/>
              <a:t>1-“WHO | Exclusive breastfeeding". Who.int. 2011-01-15. Retrieved 2011-10-26.</a:t>
            </a:r>
          </a:p>
          <a:p>
            <a:pPr algn="l"/>
            <a:r>
              <a:rPr lang="en-US" sz="2400" dirty="0"/>
              <a:t> 2-"The World Health Organization's infant feeding </a:t>
            </a:r>
            <a:endParaRPr lang="ar-SA" sz="2400" dirty="0"/>
          </a:p>
          <a:p>
            <a:pPr algn="l"/>
            <a:r>
              <a:rPr lang="en-US" sz="2400" dirty="0"/>
              <a:t>recommendation“</a:t>
            </a:r>
          </a:p>
          <a:p>
            <a:pPr algn="l"/>
            <a:r>
              <a:rPr lang="en-US" sz="2400" dirty="0"/>
              <a:t>3- </a:t>
            </a:r>
            <a:r>
              <a:rPr lang="en-US" sz="2400" i="1" dirty="0">
                <a:hlinkClick r:id="rId2"/>
              </a:rPr>
              <a:t>"Breastfeeding and diet"</a:t>
            </a:r>
            <a:r>
              <a:rPr lang="en-US" sz="2400" i="1" dirty="0"/>
              <a:t>. NHS Choices. NHS. 26 March 2018. </a:t>
            </a:r>
            <a:r>
              <a:rPr lang="en-US" sz="2400" i="1" dirty="0">
                <a:hlinkClick r:id="rId3"/>
              </a:rPr>
              <a:t>Archived</a:t>
            </a:r>
            <a:r>
              <a:rPr lang="en-US" sz="2400" i="1" dirty="0"/>
              <a:t> from the original on 7 August </a:t>
            </a:r>
            <a:r>
              <a:rPr lang="en-US" sz="2400" i="1" dirty="0" smtClean="0"/>
              <a:t>2016</a:t>
            </a:r>
            <a:r>
              <a:rPr lang="en-US" i="1" dirty="0" smtClean="0"/>
              <a:t>.</a:t>
            </a:r>
          </a:p>
          <a:p>
            <a:pPr algn="l"/>
            <a:r>
              <a:rPr lang="en-US" sz="2400" i="1" dirty="0" smtClean="0"/>
              <a:t>4-</a:t>
            </a:r>
            <a:r>
              <a:rPr lang="en-US" sz="2400" dirty="0"/>
              <a:t>ww.euro.who.int/__data/assets/</a:t>
            </a:r>
            <a:r>
              <a:rPr lang="en-US" sz="2400" dirty="0" err="1"/>
              <a:t>pdf_file</a:t>
            </a:r>
            <a:r>
              <a:rPr lang="en-US" sz="2400" dirty="0"/>
              <a:t>/0019/118414/E57592.pdf </a:t>
            </a:r>
            <a:endParaRPr lang="en-US" sz="2400" dirty="0" smtClean="0"/>
          </a:p>
          <a:p>
            <a:pPr algn="l"/>
            <a:r>
              <a:rPr lang="en-US" sz="2400" dirty="0" smtClean="0"/>
              <a:t>5-Maternal and child health nursing,chapter19 page 491</a:t>
            </a:r>
            <a:r>
              <a:rPr lang="en-US" dirty="0" smtClean="0"/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10309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he NYS Budget &amp; a Letter from Jeremy Johannesen – Macedon Public Libra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07" y="116632"/>
            <a:ext cx="907159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6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116632"/>
            <a:ext cx="903649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Breast </a:t>
            </a:r>
            <a:r>
              <a:rPr lang="en-US" sz="3200" dirty="0" smtClean="0">
                <a:solidFill>
                  <a:srgbClr val="FF0000"/>
                </a:solidFill>
              </a:rPr>
              <a:t>feeding: </a:t>
            </a:r>
            <a:r>
              <a:rPr lang="en-US" sz="2800" dirty="0"/>
              <a:t>is the feeding of an infant or young child with breast milk directly from female human breasts (i.e., via lactation) not from a baby bottle or other container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lvl="0" algn="l" rtl="0"/>
            <a:r>
              <a:rPr lang="en-US" sz="2800" dirty="0" smtClean="0">
                <a:solidFill>
                  <a:prstClr val="black"/>
                </a:solidFill>
              </a:rPr>
              <a:t>-Breast </a:t>
            </a:r>
            <a:r>
              <a:rPr lang="en-US" sz="2800" dirty="0">
                <a:solidFill>
                  <a:prstClr val="black"/>
                </a:solidFill>
              </a:rPr>
              <a:t>milk alone contains all the nutrients, 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antibodies, hormones and antioxidants an infant 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needs to thrive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lvl="0" algn="l" rtl="0"/>
            <a:endParaRPr lang="en-US" sz="2800" dirty="0">
              <a:solidFill>
                <a:prstClr val="black"/>
              </a:solidFill>
            </a:endParaRPr>
          </a:p>
          <a:p>
            <a:pPr lvl="0" algn="l" rtl="0"/>
            <a:r>
              <a:rPr lang="en-US" sz="2800" dirty="0" smtClean="0">
                <a:solidFill>
                  <a:prstClr val="black"/>
                </a:solidFill>
              </a:rPr>
              <a:t>-Breast </a:t>
            </a:r>
            <a:r>
              <a:rPr lang="en-US" sz="2800" dirty="0">
                <a:solidFill>
                  <a:prstClr val="black"/>
                </a:solidFill>
              </a:rPr>
              <a:t>milk protects babies from diarrhea and 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acute respiratory infections, stimulates their 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immune systems and response to </a:t>
            </a:r>
            <a:r>
              <a:rPr lang="en-US" sz="2800" dirty="0" smtClean="0">
                <a:solidFill>
                  <a:prstClr val="black"/>
                </a:solidFill>
              </a:rPr>
              <a:t>vaccination.</a:t>
            </a:r>
          </a:p>
          <a:p>
            <a:pPr lvl="0" algn="l" rtl="0"/>
            <a:endParaRPr lang="en-US" sz="2800" dirty="0">
              <a:solidFill>
                <a:prstClr val="black"/>
              </a:solidFill>
            </a:endParaRPr>
          </a:p>
          <a:p>
            <a:pPr lvl="0" algn="l" rtl="0"/>
            <a:r>
              <a:rPr lang="en-US" sz="2800" dirty="0" smtClean="0">
                <a:solidFill>
                  <a:prstClr val="black"/>
                </a:solidFill>
              </a:rPr>
              <a:t>-Continued </a:t>
            </a:r>
            <a:r>
              <a:rPr lang="en-US" sz="2800" dirty="0">
                <a:solidFill>
                  <a:prstClr val="black"/>
                </a:solidFill>
              </a:rPr>
              <a:t>breastfeeding to two years, accompanied 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by appropriate complementary feeding, maintains 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good nutritional status and continues to help 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prevent diarrhea.</a:t>
            </a:r>
          </a:p>
          <a:p>
            <a:pPr algn="l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9778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8569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Helvetica Neue"/>
              </a:rPr>
              <a:t>Physiology of lactation </a:t>
            </a:r>
            <a:endParaRPr lang="en-US" sz="3600" dirty="0" smtClean="0">
              <a:solidFill>
                <a:srgbClr val="C00000"/>
              </a:solidFill>
              <a:latin typeface="Helvetica Neue"/>
            </a:endParaRPr>
          </a:p>
          <a:p>
            <a:pPr algn="l"/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The </a:t>
            </a:r>
            <a:r>
              <a:rPr lang="en-US" sz="2800" dirty="0">
                <a:solidFill>
                  <a:srgbClr val="3B3835"/>
                </a:solidFill>
                <a:latin typeface="Helvetica Neue"/>
              </a:rPr>
              <a:t>physiological basis of lactation is divided into four phases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:</a:t>
            </a:r>
          </a:p>
          <a:p>
            <a:pPr algn="l"/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1-Preparation </a:t>
            </a:r>
            <a:r>
              <a:rPr lang="en-US" sz="2800" dirty="0">
                <a:solidFill>
                  <a:srgbClr val="3B3835"/>
                </a:solidFill>
                <a:latin typeface="Helvetica Neue"/>
              </a:rPr>
              <a:t>of breasts 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(gamogenesis).</a:t>
            </a:r>
          </a:p>
          <a:p>
            <a:pPr algn="l"/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2-Synthesis </a:t>
            </a:r>
            <a:r>
              <a:rPr lang="en-US" sz="2800" dirty="0">
                <a:solidFill>
                  <a:srgbClr val="3B3835"/>
                </a:solidFill>
                <a:latin typeface="Helvetica Neue"/>
              </a:rPr>
              <a:t>and secretion from the breast alveoli (lactogenesis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).</a:t>
            </a:r>
          </a:p>
          <a:p>
            <a:pPr algn="l"/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3-Ejection </a:t>
            </a:r>
            <a:r>
              <a:rPr lang="en-US" sz="2800" dirty="0">
                <a:solidFill>
                  <a:srgbClr val="3B3835"/>
                </a:solidFill>
                <a:latin typeface="Helvetica Neue"/>
              </a:rPr>
              <a:t>of milk (galactokinesis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).</a:t>
            </a:r>
          </a:p>
          <a:p>
            <a:pPr algn="l"/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4-Maintenance </a:t>
            </a:r>
            <a:r>
              <a:rPr lang="en-US" sz="2800" dirty="0">
                <a:solidFill>
                  <a:srgbClr val="3B3835"/>
                </a:solidFill>
                <a:latin typeface="Helvetica Neue"/>
              </a:rPr>
              <a:t>of lactation (galactopoiesis</a:t>
            </a:r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148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6064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Montgomery gland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dirty="0"/>
              <a:t>To soften the nipple (prepare the nipple for </a:t>
            </a:r>
            <a:r>
              <a:rPr lang="en-US" sz="3200" dirty="0" smtClean="0"/>
              <a:t>breastfeed)</a:t>
            </a:r>
            <a:r>
              <a:rPr lang="ar-SA" sz="3200" dirty="0" smtClean="0"/>
              <a:t>)</a:t>
            </a:r>
            <a:endParaRPr lang="en-US" sz="3200" dirty="0"/>
          </a:p>
          <a:p>
            <a:pPr algn="l"/>
            <a:r>
              <a:rPr lang="ar-SA" sz="3200" dirty="0"/>
              <a:t> </a:t>
            </a:r>
            <a:r>
              <a:rPr lang="en-US" sz="3200" dirty="0"/>
              <a:t>The milk ejection t</a:t>
            </a:r>
            <a:r>
              <a:rPr lang="en-US" sz="3200" dirty="0" smtClean="0"/>
              <a:t>he </a:t>
            </a:r>
            <a:r>
              <a:rPr lang="en-US" sz="3200" dirty="0"/>
              <a:t>Prolactin </a:t>
            </a:r>
            <a:r>
              <a:rPr lang="en-US" sz="3200" dirty="0" smtClean="0"/>
              <a:t>Reflex: </a:t>
            </a:r>
          </a:p>
          <a:p>
            <a:pPr algn="l"/>
            <a:r>
              <a:rPr lang="en-US" sz="3200" dirty="0" smtClean="0"/>
              <a:t>1</a:t>
            </a:r>
            <a:r>
              <a:rPr lang="en-US" sz="3200" dirty="0"/>
              <a:t>-</a:t>
            </a:r>
            <a:r>
              <a:rPr lang="en-US" sz="3200" dirty="0" smtClean="0"/>
              <a:t> </a:t>
            </a:r>
            <a:r>
              <a:rPr lang="en-US" sz="3200" dirty="0"/>
              <a:t>(Long arrow) Nerve impulses from sucking go </a:t>
            </a:r>
            <a:r>
              <a:rPr lang="en-US" sz="3200" dirty="0" smtClean="0"/>
              <a:t>to the brain. </a:t>
            </a:r>
          </a:p>
          <a:p>
            <a:pPr algn="l"/>
            <a:r>
              <a:rPr lang="en-US" sz="3200" dirty="0" smtClean="0"/>
              <a:t>2</a:t>
            </a:r>
            <a:r>
              <a:rPr lang="en-US" sz="3200" dirty="0"/>
              <a:t>-</a:t>
            </a:r>
            <a:r>
              <a:rPr lang="en-US" sz="3200" dirty="0" smtClean="0"/>
              <a:t> </a:t>
            </a:r>
            <a:r>
              <a:rPr lang="en-US" sz="3200" dirty="0"/>
              <a:t>(Short arrow) The pituitary gland releases prolactin into the </a:t>
            </a:r>
            <a:r>
              <a:rPr lang="en-US" sz="3200" dirty="0" smtClean="0"/>
              <a:t>blood. </a:t>
            </a:r>
          </a:p>
          <a:p>
            <a:pPr algn="l"/>
            <a:r>
              <a:rPr lang="en-US" sz="3200" dirty="0" smtClean="0"/>
              <a:t>3- </a:t>
            </a:r>
            <a:r>
              <a:rPr lang="en-US" sz="3200" dirty="0"/>
              <a:t>(Breast) This causes the alveolar cells to secrete milk and swells </a:t>
            </a:r>
            <a:r>
              <a:rPr lang="en-US" sz="3200" dirty="0" smtClean="0"/>
              <a:t>alveoli.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683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60648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chemeClr val="accent5"/>
                </a:solidFill>
              </a:rPr>
              <a:t>The let-down reflex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endParaRPr lang="en-US" sz="2800" dirty="0" smtClean="0">
              <a:solidFill>
                <a:schemeClr val="accent5"/>
              </a:solidFill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How </a:t>
            </a:r>
            <a:r>
              <a:rPr lang="en-US" sz="2400" dirty="0">
                <a:solidFill>
                  <a:srgbClr val="FF0000"/>
                </a:solidFill>
              </a:rPr>
              <a:t>body responds to baby’s suckling: </a:t>
            </a:r>
          </a:p>
          <a:p>
            <a:pPr algn="l"/>
            <a:r>
              <a:rPr lang="en-US" sz="2400" dirty="0"/>
              <a:t>*Infant suckling stimulates the nerve endings in the nipple and areola, which signal the pituitary gland in the brain to release two hormones, prolactin and oxytocin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How Breast Responds to Baby’s Suckling:</a:t>
            </a:r>
          </a:p>
          <a:p>
            <a:pPr algn="l"/>
            <a:r>
              <a:rPr lang="en-US" sz="2400" dirty="0"/>
              <a:t>* Prolactin causes alveoli to take nutrients (proteins, sugars) from blood supply and turn them into breast milk.</a:t>
            </a:r>
          </a:p>
          <a:p>
            <a:pPr algn="l"/>
            <a:r>
              <a:rPr lang="en-US" sz="2400" dirty="0"/>
              <a:t>* Oxytocin causes the cells around the alveoli to contract and eject milk down the milk ducts. This passing of the milk down the ducts is called the “let-down” (milk ejection) reflex.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Let-down is experienced in numerous ways including: 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l"/>
            <a:r>
              <a:rPr lang="en-US" sz="2400" dirty="0" smtClean="0"/>
              <a:t>1– </a:t>
            </a:r>
            <a:r>
              <a:rPr lang="en-US" sz="2400" dirty="0"/>
              <a:t>Infant begins to actively suck and </a:t>
            </a:r>
            <a:r>
              <a:rPr lang="en-US" sz="2400" dirty="0" smtClean="0"/>
              <a:t>swallow.</a:t>
            </a:r>
          </a:p>
          <a:p>
            <a:pPr algn="l"/>
            <a:r>
              <a:rPr lang="en-US" sz="2400" dirty="0" smtClean="0"/>
              <a:t>2 </a:t>
            </a:r>
            <a:r>
              <a:rPr lang="en-US" sz="2400" dirty="0"/>
              <a:t>– Milk may drip from the opposite </a:t>
            </a:r>
            <a:r>
              <a:rPr lang="en-US" sz="2400" dirty="0" smtClean="0"/>
              <a:t>breast.</a:t>
            </a:r>
          </a:p>
          <a:p>
            <a:pPr algn="l"/>
            <a:r>
              <a:rPr lang="en-US" sz="2400" dirty="0" smtClean="0"/>
              <a:t>3 </a:t>
            </a:r>
            <a:r>
              <a:rPr lang="en-US" sz="2400" dirty="0"/>
              <a:t>– Mother may feel a tingling or a full sensation (after the first week of </a:t>
            </a:r>
            <a:r>
              <a:rPr lang="en-US" sz="2400" dirty="0" smtClean="0"/>
              <a:t>breastfeeding) </a:t>
            </a:r>
            <a:r>
              <a:rPr lang="en-US" sz="2400" dirty="0"/>
              <a:t>in breasts or uterine </a:t>
            </a:r>
            <a:r>
              <a:rPr lang="en-US" sz="2400" dirty="0" smtClean="0"/>
              <a:t>cramping.</a:t>
            </a:r>
          </a:p>
          <a:p>
            <a:pPr algn="l"/>
            <a:r>
              <a:rPr lang="en-US" sz="2400" dirty="0" smtClean="0"/>
              <a:t>4– </a:t>
            </a:r>
            <a:r>
              <a:rPr lang="en-US" sz="2400" dirty="0"/>
              <a:t>May feel thirsty.</a:t>
            </a:r>
          </a:p>
          <a:p>
            <a:pPr algn="l"/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6488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eastfeeding 101: What is the Let-Down Reflex | anatomy, breastfeeding and  more | Lilu The Lilu Blog: advice on breast feeding, breast pumping,  pregnancy and life with baby.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20688"/>
            <a:ext cx="1296144" cy="648072"/>
          </a:xfrm>
          <a:prstGeom prst="rect">
            <a:avLst/>
          </a:prstGeom>
          <a:solidFill>
            <a:srgbClr val="93CFD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188641"/>
            <a:ext cx="885698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Colostrum</a:t>
            </a:r>
            <a:endParaRPr lang="en-US" dirty="0"/>
          </a:p>
          <a:p>
            <a:pPr algn="l"/>
            <a:r>
              <a:rPr lang="en-US" sz="2400" dirty="0" smtClean="0"/>
              <a:t> </a:t>
            </a:r>
            <a:r>
              <a:rPr lang="en-US" sz="2800" dirty="0"/>
              <a:t>The initial milk produced is referred to as </a:t>
            </a:r>
            <a:r>
              <a:rPr lang="en-US" sz="2800" b="1" i="1" dirty="0">
                <a:solidFill>
                  <a:schemeClr val="tx2"/>
                </a:solidFill>
              </a:rPr>
              <a:t>colostrum,</a:t>
            </a:r>
            <a:r>
              <a:rPr lang="en-US" sz="2800" dirty="0"/>
              <a:t> which is high in the immunoglobulin IgA, which coats the gastrointestinal tract. This helps to protect the newborn until its own immune system is functioning properly. It also creates a mild laxative effect, expelling meconium and helping to prevent the build-up of bilirubin (a </a:t>
            </a:r>
            <a:r>
              <a:rPr lang="en-US" sz="2800" dirty="0" smtClean="0"/>
              <a:t>contributory </a:t>
            </a:r>
            <a:r>
              <a:rPr lang="en-US" sz="2800" dirty="0"/>
              <a:t>factor in jaundice</a:t>
            </a:r>
          </a:p>
          <a:p>
            <a:pPr algn="l"/>
            <a:endParaRPr lang="ar-SA" dirty="0" smtClean="0"/>
          </a:p>
          <a:p>
            <a:pPr algn="l"/>
            <a:endParaRPr lang="en-US" dirty="0"/>
          </a:p>
          <a:p>
            <a:pPr algn="l"/>
            <a:endParaRPr lang="ar-S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878497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1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8864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Breasts begin producing mature milk around the third or fourth day after birth. Early in a nursing session, the breasts produce </a:t>
            </a: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foremilk</a:t>
            </a:r>
            <a:r>
              <a:rPr lang="en-US" sz="2400" dirty="0"/>
              <a:t>, a thinner milk containing many proteins and vitamins. If the baby keeps nursing, then </a:t>
            </a:r>
            <a:r>
              <a:rPr lang="en-US" sz="2400" i="1" dirty="0"/>
              <a:t>hind milk</a:t>
            </a:r>
            <a:r>
              <a:rPr lang="en-US" sz="2400" dirty="0"/>
              <a:t> is produced. </a:t>
            </a: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 milk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has a creamier color and texture because it contains more </a:t>
            </a:r>
            <a:endParaRPr lang="ar-SA" sz="2400" dirty="0" smtClean="0"/>
          </a:p>
          <a:p>
            <a:pPr algn="l"/>
            <a:r>
              <a:rPr lang="en-US" sz="2400" dirty="0" smtClean="0"/>
              <a:t>fat</a:t>
            </a:r>
            <a:r>
              <a:rPr lang="en-US" sz="2400" dirty="0"/>
              <a:t>.</a:t>
            </a:r>
            <a:endParaRPr lang="en-US" baseline="30000" dirty="0" smtClean="0"/>
          </a:p>
          <a:p>
            <a:pPr algn="l"/>
            <a:endParaRPr lang="en-US" baseline="30000" dirty="0"/>
          </a:p>
          <a:p>
            <a:pPr algn="l"/>
            <a:endParaRPr lang="en-US" baseline="30000" dirty="0"/>
          </a:p>
          <a:p>
            <a:pPr algn="l"/>
            <a:endParaRPr lang="en-US" baseline="30000" dirty="0"/>
          </a:p>
          <a:p>
            <a:pPr algn="l"/>
            <a:endParaRPr lang="ar-SA" dirty="0"/>
          </a:p>
        </p:txBody>
      </p:sp>
      <p:pic>
        <p:nvPicPr>
          <p:cNvPr id="3" name="صورة 2" descr="ÙØ´Ø§ÙØ¯Ø© ØµÙØ±Ø© Ø§ÙÙØµØ¯Ø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53544"/>
            <a:ext cx="842493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1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1030</Words>
  <Application>Microsoft Office PowerPoint</Application>
  <PresentationFormat>On-screen Show (4:3)</PresentationFormat>
  <Paragraphs>119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New Issues In Breast Feeding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amaar</dc:creator>
  <cp:lastModifiedBy>Maher</cp:lastModifiedBy>
  <cp:revision>57</cp:revision>
  <dcterms:created xsi:type="dcterms:W3CDTF">2018-11-10T16:03:57Z</dcterms:created>
  <dcterms:modified xsi:type="dcterms:W3CDTF">2021-01-16T13:25:55Z</dcterms:modified>
</cp:coreProperties>
</file>