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6" r:id="rId2"/>
    <p:sldId id="257" r:id="rId3"/>
    <p:sldId id="260" r:id="rId4"/>
    <p:sldId id="261" r:id="rId5"/>
    <p:sldId id="262" r:id="rId6"/>
    <p:sldId id="278" r:id="rId7"/>
    <p:sldId id="263" r:id="rId8"/>
    <p:sldId id="264" r:id="rId9"/>
    <p:sldId id="265" r:id="rId10"/>
    <p:sldId id="266" r:id="rId11"/>
    <p:sldId id="279" r:id="rId12"/>
    <p:sldId id="280" r:id="rId13"/>
    <p:sldId id="268" r:id="rId14"/>
    <p:sldId id="283" r:id="rId15"/>
    <p:sldId id="269" r:id="rId16"/>
    <p:sldId id="271" r:id="rId17"/>
    <p:sldId id="272" r:id="rId18"/>
    <p:sldId id="273" r:id="rId19"/>
    <p:sldId id="274" r:id="rId20"/>
    <p:sldId id="275" r:id="rId21"/>
    <p:sldId id="276" r:id="rId22"/>
    <p:sldId id="277" r:id="rId23"/>
    <p:sldId id="282" r:id="rId24"/>
    <p:sldId id="281"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718"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12" y="162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91521ED-E9B6-46D0-98A2-37906E005EFA}" type="datetimeFigureOut">
              <a:rPr lang="ar-SA" smtClean="0"/>
              <a:pPr/>
              <a:t>05/06/1442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7BC23B-B29B-4020-9EA9-F1465AE9CBB9}" type="slidenum">
              <a:rPr lang="ar-SA" smtClean="0"/>
              <a:pPr/>
              <a:t>‹#›</a:t>
            </a:fld>
            <a:endParaRPr lang="ar-SA"/>
          </a:p>
        </p:txBody>
      </p:sp>
    </p:spTree>
    <p:extLst>
      <p:ext uri="{BB962C8B-B14F-4D97-AF65-F5344CB8AC3E}">
        <p14:creationId xmlns:p14="http://schemas.microsoft.com/office/powerpoint/2010/main" val="20469012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B7BC23B-B29B-4020-9EA9-F1465AE9CBB9}" type="slidenum">
              <a:rPr lang="ar-SA" smtClean="0"/>
              <a:pPr/>
              <a:t>22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E06D2FC-9DFF-4DF1-8840-4113B41E7892}"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E06D2FC-9DFF-4DF1-8840-4113B41E7892}"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E06D2FC-9DFF-4DF1-8840-4113B41E7892}"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06D2FC-9DFF-4DF1-8840-4113B41E7892}" type="slidenum">
              <a:rPr lang="ar-SA" smtClean="0"/>
              <a:pPr/>
              <a:t>‹#›</a:t>
            </a:fld>
            <a:endParaRPr lang="ar-SA"/>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6EE42FA-00B7-4D77-8334-054FF6314E45}"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E06D2FC-9DFF-4DF1-8840-4113B41E7892}"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EE42FA-00B7-4D77-8334-054FF6314E45}" type="datetimeFigureOut">
              <a:rPr lang="ar-SA" smtClean="0"/>
              <a:pPr/>
              <a:t>05/06/1442</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06D2FC-9DFF-4DF1-8840-4113B41E7892}"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kpddv.tripod.com/images/abused3.jpg&amp;imgrefurl=http://kpddv.tripod.com/&amp;h=250&amp;w=185&amp;prev=/images?q=domestic+violence&amp;start=80&amp;svnum=10&amp;hl=en&amp;lr=&amp;ie=UTF-8&amp;s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kpddv.tripod.com/images/abused3.jpg&amp;imgrefurl=http://kpddv.tripod.com/&amp;h=250&amp;w=185&amp;prev=/images?q=domestic+violence&amp;start=80&amp;svnum=10&amp;hl=en&amp;lr=&amp;ie=UTF-8&amp;s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lincproject.org/Newsletters/WRI/TheWord/images/VIOLENCE.jpe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2743200"/>
            <a:ext cx="6324600" cy="1470025"/>
          </a:xfrm>
        </p:spPr>
        <p:txBody>
          <a:bodyPr/>
          <a:lstStyle/>
          <a:p>
            <a:r>
              <a:rPr lang="en-US" b="1" i="1" dirty="0" smtClean="0">
                <a:solidFill>
                  <a:srgbClr val="FF0000"/>
                </a:solidFill>
              </a:rPr>
              <a:t>Women's Violence</a:t>
            </a:r>
            <a:endParaRPr lang="ar-SA" b="1" i="1" dirty="0">
              <a:solidFill>
                <a:srgbClr val="FF0000"/>
              </a:solidFill>
            </a:endParaRPr>
          </a:p>
        </p:txBody>
      </p:sp>
      <p:sp>
        <p:nvSpPr>
          <p:cNvPr id="3" name="عنوان فرعي 2"/>
          <p:cNvSpPr>
            <a:spLocks noGrp="1"/>
          </p:cNvSpPr>
          <p:nvPr>
            <p:ph type="subTitle" idx="1"/>
          </p:nvPr>
        </p:nvSpPr>
        <p:spPr>
          <a:xfrm>
            <a:off x="762000" y="4495800"/>
            <a:ext cx="5867400" cy="1371600"/>
          </a:xfrm>
        </p:spPr>
        <p:txBody>
          <a:bodyPr>
            <a:normAutofit/>
          </a:bodyPr>
          <a:lstStyle/>
          <a:p>
            <a:endParaRPr lang="ar-IQ" b="1" dirty="0" smtClean="0">
              <a:solidFill>
                <a:srgbClr val="FF0000"/>
              </a:solidFill>
            </a:endParaRPr>
          </a:p>
          <a:p>
            <a:pPr algn="ctr"/>
            <a:r>
              <a:rPr lang="en-US" altLang="ar-IQ" sz="4000" b="1" dirty="0" smtClean="0"/>
              <a:t>Prof. Dr. </a:t>
            </a:r>
            <a:r>
              <a:rPr lang="en-US" altLang="ar-IQ" sz="4000" b="1" dirty="0" err="1" smtClean="0"/>
              <a:t>Rabea</a:t>
            </a:r>
            <a:r>
              <a:rPr lang="en-US" altLang="ar-IQ" sz="4000" b="1" dirty="0" smtClean="0"/>
              <a:t> M. Ali</a:t>
            </a:r>
          </a:p>
        </p:txBody>
      </p:sp>
      <p:pic>
        <p:nvPicPr>
          <p:cNvPr id="4" name="Picture 5" descr="costa2"/>
          <p:cNvPicPr>
            <a:picLocks noChangeAspect="1" noChangeArrowheads="1"/>
          </p:cNvPicPr>
          <p:nvPr/>
        </p:nvPicPr>
        <p:blipFill>
          <a:blip r:embed="rId2" cstate="print"/>
          <a:srcRect/>
          <a:stretch>
            <a:fillRect/>
          </a:stretch>
        </p:blipFill>
        <p:spPr bwMode="auto">
          <a:xfrm>
            <a:off x="3657600" y="457200"/>
            <a:ext cx="5486400" cy="25146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effectLst/>
                <a:latin typeface="Times New Roman" pitchFamily="18" charset="0"/>
                <a:cs typeface="Times New Roman" pitchFamily="18" charset="0"/>
              </a:rPr>
              <a:t>WHO response</a:t>
            </a:r>
            <a:r>
              <a:rPr lang="en-US" b="1" dirty="0"/>
              <a:t/>
            </a:r>
            <a:br>
              <a:rPr lang="en-US" b="1" dirty="0"/>
            </a:br>
            <a:endParaRPr lang="ar-SA" dirty="0"/>
          </a:p>
        </p:txBody>
      </p:sp>
      <p:sp>
        <p:nvSpPr>
          <p:cNvPr id="3" name="عنصر نائب للمحتوى 2"/>
          <p:cNvSpPr>
            <a:spLocks noGrp="1"/>
          </p:cNvSpPr>
          <p:nvPr>
            <p:ph idx="1"/>
          </p:nvPr>
        </p:nvSpPr>
        <p:spPr/>
        <p:txBody>
          <a:bodyPr>
            <a:noAutofit/>
          </a:bodyPr>
          <a:lstStyle/>
          <a:p>
            <a:pPr algn="just" rtl="0" fontAlgn="base"/>
            <a:r>
              <a:rPr lang="en-US" sz="2400" dirty="0" smtClean="0">
                <a:latin typeface="Times New Roman" pitchFamily="18" charset="0"/>
                <a:cs typeface="Times New Roman" pitchFamily="18" charset="0"/>
              </a:rPr>
              <a:t>1-Building </a:t>
            </a:r>
            <a:r>
              <a:rPr lang="en-US" sz="2400" dirty="0">
                <a:latin typeface="Times New Roman" pitchFamily="18" charset="0"/>
                <a:cs typeface="Times New Roman" pitchFamily="18" charset="0"/>
              </a:rPr>
              <a:t>the evidence base on the size and nature of violence against women in different settings and supporting countries' efforts to document and measure this violence and its consequences, including improving the methods for measuring violence against </a:t>
            </a:r>
            <a:r>
              <a:rPr lang="en-US" sz="2400" dirty="0" smtClean="0">
                <a:latin typeface="Times New Roman" pitchFamily="18" charset="0"/>
                <a:cs typeface="Times New Roman" pitchFamily="18" charset="0"/>
              </a:rPr>
              <a:t>women. </a:t>
            </a:r>
            <a:r>
              <a:rPr lang="en-US" sz="2400" dirty="0">
                <a:latin typeface="Times New Roman" pitchFamily="18" charset="0"/>
                <a:cs typeface="Times New Roman" pitchFamily="18" charset="0"/>
              </a:rPr>
              <a:t>This is central to understanding the </a:t>
            </a:r>
            <a:r>
              <a:rPr lang="en-US" sz="2400" dirty="0" smtClean="0">
                <a:latin typeface="Times New Roman" pitchFamily="18" charset="0"/>
                <a:cs typeface="Times New Roman" pitchFamily="18" charset="0"/>
              </a:rPr>
              <a:t>size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nature </a:t>
            </a:r>
            <a:r>
              <a:rPr lang="en-US" sz="2400" dirty="0">
                <a:latin typeface="Times New Roman" pitchFamily="18" charset="0"/>
                <a:cs typeface="Times New Roman" pitchFamily="18" charset="0"/>
              </a:rPr>
              <a:t>of the problem at a global level and to initiating action in countries.</a:t>
            </a:r>
          </a:p>
          <a:p>
            <a:pPr algn="just" rtl="0" fontAlgn="base"/>
            <a:r>
              <a:rPr lang="en-US" sz="2400" dirty="0" smtClean="0">
                <a:latin typeface="Times New Roman" pitchFamily="18" charset="0"/>
                <a:cs typeface="Times New Roman" pitchFamily="18" charset="0"/>
              </a:rPr>
              <a:t>2-Strengthening </a:t>
            </a:r>
            <a:r>
              <a:rPr lang="en-US" sz="2400" dirty="0">
                <a:latin typeface="Times New Roman" pitchFamily="18" charset="0"/>
                <a:cs typeface="Times New Roman" pitchFamily="18" charset="0"/>
              </a:rPr>
              <a:t>research and research capacity to assess interventions to address partner violence.</a:t>
            </a:r>
          </a:p>
          <a:p>
            <a:pPr algn="l" rtl="0"/>
            <a:endParaRPr lang="ar-SA"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fontAlgn="base"/>
            <a:r>
              <a:rPr lang="en-US" dirty="0" smtClean="0">
                <a:latin typeface="Times New Roman" pitchFamily="18" charset="0"/>
                <a:cs typeface="Times New Roman" pitchFamily="18" charset="0"/>
              </a:rPr>
              <a:t>3-Undertaking interventions research to test and identify effective health sector interventions to address violence against women.</a:t>
            </a:r>
          </a:p>
          <a:p>
            <a:pPr algn="l" rtl="0" fontAlgn="base"/>
            <a:r>
              <a:rPr lang="en-US" dirty="0" smtClean="0">
                <a:latin typeface="Times New Roman" pitchFamily="18" charset="0"/>
                <a:cs typeface="Times New Roman" pitchFamily="18" charset="0"/>
              </a:rPr>
              <a:t>4-Developing technical guidance for evidence-based intimate partner and sexual violence prevention and for strengthening the health sector responses to such violence.</a:t>
            </a:r>
          </a:p>
          <a:p>
            <a:pPr algn="l" rtl="0"/>
            <a:endParaRPr lang="ar-SA"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pPr algn="l" rtl="0" fontAlgn="base"/>
            <a:r>
              <a:rPr lang="en-US" dirty="0" smtClean="0">
                <a:latin typeface="Times New Roman" pitchFamily="18" charset="0"/>
                <a:cs typeface="Times New Roman" pitchFamily="18" charset="0"/>
              </a:rPr>
              <a:t>5-Generalization of  information and supporting national efforts to advance women's health and rights and the prevention of and response to violence against women.</a:t>
            </a:r>
          </a:p>
          <a:p>
            <a:pPr algn="l" rtl="0" fontAlgn="base"/>
            <a:r>
              <a:rPr lang="en-US" dirty="0" smtClean="0">
                <a:latin typeface="Times New Roman" pitchFamily="18" charset="0"/>
                <a:cs typeface="Times New Roman" pitchFamily="18" charset="0"/>
              </a:rPr>
              <a:t>6-Supporting countries’ to strengthen the health sector response to violence against women.</a:t>
            </a:r>
          </a:p>
          <a:p>
            <a:pPr algn="l" rtl="0" fontAlgn="base"/>
            <a:r>
              <a:rPr lang="en-US" dirty="0" smtClean="0">
                <a:latin typeface="Times New Roman" pitchFamily="18" charset="0"/>
                <a:cs typeface="Times New Roman" pitchFamily="18" charset="0"/>
              </a:rPr>
              <a:t>7-Collaborating with international agencies and organizations to reduce and eliminate violence globally.</a:t>
            </a:r>
          </a:p>
          <a:p>
            <a:pPr algn="l" rtl="0"/>
            <a:endParaRPr lang="ar-SA"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effectLst/>
                <a:latin typeface="Times New Roman" pitchFamily="18" charset="0"/>
                <a:cs typeface="Times New Roman" pitchFamily="18" charset="0"/>
              </a:rPr>
              <a:t>Intimate partner violence</a:t>
            </a:r>
            <a:endParaRPr lang="ar-SA" dirty="0">
              <a:solidFill>
                <a:srgbClr val="FF0000"/>
              </a:solidFill>
              <a:effectLst/>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rtl="0" fontAlgn="base">
              <a:lnSpc>
                <a:spcPct val="150000"/>
              </a:lnSpc>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Refers </a:t>
            </a:r>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behavior </a:t>
            </a:r>
            <a:r>
              <a:rPr lang="en-US" sz="2800" dirty="0">
                <a:latin typeface="Times New Roman" pitchFamily="18" charset="0"/>
                <a:cs typeface="Times New Roman" pitchFamily="18" charset="0"/>
              </a:rPr>
              <a:t>by an intimate partner </a:t>
            </a:r>
            <a:r>
              <a:rPr lang="en-US" sz="2800" dirty="0" smtClean="0">
                <a:latin typeface="Times New Roman" pitchFamily="18" charset="0"/>
                <a:cs typeface="Times New Roman" pitchFamily="18" charset="0"/>
              </a:rPr>
              <a:t>that </a:t>
            </a:r>
            <a:r>
              <a:rPr lang="en-US" sz="2800" dirty="0">
                <a:latin typeface="Times New Roman" pitchFamily="18" charset="0"/>
                <a:cs typeface="Times New Roman" pitchFamily="18" charset="0"/>
              </a:rPr>
              <a:t>causes physical, sexual or psychological harm, including physical aggression, sexual coercion, psychological abuse and controlling </a:t>
            </a:r>
            <a:r>
              <a:rPr lang="en-US" sz="2800" dirty="0" smtClean="0">
                <a:latin typeface="Times New Roman" pitchFamily="18" charset="0"/>
                <a:cs typeface="Times New Roman" pitchFamily="18" charset="0"/>
              </a:rPr>
              <a:t>behaviors.</a:t>
            </a:r>
            <a:endParaRPr lang="en-US" sz="2800" dirty="0">
              <a:latin typeface="Times New Roman" pitchFamily="18" charset="0"/>
              <a:cs typeface="Times New Roman" pitchFamily="18" charset="0"/>
            </a:endParaRPr>
          </a:p>
          <a:p>
            <a:pPr algn="l" rtl="0"/>
            <a:endParaRPr lang="ar-SA"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400" b="1" dirty="0" smtClean="0">
                <a:solidFill>
                  <a:srgbClr val="FF0000"/>
                </a:solidFill>
                <a:latin typeface="Times New Roman" pitchFamily="18" charset="0"/>
                <a:cs typeface="Times New Roman" pitchFamily="18" charset="0"/>
              </a:rPr>
              <a:t>Sexual violence</a:t>
            </a:r>
            <a:endParaRPr lang="ar-SA" dirty="0"/>
          </a:p>
        </p:txBody>
      </p:sp>
      <p:sp>
        <p:nvSpPr>
          <p:cNvPr id="3" name="عنصر نائب للمحتوى 2"/>
          <p:cNvSpPr>
            <a:spLocks noGrp="1"/>
          </p:cNvSpPr>
          <p:nvPr>
            <p:ph idx="1"/>
          </p:nvPr>
        </p:nvSpPr>
        <p:spPr/>
        <p:txBody>
          <a:bodyPr>
            <a:normAutofit fontScale="92500"/>
          </a:bodyPr>
          <a:lstStyle/>
          <a:p>
            <a:pPr algn="just" rtl="0">
              <a:lnSpc>
                <a:spcPct val="150000"/>
              </a:lnSpc>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"any sexual act, attempt to obtain a sexual act, or other act directed against a person’s sexuality using coercion, by any person regardless of their relationship to the victim, in any setting. It includes rape, defined as the physically forced or otherwise coerced penetration of the vulva or anus with a penis, other body part or object."</a:t>
            </a:r>
          </a:p>
          <a:p>
            <a:pPr algn="l" rtl="0"/>
            <a:endParaRPr lang="ar-SA" dirty="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effectLst/>
                <a:latin typeface="Times New Roman" pitchFamily="18" charset="0"/>
                <a:cs typeface="Times New Roman" pitchFamily="18" charset="0"/>
              </a:rPr>
              <a:t>Risk factors</a:t>
            </a:r>
            <a:r>
              <a:rPr lang="en-US" b="1" dirty="0" smtClean="0"/>
              <a:t/>
            </a:r>
            <a:br>
              <a:rPr lang="en-US" b="1" dirty="0" smtClean="0"/>
            </a:br>
            <a:endParaRPr lang="ar-SA" dirty="0"/>
          </a:p>
        </p:txBody>
      </p:sp>
      <p:sp>
        <p:nvSpPr>
          <p:cNvPr id="3" name="عنصر نائب للمحتوى 2"/>
          <p:cNvSpPr>
            <a:spLocks noGrp="1"/>
          </p:cNvSpPr>
          <p:nvPr>
            <p:ph idx="1"/>
          </p:nvPr>
        </p:nvSpPr>
        <p:spPr/>
        <p:txBody>
          <a:bodyPr/>
          <a:lstStyle/>
          <a:p>
            <a:pPr algn="just" rtl="0" fontAlgn="base"/>
            <a:r>
              <a:rPr lang="en-US" dirty="0" smtClean="0">
                <a:latin typeface="Times New Roman" pitchFamily="18" charset="0"/>
                <a:cs typeface="Times New Roman" pitchFamily="18" charset="0"/>
              </a:rPr>
              <a:t>Factors </a:t>
            </a:r>
            <a:r>
              <a:rPr lang="en-US" dirty="0">
                <a:latin typeface="Times New Roman" pitchFamily="18" charset="0"/>
                <a:cs typeface="Times New Roman" pitchFamily="18" charset="0"/>
              </a:rPr>
              <a:t>associated with intimate partner and sexual violence occur at individual, family, community and wider society levels. Some factors are associated with being a </a:t>
            </a:r>
            <a:r>
              <a:rPr lang="en-US" dirty="0" smtClean="0">
                <a:latin typeface="Times New Roman" pitchFamily="18" charset="0"/>
                <a:cs typeface="Times New Roman" pitchFamily="18" charset="0"/>
              </a:rPr>
              <a:t>criminal  </a:t>
            </a:r>
            <a:r>
              <a:rPr lang="en-US" dirty="0">
                <a:latin typeface="Times New Roman" pitchFamily="18" charset="0"/>
                <a:cs typeface="Times New Roman" pitchFamily="18" charset="0"/>
              </a:rPr>
              <a:t>of violence, some are associated with experiencing violence and some are associated with both.</a:t>
            </a:r>
          </a:p>
          <a:p>
            <a:endParaRPr lang="ar-SA"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dirty="0"/>
              <a:t>Risk factors for both intimate partner and sexual violence include:</a:t>
            </a:r>
            <a:endParaRPr lang="ar-SA" sz="3200" dirty="0"/>
          </a:p>
        </p:txBody>
      </p:sp>
      <p:sp>
        <p:nvSpPr>
          <p:cNvPr id="3" name="عنصر نائب للمحتوى 2"/>
          <p:cNvSpPr>
            <a:spLocks noGrp="1"/>
          </p:cNvSpPr>
          <p:nvPr>
            <p:ph idx="1"/>
          </p:nvPr>
        </p:nvSpPr>
        <p:spPr/>
        <p:txBody>
          <a:bodyPr>
            <a:normAutofit fontScale="92500" lnSpcReduction="10000"/>
          </a:bodyPr>
          <a:lstStyle/>
          <a:p>
            <a:pPr algn="l" rtl="0" fontAlgn="base"/>
            <a:r>
              <a:rPr lang="en-US" dirty="0" smtClean="0">
                <a:latin typeface="Times New Roman" pitchFamily="18" charset="0"/>
                <a:cs typeface="Times New Roman" pitchFamily="18" charset="0"/>
              </a:rPr>
              <a:t>Lower </a:t>
            </a:r>
            <a:r>
              <a:rPr lang="en-US" dirty="0">
                <a:latin typeface="Times New Roman" pitchFamily="18" charset="0"/>
                <a:cs typeface="Times New Roman" pitchFamily="18" charset="0"/>
              </a:rPr>
              <a:t>levels of education </a:t>
            </a:r>
            <a:r>
              <a:rPr lang="en-US" dirty="0" smtClean="0">
                <a:latin typeface="Times New Roman" pitchFamily="18" charset="0"/>
                <a:cs typeface="Times New Roman" pitchFamily="18" charset="0"/>
              </a:rPr>
              <a:t>(sexual </a:t>
            </a:r>
            <a:r>
              <a:rPr lang="en-US" dirty="0">
                <a:latin typeface="Times New Roman" pitchFamily="18" charset="0"/>
                <a:cs typeface="Times New Roman" pitchFamily="18" charset="0"/>
              </a:rPr>
              <a:t>violence and experience of sexual violence);</a:t>
            </a:r>
          </a:p>
          <a:p>
            <a:pPr algn="l" rtl="0" fontAlgn="base"/>
            <a:r>
              <a:rPr lang="en-US" dirty="0" smtClean="0">
                <a:latin typeface="Times New Roman" pitchFamily="18" charset="0"/>
                <a:cs typeface="Times New Roman" pitchFamily="18" charset="0"/>
              </a:rPr>
              <a:t>Exposure </a:t>
            </a:r>
            <a:r>
              <a:rPr lang="en-US" dirty="0">
                <a:latin typeface="Times New Roman" pitchFamily="18" charset="0"/>
                <a:cs typeface="Times New Roman" pitchFamily="18" charset="0"/>
              </a:rPr>
              <a:t>to child </a:t>
            </a:r>
            <a:r>
              <a:rPr lang="en-US" dirty="0" smtClean="0">
                <a:latin typeface="Times New Roman" pitchFamily="18" charset="0"/>
                <a:cs typeface="Times New Roman" pitchFamily="18" charset="0"/>
              </a:rPr>
              <a:t>maltreatment</a:t>
            </a:r>
            <a:endParaRPr lang="en-US" dirty="0">
              <a:latin typeface="Times New Roman" pitchFamily="18" charset="0"/>
              <a:cs typeface="Times New Roman" pitchFamily="18" charset="0"/>
            </a:endParaRPr>
          </a:p>
          <a:p>
            <a:pPr algn="l" rtl="0" fontAlgn="base"/>
            <a:r>
              <a:rPr lang="en-US" dirty="0" smtClean="0">
                <a:latin typeface="Times New Roman" pitchFamily="18" charset="0"/>
                <a:cs typeface="Times New Roman" pitchFamily="18" charset="0"/>
              </a:rPr>
              <a:t>Witnessing </a:t>
            </a:r>
            <a:r>
              <a:rPr lang="en-US" dirty="0">
                <a:latin typeface="Times New Roman" pitchFamily="18" charset="0"/>
                <a:cs typeface="Times New Roman" pitchFamily="18" charset="0"/>
              </a:rPr>
              <a:t>family </a:t>
            </a:r>
            <a:r>
              <a:rPr lang="en-US" dirty="0" smtClean="0">
                <a:latin typeface="Times New Roman" pitchFamily="18" charset="0"/>
                <a:cs typeface="Times New Roman" pitchFamily="18" charset="0"/>
              </a:rPr>
              <a:t>violence</a:t>
            </a:r>
            <a:endParaRPr lang="en-US" dirty="0">
              <a:latin typeface="Times New Roman" pitchFamily="18" charset="0"/>
              <a:cs typeface="Times New Roman" pitchFamily="18" charset="0"/>
            </a:endParaRPr>
          </a:p>
          <a:p>
            <a:pPr algn="l" rtl="0" fontAlgn="base"/>
            <a:r>
              <a:rPr lang="en-US" dirty="0" smtClean="0">
                <a:latin typeface="Times New Roman" pitchFamily="18" charset="0"/>
                <a:cs typeface="Times New Roman" pitchFamily="18" charset="0"/>
              </a:rPr>
              <a:t>Antisocial </a:t>
            </a:r>
            <a:r>
              <a:rPr lang="en-US" dirty="0">
                <a:latin typeface="Times New Roman" pitchFamily="18" charset="0"/>
                <a:cs typeface="Times New Roman" pitchFamily="18" charset="0"/>
              </a:rPr>
              <a:t>personality disorder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l" rtl="0" fontAlgn="base"/>
            <a:r>
              <a:rPr lang="en-US" dirty="0" smtClean="0">
                <a:latin typeface="Times New Roman" pitchFamily="18" charset="0"/>
                <a:cs typeface="Times New Roman" pitchFamily="18" charset="0"/>
              </a:rPr>
              <a:t>Harmful </a:t>
            </a:r>
            <a:r>
              <a:rPr lang="en-US" dirty="0">
                <a:latin typeface="Times New Roman" pitchFamily="18" charset="0"/>
                <a:cs typeface="Times New Roman" pitchFamily="18" charset="0"/>
              </a:rPr>
              <a:t>use of alcohol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l" rtl="0" fontAlgn="base"/>
            <a:r>
              <a:rPr lang="en-US" dirty="0" smtClean="0">
                <a:latin typeface="Times New Roman" pitchFamily="18" charset="0"/>
                <a:cs typeface="Times New Roman" pitchFamily="18" charset="0"/>
              </a:rPr>
              <a:t>Having </a:t>
            </a:r>
            <a:r>
              <a:rPr lang="en-US" dirty="0">
                <a:latin typeface="Times New Roman" pitchFamily="18" charset="0"/>
                <a:cs typeface="Times New Roman" pitchFamily="18" charset="0"/>
              </a:rPr>
              <a:t>multiple partners or suspected by their partners of </a:t>
            </a:r>
            <a:r>
              <a:rPr lang="en-US" dirty="0" smtClean="0">
                <a:latin typeface="Times New Roman" pitchFamily="18" charset="0"/>
                <a:cs typeface="Times New Roman" pitchFamily="18" charset="0"/>
              </a:rPr>
              <a:t>infidelity.</a:t>
            </a:r>
            <a:endParaRPr lang="en-US" dirty="0">
              <a:latin typeface="Times New Roman" pitchFamily="18" charset="0"/>
              <a:cs typeface="Times New Roman" pitchFamily="18" charset="0"/>
            </a:endParaRPr>
          </a:p>
          <a:p>
            <a:pPr algn="l" rtl="0" fontAlgn="base"/>
            <a:r>
              <a:rPr lang="en-US" dirty="0" smtClean="0">
                <a:latin typeface="Times New Roman" pitchFamily="18" charset="0"/>
                <a:cs typeface="Times New Roman" pitchFamily="18" charset="0"/>
              </a:rPr>
              <a:t>Attitudes </a:t>
            </a:r>
            <a:r>
              <a:rPr lang="en-US" dirty="0">
                <a:latin typeface="Times New Roman" pitchFamily="18" charset="0"/>
                <a:cs typeface="Times New Roman" pitchFamily="18" charset="0"/>
              </a:rPr>
              <a:t>that are accepting of violence and gender inequality </a:t>
            </a:r>
            <a:r>
              <a:rPr lang="en-US" dirty="0" smtClean="0"/>
              <a:t>.</a:t>
            </a:r>
            <a:endParaRPr lang="en-US" dirty="0"/>
          </a:p>
          <a:p>
            <a:pPr algn="l" rtl="0"/>
            <a:endParaRPr lang="ar-SA"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dirty="0" smtClean="0">
                <a:effectLst/>
                <a:latin typeface="Times New Roman" pitchFamily="18" charset="0"/>
                <a:cs typeface="Times New Roman" pitchFamily="18" charset="0"/>
              </a:rPr>
              <a:t>Factors specifically associated with intimate</a:t>
            </a:r>
            <a:endParaRPr lang="ar-SA" sz="3600" dirty="0">
              <a:effectLst/>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l" rtl="0" fontAlgn="base"/>
            <a:r>
              <a:rPr lang="en-US" sz="3600" dirty="0" smtClean="0">
                <a:solidFill>
                  <a:srgbClr val="FF0000"/>
                </a:solidFill>
                <a:latin typeface="Times New Roman" pitchFamily="18" charset="0"/>
                <a:cs typeface="Times New Roman" pitchFamily="18" charset="0"/>
              </a:rPr>
              <a:t>partner </a:t>
            </a:r>
            <a:r>
              <a:rPr lang="en-US" sz="3600" dirty="0">
                <a:solidFill>
                  <a:srgbClr val="FF0000"/>
                </a:solidFill>
                <a:latin typeface="Times New Roman" pitchFamily="18" charset="0"/>
                <a:cs typeface="Times New Roman" pitchFamily="18" charset="0"/>
              </a:rPr>
              <a:t>violence include</a:t>
            </a:r>
            <a:r>
              <a:rPr lang="en-US" dirty="0">
                <a:latin typeface="Times New Roman" pitchFamily="18" charset="0"/>
                <a:cs typeface="Times New Roman" pitchFamily="18" charset="0"/>
              </a:rPr>
              <a:t>:</a:t>
            </a:r>
          </a:p>
          <a:p>
            <a:pPr algn="l" rtl="0" fontAlgn="base"/>
            <a:r>
              <a:rPr lang="en-US" dirty="0">
                <a:latin typeface="Times New Roman" pitchFamily="18" charset="0"/>
                <a:cs typeface="Times New Roman" pitchFamily="18" charset="0"/>
              </a:rPr>
              <a:t>past history of violence;</a:t>
            </a:r>
          </a:p>
          <a:p>
            <a:pPr algn="l" rtl="0" fontAlgn="base"/>
            <a:r>
              <a:rPr lang="en-US" dirty="0">
                <a:latin typeface="Times New Roman" pitchFamily="18" charset="0"/>
                <a:cs typeface="Times New Roman" pitchFamily="18" charset="0"/>
              </a:rPr>
              <a:t>marital </a:t>
            </a:r>
            <a:r>
              <a:rPr lang="en-US" dirty="0" smtClean="0">
                <a:latin typeface="Times New Roman" pitchFamily="18" charset="0"/>
                <a:cs typeface="Times New Roman" pitchFamily="18" charset="0"/>
              </a:rPr>
              <a:t>disagreement and </a:t>
            </a:r>
            <a:r>
              <a:rPr lang="en-US" dirty="0">
                <a:latin typeface="Times New Roman" pitchFamily="18" charset="0"/>
                <a:cs typeface="Times New Roman" pitchFamily="18" charset="0"/>
              </a:rPr>
              <a:t>dissatisfaction;</a:t>
            </a:r>
          </a:p>
          <a:p>
            <a:pPr algn="l" rtl="0" fontAlgn="base"/>
            <a:r>
              <a:rPr lang="en-US" dirty="0">
                <a:latin typeface="Times New Roman" pitchFamily="18" charset="0"/>
                <a:cs typeface="Times New Roman" pitchFamily="18" charset="0"/>
              </a:rPr>
              <a:t>difficulties in communicating between partners</a:t>
            </a:r>
            <a:r>
              <a:rPr lang="en-US" dirty="0"/>
              <a:t>.</a:t>
            </a:r>
          </a:p>
          <a:p>
            <a:pPr algn="l" rtl="0"/>
            <a:endParaRPr lang="ar-SA"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Factors specifically associated with sexual</a:t>
            </a:r>
            <a:endParaRPr lang="ar-SA" dirty="0"/>
          </a:p>
        </p:txBody>
      </p:sp>
      <p:sp>
        <p:nvSpPr>
          <p:cNvPr id="3" name="عنصر نائب للمحتوى 2"/>
          <p:cNvSpPr>
            <a:spLocks noGrp="1"/>
          </p:cNvSpPr>
          <p:nvPr>
            <p:ph idx="1"/>
          </p:nvPr>
        </p:nvSpPr>
        <p:spPr/>
        <p:txBody>
          <a:bodyPr/>
          <a:lstStyle/>
          <a:p>
            <a:pPr algn="l" rtl="0" fontAlgn="base"/>
            <a:r>
              <a:rPr lang="en-US" sz="3600" dirty="0" smtClean="0">
                <a:solidFill>
                  <a:srgbClr val="FF0000"/>
                </a:solidFill>
                <a:latin typeface="Times New Roman" pitchFamily="18" charset="0"/>
                <a:cs typeface="Times New Roman" pitchFamily="18" charset="0"/>
              </a:rPr>
              <a:t>violence </a:t>
            </a:r>
            <a:r>
              <a:rPr lang="en-US" sz="3600" dirty="0">
                <a:solidFill>
                  <a:srgbClr val="FF0000"/>
                </a:solidFill>
                <a:latin typeface="Times New Roman" pitchFamily="18" charset="0"/>
                <a:cs typeface="Times New Roman" pitchFamily="18" charset="0"/>
              </a:rPr>
              <a:t>perpetration include:</a:t>
            </a:r>
          </a:p>
          <a:p>
            <a:pPr algn="l" rtl="0" fontAlgn="base"/>
            <a:r>
              <a:rPr lang="en-US" dirty="0">
                <a:latin typeface="Times New Roman" pitchFamily="18" charset="0"/>
                <a:cs typeface="Times New Roman" pitchFamily="18" charset="0"/>
              </a:rPr>
              <a:t>beliefs in family </a:t>
            </a:r>
            <a:r>
              <a:rPr lang="en-US" dirty="0" smtClean="0">
                <a:latin typeface="Times New Roman" pitchFamily="18" charset="0"/>
                <a:cs typeface="Times New Roman" pitchFamily="18" charset="0"/>
              </a:rPr>
              <a:t>honor </a:t>
            </a:r>
            <a:r>
              <a:rPr lang="en-US" dirty="0">
                <a:latin typeface="Times New Roman" pitchFamily="18" charset="0"/>
                <a:cs typeface="Times New Roman" pitchFamily="18" charset="0"/>
              </a:rPr>
              <a:t>and sexual purity</a:t>
            </a:r>
          </a:p>
          <a:p>
            <a:pPr algn="l" rtl="0" fontAlgn="base"/>
            <a:r>
              <a:rPr lang="en-US" dirty="0">
                <a:latin typeface="Times New Roman" pitchFamily="18" charset="0"/>
                <a:cs typeface="Times New Roman" pitchFamily="18" charset="0"/>
              </a:rPr>
              <a:t>ideologies of male sexual </a:t>
            </a:r>
            <a:r>
              <a:rPr lang="en-US" dirty="0" smtClean="0">
                <a:latin typeface="Times New Roman" pitchFamily="18" charset="0"/>
                <a:cs typeface="Times New Roman" pitchFamily="18" charset="0"/>
              </a:rPr>
              <a:t>entitlement</a:t>
            </a:r>
            <a:endParaRPr lang="en-US" dirty="0">
              <a:latin typeface="Times New Roman" pitchFamily="18" charset="0"/>
              <a:cs typeface="Times New Roman" pitchFamily="18" charset="0"/>
            </a:endParaRPr>
          </a:p>
          <a:p>
            <a:pPr algn="l" rtl="0" fontAlgn="base"/>
            <a:r>
              <a:rPr lang="en-US" dirty="0">
                <a:latin typeface="Times New Roman" pitchFamily="18" charset="0"/>
                <a:cs typeface="Times New Roman" pitchFamily="18" charset="0"/>
              </a:rPr>
              <a:t>weak legal sanctions for sexual violence.</a:t>
            </a:r>
          </a:p>
          <a:p>
            <a:pPr algn="l" rtl="0"/>
            <a:endParaRPr lang="ar-SA"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92162"/>
          </a:xfrm>
        </p:spPr>
        <p:txBody>
          <a:bodyPr>
            <a:normAutofit fontScale="90000"/>
          </a:bodyPr>
          <a:lstStyle/>
          <a:p>
            <a:r>
              <a:rPr lang="en-US" b="1" dirty="0">
                <a:effectLst/>
                <a:latin typeface="Times New Roman" pitchFamily="18" charset="0"/>
                <a:cs typeface="Times New Roman" pitchFamily="18" charset="0"/>
              </a:rPr>
              <a:t>Health consequence</a:t>
            </a:r>
            <a:r>
              <a:rPr lang="en-US" b="1" dirty="0"/>
              <a:t/>
            </a:r>
            <a:br>
              <a:rPr lang="en-US" b="1" dirty="0"/>
            </a:br>
            <a:endParaRPr lang="ar-SA" dirty="0"/>
          </a:p>
        </p:txBody>
      </p:sp>
      <p:sp>
        <p:nvSpPr>
          <p:cNvPr id="3" name="عنصر نائب للمحتوى 2"/>
          <p:cNvSpPr>
            <a:spLocks noGrp="1"/>
          </p:cNvSpPr>
          <p:nvPr>
            <p:ph idx="1"/>
          </p:nvPr>
        </p:nvSpPr>
        <p:spPr>
          <a:xfrm>
            <a:off x="1435608" y="1219200"/>
            <a:ext cx="7498080" cy="5029200"/>
          </a:xfrm>
        </p:spPr>
        <p:txBody>
          <a:bodyPr>
            <a:noAutofit/>
          </a:bodyPr>
          <a:lstStyle/>
          <a:p>
            <a:pPr algn="l" rtl="0" fontAlgn="base"/>
            <a:r>
              <a:rPr lang="en-US" sz="2800" dirty="0" smtClean="0">
                <a:latin typeface="Times New Roman" pitchFamily="18" charset="0"/>
                <a:cs typeface="Times New Roman" pitchFamily="18" charset="0"/>
              </a:rPr>
              <a:t>1-Violence </a:t>
            </a:r>
            <a:r>
              <a:rPr lang="en-US" sz="2800" dirty="0">
                <a:latin typeface="Times New Roman" pitchFamily="18" charset="0"/>
                <a:cs typeface="Times New Roman" pitchFamily="18" charset="0"/>
              </a:rPr>
              <a:t>against women can have fatal outcomes like homicide or suicide</a:t>
            </a:r>
            <a:r>
              <a:rPr lang="en-US" sz="2800" dirty="0" smtClean="0">
                <a:latin typeface="Times New Roman" pitchFamily="18" charset="0"/>
                <a:cs typeface="Times New Roman" pitchFamily="18" charset="0"/>
              </a:rPr>
              <a:t>.</a:t>
            </a:r>
          </a:p>
          <a:p>
            <a:pPr algn="l" rtl="0" fontAlgn="base">
              <a:buNone/>
            </a:pPr>
            <a:endParaRPr lang="en-US" sz="2800" dirty="0">
              <a:latin typeface="Times New Roman" pitchFamily="18" charset="0"/>
              <a:cs typeface="Times New Roman" pitchFamily="18" charset="0"/>
            </a:endParaRPr>
          </a:p>
          <a:p>
            <a:pPr algn="just" rtl="0" fontAlgn="base"/>
            <a:r>
              <a:rPr lang="en-US" sz="2800" dirty="0" smtClean="0">
                <a:latin typeface="Times New Roman" pitchFamily="18" charset="0"/>
                <a:cs typeface="Times New Roman" pitchFamily="18" charset="0"/>
              </a:rPr>
              <a:t>2-Intimate </a:t>
            </a:r>
            <a:r>
              <a:rPr lang="en-US" sz="2800" dirty="0">
                <a:latin typeface="Times New Roman" pitchFamily="18" charset="0"/>
                <a:cs typeface="Times New Roman" pitchFamily="18" charset="0"/>
              </a:rPr>
              <a:t>partner violence and sexual violence can lead to unintended pregnancies, induced abortions, </a:t>
            </a:r>
            <a:r>
              <a:rPr lang="en-US" sz="2800" dirty="0" err="1">
                <a:latin typeface="Times New Roman" pitchFamily="18" charset="0"/>
                <a:cs typeface="Times New Roman" pitchFamily="18" charset="0"/>
              </a:rPr>
              <a:t>gynaecological</a:t>
            </a:r>
            <a:r>
              <a:rPr lang="en-US" sz="2800" dirty="0">
                <a:latin typeface="Times New Roman" pitchFamily="18" charset="0"/>
                <a:cs typeface="Times New Roman" pitchFamily="18" charset="0"/>
              </a:rPr>
              <a:t> problems, and sexually transmitted infections, including HIV. </a:t>
            </a:r>
          </a:p>
          <a:p>
            <a:pPr algn="l" rtl="0"/>
            <a:endParaRPr lang="ar-SA"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74638"/>
            <a:ext cx="5257800" cy="792162"/>
          </a:xfrm>
        </p:spPr>
        <p:txBody>
          <a:bodyPr/>
          <a:lstStyle/>
          <a:p>
            <a:r>
              <a:rPr lang="en-US" b="1" dirty="0" smtClean="0">
                <a:solidFill>
                  <a:srgbClr val="FF0000"/>
                </a:solidFill>
                <a:effectLst/>
                <a:latin typeface="Times New Roman" pitchFamily="18" charset="0"/>
                <a:cs typeface="Times New Roman" pitchFamily="18" charset="0"/>
              </a:rPr>
              <a:t>Women’s Violence</a:t>
            </a:r>
            <a:endParaRPr lang="ar-SA" b="1" dirty="0">
              <a:solidFill>
                <a:srgbClr val="FF0000"/>
              </a:solidFill>
              <a:effectLst/>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828800"/>
            <a:ext cx="7498080" cy="4419600"/>
          </a:xfrm>
        </p:spPr>
        <p:txBody>
          <a:bodyPr>
            <a:normAutofit/>
          </a:bodyPr>
          <a:lstStyle/>
          <a:p>
            <a:pPr algn="just" rtl="0"/>
            <a:r>
              <a:rPr lang="en-US" dirty="0" smtClean="0">
                <a:latin typeface="Times New Roman" pitchFamily="18" charset="0"/>
                <a:cs typeface="Times New Roman" pitchFamily="18" charset="0"/>
              </a:rPr>
              <a:t>The United Nations defines violence against women as "any act of gender-based violence that results in, or is likely to result in, physical, sexual or mental harm or suffering to women, including threats of such acts, coercion or arbitrary deprivation of liberty, whether occurring in public or in private life."</a:t>
            </a:r>
            <a:endParaRPr lang="ar-SA" dirty="0" smtClean="0">
              <a:latin typeface="Times New Roman" pitchFamily="18" charset="0"/>
              <a:cs typeface="Times New Roman" pitchFamily="18" charset="0"/>
            </a:endParaRPr>
          </a:p>
          <a:p>
            <a:pPr algn="just" rtl="0"/>
            <a:endParaRPr lang="ar-SA" dirty="0"/>
          </a:p>
        </p:txBody>
      </p:sp>
      <p:pic>
        <p:nvPicPr>
          <p:cNvPr id="4" name="Picture 6" descr="adult+domestic+violence_246"/>
          <p:cNvPicPr>
            <a:picLocks noChangeAspect="1" noChangeArrowheads="1"/>
          </p:cNvPicPr>
          <p:nvPr/>
        </p:nvPicPr>
        <p:blipFill>
          <a:blip r:embed="rId2" cstate="print"/>
          <a:srcRect/>
          <a:stretch>
            <a:fillRect/>
          </a:stretch>
        </p:blipFill>
        <p:spPr>
          <a:xfrm>
            <a:off x="6781800" y="0"/>
            <a:ext cx="2133600" cy="1981200"/>
          </a:xfrm>
          <a:prstGeom prst="rect">
            <a:avLst/>
          </a:prstGeom>
          <a:noFill/>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just" rtl="0" fontAlgn="base"/>
            <a:r>
              <a:rPr lang="en-US" dirty="0" smtClean="0">
                <a:latin typeface="Times New Roman" pitchFamily="18" charset="0"/>
                <a:cs typeface="Times New Roman" pitchFamily="18" charset="0"/>
              </a:rPr>
              <a:t>3-Intimate </a:t>
            </a:r>
            <a:r>
              <a:rPr lang="en-US" dirty="0">
                <a:latin typeface="Times New Roman" pitchFamily="18" charset="0"/>
                <a:cs typeface="Times New Roman" pitchFamily="18" charset="0"/>
              </a:rPr>
              <a:t>partner violence in pregnancy also increases the likelihood of miscarriage, stillbirth, pre-term delivery and low birth weight babies.</a:t>
            </a:r>
          </a:p>
          <a:p>
            <a:pPr algn="just" rtl="0" fontAlgn="base"/>
            <a:r>
              <a:rPr lang="en-US" dirty="0" smtClean="0">
                <a:latin typeface="Times New Roman" pitchFamily="18" charset="0"/>
                <a:cs typeface="Times New Roman" pitchFamily="18" charset="0"/>
              </a:rPr>
              <a:t>4-These </a:t>
            </a:r>
            <a:r>
              <a:rPr lang="en-US" dirty="0">
                <a:latin typeface="Times New Roman" pitchFamily="18" charset="0"/>
                <a:cs typeface="Times New Roman" pitchFamily="18" charset="0"/>
              </a:rPr>
              <a:t>forms of violence can lead to depression, post-traumatic stress and other anxiety disorders, sleep difficulties, eating disorders, and suicide attempts. </a:t>
            </a:r>
          </a:p>
          <a:p>
            <a:pPr algn="just" rtl="0"/>
            <a:endParaRPr lang="ar-SA"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a:bodyPr>
          <a:lstStyle/>
          <a:p>
            <a:pPr algn="just" rtl="0" fontAlgn="base"/>
            <a:r>
              <a:rPr lang="en-US" dirty="0" smtClean="0">
                <a:latin typeface="Times New Roman" pitchFamily="18" charset="0"/>
                <a:cs typeface="Times New Roman" pitchFamily="18" charset="0"/>
              </a:rPr>
              <a:t>5-Health </a:t>
            </a:r>
            <a:r>
              <a:rPr lang="en-US" dirty="0">
                <a:latin typeface="Times New Roman" pitchFamily="18" charset="0"/>
                <a:cs typeface="Times New Roman" pitchFamily="18" charset="0"/>
              </a:rPr>
              <a:t>effects can also include headaches, back pain, abdominal pain, fibromyalgia, gastrointestinal disorders, limited mobility and poor overall health.</a:t>
            </a:r>
          </a:p>
          <a:p>
            <a:pPr algn="just" rtl="0" fontAlgn="base"/>
            <a:r>
              <a:rPr lang="en-US" dirty="0" smtClean="0">
                <a:latin typeface="Times New Roman" pitchFamily="18" charset="0"/>
                <a:cs typeface="Times New Roman" pitchFamily="18" charset="0"/>
              </a:rPr>
              <a:t>6-Sexual </a:t>
            </a:r>
            <a:r>
              <a:rPr lang="en-US" dirty="0">
                <a:latin typeface="Times New Roman" pitchFamily="18" charset="0"/>
                <a:cs typeface="Times New Roman" pitchFamily="18" charset="0"/>
              </a:rPr>
              <a:t>violence, particularly during childhood, can lead to increased smoking, drug and alcohol misuse, and risky sexual </a:t>
            </a:r>
            <a:r>
              <a:rPr lang="en-US" dirty="0" smtClean="0">
                <a:latin typeface="Times New Roman" pitchFamily="18" charset="0"/>
                <a:cs typeface="Times New Roman" pitchFamily="18" charset="0"/>
              </a:rPr>
              <a:t>behaviors </a:t>
            </a:r>
            <a:r>
              <a:rPr lang="en-US" dirty="0">
                <a:latin typeface="Times New Roman" pitchFamily="18" charset="0"/>
                <a:cs typeface="Times New Roman" pitchFamily="18" charset="0"/>
              </a:rPr>
              <a:t>in later life. It is also associated with perpetration of violence (for males) and being a victim of violence (for females).</a:t>
            </a:r>
          </a:p>
          <a:p>
            <a:pPr algn="l" rtl="0"/>
            <a:endParaRPr lang="ar-SA"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effectLst/>
                <a:latin typeface="Times New Roman" pitchFamily="18" charset="0"/>
                <a:cs typeface="Times New Roman" pitchFamily="18" charset="0"/>
              </a:rPr>
              <a:t>Impact on children</a:t>
            </a:r>
            <a:br>
              <a:rPr lang="en-US" b="1" dirty="0" smtClean="0">
                <a:effectLst/>
                <a:latin typeface="Times New Roman" pitchFamily="18" charset="0"/>
                <a:cs typeface="Times New Roman" pitchFamily="18" charset="0"/>
              </a:rPr>
            </a:br>
            <a:endParaRPr lang="ar-SA" dirty="0">
              <a:effectLst/>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lnSpcReduction="10000"/>
          </a:bodyPr>
          <a:lstStyle/>
          <a:p>
            <a:pPr algn="just" rtl="0" fontAlgn="base"/>
            <a:r>
              <a:rPr lang="en-US" dirty="0" smtClean="0">
                <a:latin typeface="Times New Roman" pitchFamily="18" charset="0"/>
                <a:cs typeface="Times New Roman" pitchFamily="18" charset="0"/>
              </a:rPr>
              <a:t>Children </a:t>
            </a:r>
            <a:r>
              <a:rPr lang="en-US" dirty="0">
                <a:latin typeface="Times New Roman" pitchFamily="18" charset="0"/>
                <a:cs typeface="Times New Roman" pitchFamily="18" charset="0"/>
              </a:rPr>
              <a:t>who grow up in families where there is violence may suffer a range of </a:t>
            </a:r>
            <a:r>
              <a:rPr lang="en-US" dirty="0" smtClean="0">
                <a:latin typeface="Times New Roman" pitchFamily="18" charset="0"/>
                <a:cs typeface="Times New Roman" pitchFamily="18" charset="0"/>
              </a:rPr>
              <a:t>behavioral </a:t>
            </a:r>
            <a:r>
              <a:rPr lang="en-US" dirty="0">
                <a:latin typeface="Times New Roman" pitchFamily="18" charset="0"/>
                <a:cs typeface="Times New Roman" pitchFamily="18" charset="0"/>
              </a:rPr>
              <a:t>and emotional disturbances. These can also be associated with perpetrating or experiencing violence later in life.</a:t>
            </a:r>
          </a:p>
          <a:p>
            <a:pPr algn="just" rtl="0" fontAlgn="base"/>
            <a:r>
              <a:rPr lang="en-US" dirty="0">
                <a:latin typeface="Times New Roman" pitchFamily="18" charset="0"/>
                <a:cs typeface="Times New Roman" pitchFamily="18" charset="0"/>
              </a:rPr>
              <a:t>Intimate partner violence has also been associated with higher rates of infant and child mortality and morbidity (e.g. </a:t>
            </a:r>
            <a:r>
              <a:rPr lang="en-US" dirty="0" smtClean="0">
                <a:latin typeface="Times New Roman" pitchFamily="18" charset="0"/>
                <a:cs typeface="Times New Roman" pitchFamily="18" charset="0"/>
              </a:rPr>
              <a:t>diarrheal </a:t>
            </a:r>
            <a:r>
              <a:rPr lang="en-US" dirty="0">
                <a:latin typeface="Times New Roman" pitchFamily="18" charset="0"/>
                <a:cs typeface="Times New Roman" pitchFamily="18" charset="0"/>
              </a:rPr>
              <a:t>disease, malnutrition).</a:t>
            </a:r>
          </a:p>
          <a:p>
            <a:pPr algn="just"/>
            <a:endParaRPr lang="ar-SA"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effectLst/>
                <a:latin typeface="Times New Roman" pitchFamily="18" charset="0"/>
                <a:cs typeface="Times New Roman" pitchFamily="18" charset="0"/>
              </a:rPr>
              <a:t>References</a:t>
            </a:r>
            <a:endParaRPr lang="ar-SA" dirty="0">
              <a:effectLst/>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just" rtl="0"/>
            <a:r>
              <a:rPr lang="en-US" sz="2800" dirty="0" smtClean="0">
                <a:latin typeface="Times New Roman" pitchFamily="18" charset="0"/>
                <a:cs typeface="Times New Roman" pitchFamily="18" charset="0"/>
              </a:rPr>
              <a:t>United Nations, 2014. Guidelines for Producing Statistics on Violence against Women‐ Statistical Surveys.</a:t>
            </a:r>
          </a:p>
          <a:p>
            <a:pPr algn="just" rtl="0"/>
            <a:r>
              <a:rPr lang="en-US" sz="2800" dirty="0" smtClean="0">
                <a:latin typeface="Times New Roman" pitchFamily="18" charset="0"/>
                <a:cs typeface="Times New Roman" pitchFamily="18" charset="0"/>
              </a:rPr>
              <a:t>FRA (European Union Agency for Fundamental Rights), 2014. Violence against women: an EU‐wide survey.</a:t>
            </a:r>
            <a:endParaRPr lang="ar-SA" sz="2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4965192" cy="1143000"/>
          </a:xfrm>
        </p:spPr>
        <p:txBody>
          <a:bodyPr/>
          <a:lstStyle/>
          <a:p>
            <a:pPr algn="ctr"/>
            <a:r>
              <a:rPr lang="en-US" b="1" dirty="0" smtClean="0">
                <a:solidFill>
                  <a:srgbClr val="C00000"/>
                </a:solidFill>
              </a:rPr>
              <a:t>Thank you </a:t>
            </a:r>
            <a:endParaRPr lang="ar-SA" b="1" dirty="0">
              <a:solidFill>
                <a:srgbClr val="C00000"/>
              </a:solidFill>
            </a:endParaRPr>
          </a:p>
        </p:txBody>
      </p:sp>
      <p:pic>
        <p:nvPicPr>
          <p:cNvPr id="5" name="Picture 1028" descr="abused3">
            <a:hlinkClick r:id="rId2"/>
          </p:cNvPr>
          <p:cNvPicPr>
            <a:picLocks noChangeAspect="1" noChangeArrowheads="1"/>
          </p:cNvPicPr>
          <p:nvPr/>
        </p:nvPicPr>
        <p:blipFill>
          <a:blip r:embed="rId3" cstate="print"/>
          <a:srcRect/>
          <a:stretch>
            <a:fillRect/>
          </a:stretch>
        </p:blipFill>
        <p:spPr>
          <a:xfrm>
            <a:off x="3200400" y="1981200"/>
            <a:ext cx="4495800" cy="2514600"/>
          </a:xfrm>
          <a:prstGeom prst="rect">
            <a:avLst/>
          </a:prstGeom>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5334000" cy="1143000"/>
          </a:xfrm>
        </p:spPr>
        <p:txBody>
          <a:bodyPr>
            <a:noAutofit/>
          </a:bodyPr>
          <a:lstStyle/>
          <a:p>
            <a:r>
              <a:rPr lang="en-US" sz="3200" dirty="0" smtClean="0">
                <a:solidFill>
                  <a:srgbClr val="FF0000"/>
                </a:solidFill>
              </a:rPr>
              <a:t>WHAT IS DOMESTIC VIOLENCE</a:t>
            </a:r>
            <a:endParaRPr lang="ar-SA" sz="3200" dirty="0">
              <a:solidFill>
                <a:srgbClr val="FF0000"/>
              </a:solidFill>
            </a:endParaRPr>
          </a:p>
        </p:txBody>
      </p:sp>
      <p:sp>
        <p:nvSpPr>
          <p:cNvPr id="3" name="عنصر نائب للمحتوى 2"/>
          <p:cNvSpPr>
            <a:spLocks noGrp="1"/>
          </p:cNvSpPr>
          <p:nvPr>
            <p:ph idx="1"/>
          </p:nvPr>
        </p:nvSpPr>
        <p:spPr>
          <a:xfrm>
            <a:off x="1435608" y="1447800"/>
            <a:ext cx="7498080" cy="5105400"/>
          </a:xfrm>
        </p:spPr>
        <p:txBody>
          <a:bodyPr>
            <a:noAutofit/>
          </a:bodyPr>
          <a:lstStyle/>
          <a:p>
            <a:pPr algn="just" rtl="0">
              <a:lnSpc>
                <a:spcPct val="150000"/>
              </a:lnSpc>
            </a:pPr>
            <a:r>
              <a:rPr lang="en-US" sz="2400" dirty="0" smtClean="0">
                <a:solidFill>
                  <a:srgbClr val="000000"/>
                </a:solidFill>
                <a:effectLst>
                  <a:outerShdw blurRad="38100" dist="38100" dir="2700000" algn="tl">
                    <a:srgbClr val="FFFFFF"/>
                  </a:outerShdw>
                </a:effectLst>
                <a:latin typeface="Times New Roman" pitchFamily="18" charset="0"/>
                <a:cs typeface="Times New Roman" pitchFamily="18" charset="0"/>
              </a:rPr>
              <a:t>Domestic violence is defined in the law as certain criminal acts committed between persons of opposite sex who live together in the same household or who have lived together in the past; or persons who have a child in common or are expecting a child (regardless of whether they have resided in the same household); or persons related to one another in the following ways: spouse(husband) , former spouse ,child, grandparent,, brother, grandchild, parent, sister</a:t>
            </a:r>
            <a:endParaRPr lang="ar-SA" sz="2400" dirty="0">
              <a:latin typeface="Times New Roman" pitchFamily="18" charset="0"/>
              <a:cs typeface="Times New Roman" pitchFamily="18" charset="0"/>
            </a:endParaRPr>
          </a:p>
        </p:txBody>
      </p:sp>
      <p:pic>
        <p:nvPicPr>
          <p:cNvPr id="4" name="Picture 1028" descr="abused3">
            <a:hlinkClick r:id="rId2"/>
          </p:cNvPr>
          <p:cNvPicPr>
            <a:picLocks noChangeAspect="1" noChangeArrowheads="1"/>
          </p:cNvPicPr>
          <p:nvPr/>
        </p:nvPicPr>
        <p:blipFill>
          <a:blip r:embed="rId3" cstate="print"/>
          <a:srcRect/>
          <a:stretch>
            <a:fillRect/>
          </a:stretch>
        </p:blipFill>
        <p:spPr>
          <a:xfrm>
            <a:off x="7086600" y="0"/>
            <a:ext cx="2057400" cy="1600200"/>
          </a:xfrm>
          <a:prstGeom prst="rect">
            <a:avLst/>
          </a:prstGeom>
          <a:ln/>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400" dirty="0" smtClean="0">
                <a:solidFill>
                  <a:srgbClr val="FF0000"/>
                </a:solidFill>
                <a:effectLst/>
                <a:latin typeface="Times New Roman" pitchFamily="18" charset="0"/>
                <a:cs typeface="Times New Roman" pitchFamily="18" charset="0"/>
              </a:rPr>
              <a:t>The criminal acts specifically defined in the law are</a:t>
            </a:r>
            <a:r>
              <a:rPr lang="en-US" sz="4400" dirty="0" smtClean="0">
                <a:solidFill>
                  <a:srgbClr val="FF0000"/>
                </a:solidFill>
                <a:effectLst/>
                <a:latin typeface="Times New Roman" pitchFamily="18" charset="0"/>
                <a:cs typeface="Times New Roman" pitchFamily="18" charset="0"/>
              </a:rPr>
              <a:t>:</a:t>
            </a:r>
            <a:endParaRPr lang="ar-SA" dirty="0">
              <a:solidFill>
                <a:srgbClr val="FF0000"/>
              </a:solidFill>
              <a:effectLst/>
            </a:endParaRPr>
          </a:p>
        </p:txBody>
      </p:sp>
      <p:sp>
        <p:nvSpPr>
          <p:cNvPr id="3" name="عنصر نائب للمحتوى 2"/>
          <p:cNvSpPr>
            <a:spLocks noGrp="1"/>
          </p:cNvSpPr>
          <p:nvPr>
            <p:ph idx="1"/>
          </p:nvPr>
        </p:nvSpPr>
        <p:spPr/>
        <p:txBody>
          <a:bodyPr>
            <a:normAutofit fontScale="62500" lnSpcReduction="20000"/>
          </a:bodyPr>
          <a:lstStyle/>
          <a:p>
            <a:pPr algn="just" rtl="0">
              <a:lnSpc>
                <a:spcPct val="150000"/>
              </a:lnSpc>
            </a:pPr>
            <a:r>
              <a:rPr lang="en-US" sz="2800" dirty="0" smtClean="0">
                <a:solidFill>
                  <a:srgbClr val="000000"/>
                </a:solidFill>
                <a:latin typeface="Times New Roman" pitchFamily="18" charset="0"/>
                <a:cs typeface="Times New Roman" pitchFamily="18" charset="0"/>
              </a:rPr>
              <a:t>1-Assault</a:t>
            </a:r>
          </a:p>
          <a:p>
            <a:pPr algn="just" rtl="0">
              <a:lnSpc>
                <a:spcPct val="150000"/>
              </a:lnSpc>
            </a:pPr>
            <a:r>
              <a:rPr lang="en-US" sz="2800" dirty="0" smtClean="0">
                <a:solidFill>
                  <a:srgbClr val="000000"/>
                </a:solidFill>
                <a:latin typeface="Times New Roman" pitchFamily="18" charset="0"/>
                <a:cs typeface="Times New Roman" pitchFamily="18" charset="0"/>
              </a:rPr>
              <a:t>2- Criminal damage</a:t>
            </a:r>
          </a:p>
          <a:p>
            <a:pPr algn="just" rtl="0">
              <a:lnSpc>
                <a:spcPct val="150000"/>
              </a:lnSpc>
            </a:pPr>
            <a:r>
              <a:rPr lang="en-US" sz="2800" dirty="0" smtClean="0">
                <a:solidFill>
                  <a:srgbClr val="000000"/>
                </a:solidFill>
                <a:latin typeface="Times New Roman" pitchFamily="18" charset="0"/>
                <a:cs typeface="Times New Roman" pitchFamily="18" charset="0"/>
              </a:rPr>
              <a:t>3- Custodial interference</a:t>
            </a:r>
          </a:p>
          <a:p>
            <a:pPr algn="just" rtl="0">
              <a:lnSpc>
                <a:spcPct val="150000"/>
              </a:lnSpc>
            </a:pPr>
            <a:r>
              <a:rPr lang="en-US" sz="2800" dirty="0" smtClean="0">
                <a:solidFill>
                  <a:srgbClr val="000000"/>
                </a:solidFill>
                <a:latin typeface="Times New Roman" pitchFamily="18" charset="0"/>
                <a:cs typeface="Times New Roman" pitchFamily="18" charset="0"/>
              </a:rPr>
              <a:t>4- Endangerment</a:t>
            </a:r>
          </a:p>
          <a:p>
            <a:pPr algn="just" rtl="0">
              <a:lnSpc>
                <a:spcPct val="150000"/>
              </a:lnSpc>
            </a:pPr>
            <a:r>
              <a:rPr lang="en-US" sz="2800" dirty="0" smtClean="0">
                <a:solidFill>
                  <a:srgbClr val="000000"/>
                </a:solidFill>
                <a:latin typeface="Times New Roman" pitchFamily="18" charset="0"/>
                <a:cs typeface="Times New Roman" pitchFamily="18" charset="0"/>
              </a:rPr>
              <a:t>5-Imprisonment</a:t>
            </a:r>
          </a:p>
          <a:p>
            <a:pPr algn="just" rtl="0">
              <a:lnSpc>
                <a:spcPct val="150000"/>
              </a:lnSpc>
            </a:pPr>
            <a:r>
              <a:rPr lang="en-US" sz="2800" dirty="0" smtClean="0">
                <a:solidFill>
                  <a:srgbClr val="000000"/>
                </a:solidFill>
                <a:latin typeface="Times New Roman" pitchFamily="18" charset="0"/>
                <a:cs typeface="Times New Roman" pitchFamily="18" charset="0"/>
              </a:rPr>
              <a:t>6- Intimidation</a:t>
            </a:r>
          </a:p>
          <a:p>
            <a:pPr algn="just" rtl="0">
              <a:lnSpc>
                <a:spcPct val="150000"/>
              </a:lnSpc>
            </a:pPr>
            <a:r>
              <a:rPr lang="en-US" sz="2800" dirty="0" smtClean="0">
                <a:solidFill>
                  <a:srgbClr val="000000"/>
                </a:solidFill>
                <a:latin typeface="Times New Roman" pitchFamily="18" charset="0"/>
                <a:cs typeface="Times New Roman" pitchFamily="18" charset="0"/>
              </a:rPr>
              <a:t>7- Kid-napping</a:t>
            </a:r>
          </a:p>
          <a:p>
            <a:pPr algn="just" rtl="0">
              <a:lnSpc>
                <a:spcPct val="150000"/>
              </a:lnSpc>
            </a:pPr>
            <a:r>
              <a:rPr lang="en-US" sz="2800" dirty="0" smtClean="0">
                <a:solidFill>
                  <a:srgbClr val="000000"/>
                </a:solidFill>
                <a:latin typeface="Times New Roman" pitchFamily="18" charset="0"/>
                <a:cs typeface="Times New Roman" pitchFamily="18" charset="0"/>
              </a:rPr>
              <a:t>8- Trespass</a:t>
            </a:r>
          </a:p>
          <a:p>
            <a:pPr algn="just" rtl="0">
              <a:lnSpc>
                <a:spcPct val="150000"/>
              </a:lnSpc>
            </a:pPr>
            <a:r>
              <a:rPr lang="en-US" sz="2800" dirty="0" smtClean="0">
                <a:solidFill>
                  <a:srgbClr val="000000"/>
                </a:solidFill>
                <a:latin typeface="Times New Roman" pitchFamily="18" charset="0"/>
                <a:cs typeface="Times New Roman" pitchFamily="18" charset="0"/>
              </a:rPr>
              <a:t>9- Disorderly conduct (by fighting, unreasonable noise, abuse language)</a:t>
            </a:r>
          </a:p>
          <a:p>
            <a:pPr algn="just" rtl="0">
              <a:lnSpc>
                <a:spcPct val="150000"/>
              </a:lnSpc>
            </a:pPr>
            <a:r>
              <a:rPr lang="en-US" sz="2800" dirty="0" smtClean="0">
                <a:solidFill>
                  <a:srgbClr val="000000"/>
                </a:solidFill>
                <a:latin typeface="Times New Roman" pitchFamily="18" charset="0"/>
                <a:cs typeface="Times New Roman" pitchFamily="18" charset="0"/>
              </a:rPr>
              <a:t>10- Reckless display or discharge of a deadly weapon or dangerous instrument</a:t>
            </a:r>
            <a:endParaRPr lang="ar-SA" sz="2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15962"/>
          </a:xfrm>
        </p:spPr>
        <p:txBody>
          <a:bodyPr>
            <a:normAutofit/>
          </a:bodyPr>
          <a:lstStyle/>
          <a:p>
            <a:r>
              <a:rPr lang="en-US" sz="4000" dirty="0" smtClean="0">
                <a:solidFill>
                  <a:srgbClr val="660033"/>
                </a:solidFill>
                <a:effectLst/>
              </a:rPr>
              <a:t>T</a:t>
            </a:r>
            <a:r>
              <a:rPr lang="en-US" sz="4000" dirty="0" smtClean="0">
                <a:solidFill>
                  <a:srgbClr val="660033"/>
                </a:solidFill>
                <a:effectLst/>
                <a:latin typeface="Times New Roman" pitchFamily="18" charset="0"/>
                <a:cs typeface="Times New Roman" pitchFamily="18" charset="0"/>
              </a:rPr>
              <a:t>ypes of Violence</a:t>
            </a:r>
            <a:endParaRPr lang="ar-SA" sz="4000" dirty="0">
              <a:effectLst/>
              <a:latin typeface="Times New Roman" pitchFamily="18" charset="0"/>
              <a:cs typeface="Times New Roman" pitchFamily="18" charset="0"/>
            </a:endParaRPr>
          </a:p>
        </p:txBody>
      </p:sp>
      <p:sp>
        <p:nvSpPr>
          <p:cNvPr id="3" name="عنصر نائب للمحتوى 2"/>
          <p:cNvSpPr>
            <a:spLocks noGrp="1"/>
          </p:cNvSpPr>
          <p:nvPr>
            <p:ph idx="1"/>
          </p:nvPr>
        </p:nvSpPr>
        <p:spPr>
          <a:xfrm>
            <a:off x="1435608" y="1219200"/>
            <a:ext cx="7498080" cy="5029200"/>
          </a:xfrm>
        </p:spPr>
        <p:txBody>
          <a:bodyPr>
            <a:normAutofit fontScale="92500" lnSpcReduction="10000"/>
          </a:bodyPr>
          <a:lstStyle/>
          <a:p>
            <a:pPr algn="just" rtl="0">
              <a:lnSpc>
                <a:spcPct val="80000"/>
              </a:lnSpc>
              <a:buFont typeface="Wingdings" pitchFamily="2" charset="2"/>
              <a:buNone/>
            </a:pPr>
            <a:r>
              <a:rPr lang="en-US" b="1" u="sng" dirty="0" smtClean="0">
                <a:solidFill>
                  <a:srgbClr val="FF0000"/>
                </a:solidFill>
                <a:effectLst>
                  <a:outerShdw blurRad="38100" dist="38100" dir="2700000" algn="tl">
                    <a:srgbClr val="FFFFFF"/>
                  </a:outerShdw>
                </a:effectLst>
                <a:latin typeface="Times New Roman" pitchFamily="18" charset="0"/>
                <a:cs typeface="Times New Roman" pitchFamily="18" charset="0"/>
              </a:rPr>
              <a:t>Physical</a:t>
            </a:r>
            <a:r>
              <a:rPr lang="en-US" b="1" u="sng"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 </a:t>
            </a: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pushing, grabbing, slapping, </a:t>
            </a:r>
          </a:p>
          <a:p>
            <a:pPr algn="just" rtl="0">
              <a:lnSpc>
                <a:spcPct val="80000"/>
              </a:lnSpc>
              <a:buFont typeface="Wingdings" pitchFamily="2" charset="2"/>
              <a:buNone/>
            </a:pPr>
            <a:r>
              <a:rPr lang="en-US" sz="2600" dirty="0" smtClean="0">
                <a:solidFill>
                  <a:srgbClr val="000000"/>
                </a:solidFill>
                <a:effectLst>
                  <a:outerShdw blurRad="38100" dist="38100" dir="2700000" algn="tl">
                    <a:srgbClr val="FFFFFF"/>
                  </a:outerShdw>
                </a:effectLst>
                <a:latin typeface="Times New Roman" pitchFamily="18" charset="0"/>
                <a:cs typeface="Times New Roman" pitchFamily="18" charset="0"/>
              </a:rPr>
              <a:t>   kicking,</a:t>
            </a:r>
            <a:r>
              <a:rPr lang="en-US" sz="2600" dirty="0" smtClean="0">
                <a:latin typeface="Times New Roman" pitchFamily="18" charset="0"/>
                <a:cs typeface="Times New Roman" pitchFamily="18" charset="0"/>
              </a:rPr>
              <a:t> biting or hitting</a:t>
            </a:r>
            <a:r>
              <a:rPr lang="en-US" sz="2600" dirty="0" smtClean="0">
                <a:solidFill>
                  <a:srgbClr val="000000"/>
                </a:solidFill>
                <a:effectLst>
                  <a:outerShdw blurRad="38100" dist="38100" dir="2700000" algn="tl">
                    <a:srgbClr val="FFFFFF"/>
                  </a:outerShdw>
                </a:effectLst>
                <a:latin typeface="Times New Roman" pitchFamily="18" charset="0"/>
                <a:cs typeface="Times New Roman" pitchFamily="18" charset="0"/>
              </a:rPr>
              <a:t> with an object, </a:t>
            </a:r>
            <a:r>
              <a:rPr lang="en-US" sz="2600" dirty="0" smtClean="0">
                <a:latin typeface="Times New Roman" pitchFamily="18" charset="0"/>
                <a:cs typeface="Times New Roman" pitchFamily="18" charset="0"/>
              </a:rPr>
              <a:t>suffocate </a:t>
            </a:r>
            <a:r>
              <a:rPr lang="en-US" sz="2600" dirty="0" smtClean="0">
                <a:solidFill>
                  <a:srgbClr val="000000"/>
                </a:solidFill>
                <a:effectLst>
                  <a:outerShdw blurRad="38100" dist="38100" dir="2700000" algn="tl">
                    <a:srgbClr val="FFFFFF"/>
                  </a:outerShdw>
                </a:effectLst>
                <a:latin typeface="Times New Roman" pitchFamily="18" charset="0"/>
                <a:cs typeface="Times New Roman" pitchFamily="18" charset="0"/>
              </a:rPr>
              <a:t>use of knife   or gun, acid throwing, burning.</a:t>
            </a:r>
          </a:p>
          <a:p>
            <a:pPr algn="l" rtl="0">
              <a:lnSpc>
                <a:spcPct val="80000"/>
              </a:lnSpc>
              <a:buFont typeface="Wingdings" pitchFamily="2" charset="2"/>
              <a:buNone/>
            </a:pPr>
            <a:endPar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l" rtl="0">
              <a:lnSpc>
                <a:spcPct val="80000"/>
              </a:lnSpc>
              <a:buFont typeface="Wingdings" pitchFamily="2" charset="2"/>
              <a:buNone/>
            </a:pPr>
            <a:r>
              <a:rPr lang="en-US" b="1" dirty="0" smtClean="0">
                <a:solidFill>
                  <a:srgbClr val="FF0000"/>
                </a:solidFill>
                <a:effectLst>
                  <a:outerShdw blurRad="38100" dist="38100" dir="2700000" algn="tl">
                    <a:srgbClr val="FFFFFF"/>
                  </a:outerShdw>
                </a:effectLst>
                <a:latin typeface="Times New Roman" pitchFamily="18" charset="0"/>
                <a:cs typeface="Times New Roman" pitchFamily="18" charset="0"/>
              </a:rPr>
              <a:t>   </a:t>
            </a:r>
            <a:r>
              <a:rPr lang="en-US" b="1" u="sng" dirty="0" smtClean="0">
                <a:solidFill>
                  <a:srgbClr val="FF0000"/>
                </a:solidFill>
                <a:effectLst>
                  <a:outerShdw blurRad="38100" dist="38100" dir="2700000" algn="tl">
                    <a:srgbClr val="FFFFFF"/>
                  </a:outerShdw>
                </a:effectLst>
                <a:latin typeface="Times New Roman" pitchFamily="18" charset="0"/>
                <a:cs typeface="Times New Roman" pitchFamily="18" charset="0"/>
              </a:rPr>
              <a:t>Verbal: </a:t>
            </a:r>
            <a:r>
              <a:rPr lang="en-US" b="1" dirty="0" smtClean="0">
                <a:solidFill>
                  <a:srgbClr val="FF0000"/>
                </a:solidFill>
                <a:effectLst>
                  <a:outerShdw blurRad="38100" dist="38100" dir="2700000" algn="tl">
                    <a:srgbClr val="FFFFFF"/>
                  </a:outerShdw>
                </a:effectLst>
                <a:latin typeface="Times New Roman" pitchFamily="18" charset="0"/>
                <a:cs typeface="Times New Roman" pitchFamily="18" charset="0"/>
              </a:rPr>
              <a:t> </a:t>
            </a: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shouting, making threats, calling</a:t>
            </a:r>
          </a:p>
          <a:p>
            <a:pPr algn="l" rtl="0">
              <a:lnSpc>
                <a:spcPct val="80000"/>
              </a:lnSpc>
              <a:buFont typeface="Wingdings" pitchFamily="2" charset="2"/>
              <a:buNone/>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   names, humiliating remarks (gestures).</a:t>
            </a:r>
          </a:p>
          <a:p>
            <a:pPr algn="l" rtl="0">
              <a:lnSpc>
                <a:spcPct val="80000"/>
              </a:lnSpc>
              <a:buFont typeface="Wingdings" pitchFamily="2" charset="2"/>
              <a:buNone/>
            </a:pPr>
            <a:endPar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l" rtl="0">
              <a:lnSpc>
                <a:spcPct val="80000"/>
              </a:lnSpc>
              <a:buFont typeface="Wingdings" pitchFamily="2" charset="2"/>
              <a:buNone/>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   </a:t>
            </a:r>
            <a:r>
              <a:rPr lang="en-US" b="1" u="sng" dirty="0" smtClean="0">
                <a:solidFill>
                  <a:srgbClr val="FF0000"/>
                </a:solidFill>
                <a:effectLst>
                  <a:outerShdw blurRad="38100" dist="38100" dir="2700000" algn="tl">
                    <a:srgbClr val="FFFFFF"/>
                  </a:outerShdw>
                </a:effectLst>
                <a:latin typeface="Times New Roman" pitchFamily="18" charset="0"/>
                <a:cs typeface="Times New Roman" pitchFamily="18" charset="0"/>
              </a:rPr>
              <a:t>Sexual: </a:t>
            </a: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forcing intercourse, making her </a:t>
            </a:r>
          </a:p>
          <a:p>
            <a:pPr algn="l" rtl="0">
              <a:lnSpc>
                <a:spcPct val="80000"/>
              </a:lnSpc>
              <a:buFont typeface="Wingdings" pitchFamily="2" charset="2"/>
              <a:buNone/>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   to do sexual things against her will.</a:t>
            </a:r>
          </a:p>
          <a:p>
            <a:pPr algn="l" rtl="0">
              <a:lnSpc>
                <a:spcPct val="80000"/>
              </a:lnSpc>
              <a:buFont typeface="Wingdings" pitchFamily="2" charset="2"/>
              <a:buNone/>
            </a:pPr>
            <a:endPar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l" rtl="0">
              <a:lnSpc>
                <a:spcPct val="80000"/>
              </a:lnSpc>
              <a:buFont typeface="Wingdings" pitchFamily="2" charset="2"/>
              <a:buNone/>
            </a:pPr>
            <a:r>
              <a:rPr lang="en-US" b="1" dirty="0" smtClean="0">
                <a:solidFill>
                  <a:srgbClr val="FF0000"/>
                </a:solidFill>
                <a:effectLst>
                  <a:outerShdw blurRad="38100" dist="38100" dir="2700000" algn="tl">
                    <a:srgbClr val="FFFFFF"/>
                  </a:outerShdw>
                </a:effectLst>
                <a:latin typeface="Times New Roman" pitchFamily="18" charset="0"/>
                <a:cs typeface="Times New Roman" pitchFamily="18" charset="0"/>
              </a:rPr>
              <a:t>   </a:t>
            </a:r>
            <a:r>
              <a:rPr lang="en-US" b="1" u="sng" dirty="0" smtClean="0">
                <a:solidFill>
                  <a:srgbClr val="FF0000"/>
                </a:solidFill>
                <a:effectLst>
                  <a:outerShdw blurRad="38100" dist="38100" dir="2700000" algn="tl">
                    <a:srgbClr val="FFFFFF"/>
                  </a:outerShdw>
                </a:effectLst>
                <a:latin typeface="Times New Roman" pitchFamily="18" charset="0"/>
                <a:cs typeface="Times New Roman" pitchFamily="18" charset="0"/>
              </a:rPr>
              <a:t>Exercising control: </a:t>
            </a: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Isolating her from </a:t>
            </a:r>
          </a:p>
          <a:p>
            <a:pPr algn="l" rtl="0">
              <a:lnSpc>
                <a:spcPct val="80000"/>
              </a:lnSpc>
              <a:buFont typeface="Wingdings" pitchFamily="2" charset="2"/>
              <a:buNone/>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  her family/ friends checking on her, using </a:t>
            </a:r>
          </a:p>
          <a:p>
            <a:pPr algn="l" rtl="0">
              <a:lnSpc>
                <a:spcPct val="80000"/>
              </a:lnSpc>
              <a:buFont typeface="Wingdings" pitchFamily="2" charset="2"/>
              <a:buNone/>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   the children, economic control.</a:t>
            </a:r>
            <a:endParaRPr lang="en-US" u="sng"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l" rtl="0"/>
            <a:endParaRPr lang="ar-SA"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 </a:t>
            </a:r>
            <a:r>
              <a:rPr lang="en-US" sz="3100" b="1" dirty="0" smtClean="0">
                <a:solidFill>
                  <a:srgbClr val="FF0000"/>
                </a:solidFill>
                <a:effectLst>
                  <a:outerShdw blurRad="38100" dist="38100" dir="2700000" algn="tl">
                    <a:srgbClr val="C0C0C0"/>
                  </a:outerShdw>
                </a:effectLst>
                <a:latin typeface="Times New Roman" pitchFamily="18" charset="0"/>
                <a:cs typeface="Times New Roman" pitchFamily="18" charset="0"/>
              </a:rPr>
              <a:t>Various forms of Violence against Women</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l" rtl="0"/>
            <a:r>
              <a:rPr lang="en-US" dirty="0" smtClean="0">
                <a:latin typeface="Times New Roman" pitchFamily="18" charset="0"/>
                <a:cs typeface="Times New Roman" pitchFamily="18" charset="0"/>
              </a:rPr>
              <a:t>Rape/Sexual Violence in Refugee camps</a:t>
            </a:r>
          </a:p>
          <a:p>
            <a:pPr algn="l" rtl="0"/>
            <a:r>
              <a:rPr lang="en-US" dirty="0" smtClean="0">
                <a:latin typeface="Times New Roman" pitchFamily="18" charset="0"/>
                <a:cs typeface="Times New Roman" pitchFamily="18" charset="0"/>
              </a:rPr>
              <a:t>Forced sexual  initiation or abuse</a:t>
            </a:r>
          </a:p>
          <a:p>
            <a:pPr algn="l" rtl="0"/>
            <a:r>
              <a:rPr lang="en-US" dirty="0" smtClean="0">
                <a:latin typeface="Times New Roman" pitchFamily="18" charset="0"/>
                <a:cs typeface="Times New Roman" pitchFamily="18" charset="0"/>
              </a:rPr>
              <a:t>Sex-selective abortion</a:t>
            </a:r>
          </a:p>
          <a:p>
            <a:pPr algn="l" rtl="0"/>
            <a:r>
              <a:rPr lang="en-US" dirty="0" smtClean="0">
                <a:latin typeface="Times New Roman" pitchFamily="18" charset="0"/>
                <a:cs typeface="Times New Roman" pitchFamily="18" charset="0"/>
              </a:rPr>
              <a:t>honor killing (dowry related deaths)</a:t>
            </a:r>
          </a:p>
          <a:p>
            <a:pPr algn="l" rtl="0"/>
            <a:r>
              <a:rPr lang="en-US" dirty="0" smtClean="0">
                <a:latin typeface="Times New Roman" pitchFamily="18" charset="0"/>
                <a:cs typeface="Times New Roman" pitchFamily="18" charset="0"/>
              </a:rPr>
              <a:t>Undue virginity examination</a:t>
            </a:r>
          </a:p>
          <a:p>
            <a:pPr algn="l" rtl="0"/>
            <a:r>
              <a:rPr lang="en-US" dirty="0" smtClean="0">
                <a:latin typeface="Times New Roman" pitchFamily="18" charset="0"/>
                <a:cs typeface="Times New Roman" pitchFamily="18" charset="0"/>
              </a:rPr>
              <a:t>Forced caesarian section deliveries</a:t>
            </a:r>
          </a:p>
          <a:p>
            <a:pPr algn="l" rtl="0"/>
            <a:r>
              <a:rPr lang="en-US" dirty="0" smtClean="0">
                <a:latin typeface="Times New Roman" pitchFamily="18" charset="0"/>
                <a:cs typeface="Times New Roman" pitchFamily="18" charset="0"/>
              </a:rPr>
              <a:t>Trafficking in women and Girls</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dirty="0" smtClean="0">
                <a:solidFill>
                  <a:srgbClr val="660033"/>
                </a:solidFill>
                <a:latin typeface="Times New Roman" pitchFamily="18" charset="0"/>
                <a:cs typeface="Times New Roman" pitchFamily="18" charset="0"/>
              </a:rPr>
              <a:t>Victimization of Women so  Common</a:t>
            </a:r>
            <a:endParaRPr lang="ar-SA" sz="3600"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066800" y="1447800"/>
            <a:ext cx="6019800" cy="4800600"/>
          </a:xfrm>
        </p:spPr>
        <p:txBody>
          <a:bodyPr/>
          <a:lstStyle/>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Physically weak.</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Dependency status.</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Social tolerance of victimization.</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Little whom they associate with.</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Limited mobility</a:t>
            </a:r>
          </a:p>
          <a:p>
            <a:pPr algn="l" rtl="0"/>
            <a:endParaRPr lang="ar-SA" dirty="0">
              <a:latin typeface="Times New Roman" pitchFamily="18" charset="0"/>
              <a:cs typeface="Times New Roman" pitchFamily="18" charset="0"/>
            </a:endParaRPr>
          </a:p>
        </p:txBody>
      </p:sp>
      <p:pic>
        <p:nvPicPr>
          <p:cNvPr id="4" name="Picture 4" descr="VIOLENCE">
            <a:hlinkClick r:id="rId2"/>
          </p:cNvPr>
          <p:cNvPicPr>
            <a:picLocks noChangeAspect="1" noChangeArrowheads="1"/>
          </p:cNvPicPr>
          <p:nvPr/>
        </p:nvPicPr>
        <p:blipFill>
          <a:blip r:embed="rId3" cstate="print"/>
          <a:srcRect/>
          <a:stretch>
            <a:fillRect/>
          </a:stretch>
        </p:blipFill>
        <p:spPr>
          <a:xfrm>
            <a:off x="6858000" y="1066800"/>
            <a:ext cx="2057400" cy="1905000"/>
          </a:xfrm>
          <a:prstGeom prst="rect">
            <a:avLst/>
          </a:prstGeom>
          <a:noFill/>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274638"/>
            <a:ext cx="5029200" cy="944562"/>
          </a:xfrm>
        </p:spPr>
        <p:txBody>
          <a:bodyPr>
            <a:noAutofit/>
          </a:bodyPr>
          <a:lstStyle/>
          <a:p>
            <a:r>
              <a:rPr lang="en-US" sz="3200" dirty="0" smtClean="0">
                <a:solidFill>
                  <a:srgbClr val="FF0000"/>
                </a:solidFill>
                <a:latin typeface="Times New Roman" pitchFamily="18" charset="0"/>
                <a:cs typeface="Times New Roman" pitchFamily="18" charset="0"/>
              </a:rPr>
              <a:t>Effects of Domestic Violence</a:t>
            </a:r>
            <a:endParaRPr lang="ar-SA" sz="32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lnSpcReduction="10000"/>
          </a:bodyPr>
          <a:lstStyle/>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Anxiety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Chronic depression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Chronic pain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Death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Dehydration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Dissociative states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Drug and alcohol dependence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Eating disorders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Emotional "over-reactions" to stimuli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General emotional numbing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Health problems </a:t>
            </a:r>
          </a:p>
          <a:p>
            <a:pPr algn="l" rtl="0">
              <a:lnSpc>
                <a:spcPct val="80000"/>
              </a:lnSpc>
            </a:pPr>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Malnutrition </a:t>
            </a:r>
          </a:p>
          <a:p>
            <a:pPr algn="l" rtl="0"/>
            <a:endParaRPr lang="ar-SA" dirty="0">
              <a:latin typeface="Times New Roman" pitchFamily="18" charset="0"/>
              <a:cs typeface="Times New Roman" pitchFamily="18" charset="0"/>
            </a:endParaRPr>
          </a:p>
        </p:txBody>
      </p:sp>
      <p:pic>
        <p:nvPicPr>
          <p:cNvPr id="4" name="Picture 1030" descr="Housebreaker"/>
          <p:cNvPicPr>
            <a:picLocks noChangeAspect="1" noChangeArrowheads="1"/>
          </p:cNvPicPr>
          <p:nvPr/>
        </p:nvPicPr>
        <p:blipFill>
          <a:blip r:embed="rId2" cstate="print"/>
          <a:srcRect/>
          <a:stretch>
            <a:fillRect/>
          </a:stretch>
        </p:blipFill>
        <p:spPr bwMode="auto">
          <a:xfrm>
            <a:off x="6400800" y="228600"/>
            <a:ext cx="2514600" cy="1752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Panic attacks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Poor adherence to medical recommendations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Repeated self-injury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Self neglect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Sexual dysfunction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Sleep disorders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Somatization disorders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Tension family relationships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Suicide attempts </a:t>
            </a:r>
          </a:p>
          <a:p>
            <a:pPr algn="l" rtl="0"/>
            <a:r>
              <a:rPr lang="en-US" dirty="0" smtClean="0">
                <a:solidFill>
                  <a:srgbClr val="000000"/>
                </a:solidFill>
                <a:effectLst>
                  <a:outerShdw blurRad="38100" dist="38100" dir="2700000" algn="tl">
                    <a:srgbClr val="FFFFFF"/>
                  </a:outerShdw>
                </a:effectLst>
                <a:latin typeface="Times New Roman" pitchFamily="18" charset="0"/>
                <a:cs typeface="Times New Roman" pitchFamily="18" charset="0"/>
              </a:rPr>
              <a:t>Inability to adequately respond to the needs of their children </a:t>
            </a:r>
          </a:p>
          <a:p>
            <a:pPr algn="l" rtl="0"/>
            <a:endParaRPr lang="ar-SA"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791</TotalTime>
  <Words>1024</Words>
  <Application>Microsoft Office PowerPoint</Application>
  <PresentationFormat>On-screen Show (4:3)</PresentationFormat>
  <Paragraphs>116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انقلاب</vt:lpstr>
      <vt:lpstr>Women's Violence</vt:lpstr>
      <vt:lpstr>Women’s Violence</vt:lpstr>
      <vt:lpstr>WHAT IS DOMESTIC VIOLENCE</vt:lpstr>
      <vt:lpstr>The criminal acts specifically defined in the law are:</vt:lpstr>
      <vt:lpstr>Types of Violence</vt:lpstr>
      <vt:lpstr> Various forms of Violence against Women</vt:lpstr>
      <vt:lpstr>Victimization of Women so  Common</vt:lpstr>
      <vt:lpstr>Effects of Domestic Violence</vt:lpstr>
      <vt:lpstr>PowerPoint Presentation</vt:lpstr>
      <vt:lpstr>WHO response </vt:lpstr>
      <vt:lpstr>PowerPoint Presentation</vt:lpstr>
      <vt:lpstr>PowerPoint Presentation</vt:lpstr>
      <vt:lpstr>Intimate partner violence</vt:lpstr>
      <vt:lpstr>Sexual violence</vt:lpstr>
      <vt:lpstr>Risk factors </vt:lpstr>
      <vt:lpstr>Risk factors for both intimate partner and sexual violence include:</vt:lpstr>
      <vt:lpstr>Factors specifically associated with intimate</vt:lpstr>
      <vt:lpstr>Factors specifically associated with sexual</vt:lpstr>
      <vt:lpstr>Health consequence </vt:lpstr>
      <vt:lpstr>PowerPoint Presentation</vt:lpstr>
      <vt:lpstr>PowerPoint Presentation</vt:lpstr>
      <vt:lpstr>Impact on children </vt:lpstr>
      <vt:lpstr>References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Violence</dc:title>
  <dc:creator>OFOK</dc:creator>
  <cp:lastModifiedBy>Maher</cp:lastModifiedBy>
  <cp:revision>63</cp:revision>
  <dcterms:created xsi:type="dcterms:W3CDTF">2017-09-21T13:23:00Z</dcterms:created>
  <dcterms:modified xsi:type="dcterms:W3CDTF">2021-01-18T12:07:55Z</dcterms:modified>
</cp:coreProperties>
</file>