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83" r:id="rId5"/>
    <p:sldId id="284" r:id="rId6"/>
    <p:sldId id="285" r:id="rId7"/>
    <p:sldId id="286" r:id="rId8"/>
    <p:sldId id="287" r:id="rId9"/>
    <p:sldId id="288" r:id="rId10"/>
    <p:sldId id="289" r:id="rId11"/>
    <p:sldId id="290" r:id="rId12"/>
    <p:sldId id="291" r:id="rId13"/>
    <p:sldId id="292" r:id="rId14"/>
    <p:sldId id="293" r:id="rId15"/>
    <p:sldId id="294" r:id="rId16"/>
    <p:sldId id="259" r:id="rId17"/>
    <p:sldId id="260" r:id="rId18"/>
    <p:sldId id="261" r:id="rId19"/>
    <p:sldId id="263" r:id="rId20"/>
    <p:sldId id="262" r:id="rId21"/>
    <p:sldId id="267" r:id="rId22"/>
    <p:sldId id="264" r:id="rId23"/>
    <p:sldId id="265"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59" autoAdjust="0"/>
    <p:restoredTop sz="94660" autoAdjust="0"/>
  </p:normalViewPr>
  <p:slideViewPr>
    <p:cSldViewPr>
      <p:cViewPr>
        <p:scale>
          <a:sx n="70" d="100"/>
          <a:sy n="70" d="100"/>
        </p:scale>
        <p:origin x="-1380" y="-180"/>
      </p:cViewPr>
      <p:guideLst>
        <p:guide orient="horz" pos="2160"/>
        <p:guide pos="2880"/>
      </p:guideLst>
    </p:cSldViewPr>
  </p:slideViewPr>
  <p:outlineViewPr>
    <p:cViewPr>
      <p:scale>
        <a:sx n="33" d="100"/>
        <a:sy n="33" d="100"/>
      </p:scale>
      <p:origin x="12" y="87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0A2DD2C-4DDC-4656-A854-6A09B5809494}" type="datetimeFigureOut">
              <a:rPr lang="ar-IQ" smtClean="0"/>
              <a:pPr/>
              <a:t>03/06/1442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CAF3CA5-52A0-434E-AAB7-75297260EEA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0A2DD2C-4DDC-4656-A854-6A09B5809494}" type="datetimeFigureOut">
              <a:rPr lang="ar-IQ" smtClean="0"/>
              <a:pPr/>
              <a:t>03/06/1442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AF3CA5-52A0-434E-AAB7-75297260EEA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b="1" dirty="0" smtClean="0"/>
              <a:t>Skills: Examination of the abdomen in pregnancy</a:t>
            </a:r>
            <a:br>
              <a:rPr lang="en-US" b="1" dirty="0" smtClean="0"/>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en-US" sz="3200" b="1" dirty="0" smtClean="0"/>
              <a:t>Lateral palpation</a:t>
            </a:r>
          </a:p>
        </p:txBody>
      </p:sp>
      <p:sp>
        <p:nvSpPr>
          <p:cNvPr id="4" name="عنصر نائب للمحتوى 3"/>
          <p:cNvSpPr>
            <a:spLocks noGrp="1"/>
          </p:cNvSpPr>
          <p:nvPr>
            <p:ph sz="half" idx="2"/>
          </p:nvPr>
        </p:nvSpPr>
        <p:spPr>
          <a:xfrm>
            <a:off x="4427984" y="1124744"/>
            <a:ext cx="4464496" cy="5001419"/>
          </a:xfrm>
        </p:spPr>
        <p:txBody>
          <a:bodyPr>
            <a:normAutofit fontScale="47500" lnSpcReduction="20000"/>
          </a:bodyPr>
          <a:lstStyle/>
          <a:p>
            <a:pPr>
              <a:buNone/>
            </a:pPr>
            <a:endParaRPr lang="ar-IQ" dirty="0" smtClean="0"/>
          </a:p>
          <a:p>
            <a:pPr algn="l">
              <a:buNone/>
            </a:pPr>
            <a:r>
              <a:rPr lang="en-US" sz="4200" dirty="0" smtClean="0"/>
              <a:t>Lateral palpation assesses the main body of the uterus to confirm the lie and identify the fetal position. The fetal back is usually firmer and more regular in form than the other side of the fetus i.e. the abdomen and the limbs. </a:t>
            </a:r>
          </a:p>
          <a:p>
            <a:pPr algn="l">
              <a:buNone/>
            </a:pPr>
            <a:r>
              <a:rPr lang="en-US" sz="4200" dirty="0" smtClean="0"/>
              <a:t>One hand is placed on one side of the uterus to apply pressure, whilst the other attempts, using the flats of the fingertips, to identify what is found in the opposite side. </a:t>
            </a:r>
          </a:p>
          <a:p>
            <a:pPr algn="l">
              <a:buNone/>
            </a:pPr>
            <a:r>
              <a:rPr lang="en-US" sz="4200" dirty="0" smtClean="0"/>
              <a:t>For example: images on the left demonstrate the practitioner applying pressure, using the left hand, then progressing down the length of the uterus with the right.</a:t>
            </a:r>
            <a:endParaRPr lang="ar-IQ" sz="4200"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539552" y="1052737"/>
            <a:ext cx="3672408" cy="295232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67544" y="4077072"/>
            <a:ext cx="3744416" cy="221513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t>Lateral palpation</a:t>
            </a:r>
            <a:endParaRPr lang="ar-IQ" sz="3200"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5004048" y="1412776"/>
            <a:ext cx="3600400" cy="4248471"/>
          </a:xfrm>
          <a:prstGeom prst="rect">
            <a:avLst/>
          </a:prstGeom>
          <a:noFill/>
          <a:ln w="9525">
            <a:noFill/>
            <a:miter lim="800000"/>
            <a:headEnd/>
            <a:tailEnd/>
          </a:ln>
        </p:spPr>
      </p:pic>
      <p:pic>
        <p:nvPicPr>
          <p:cNvPr id="9219" name="Picture 3"/>
          <p:cNvPicPr>
            <a:picLocks noGrp="1" noChangeAspect="1" noChangeArrowheads="1"/>
          </p:cNvPicPr>
          <p:nvPr>
            <p:ph sz="half" idx="1"/>
          </p:nvPr>
        </p:nvPicPr>
        <p:blipFill>
          <a:blip r:embed="rId3" cstate="print"/>
          <a:srcRect/>
          <a:stretch>
            <a:fillRect/>
          </a:stretch>
        </p:blipFill>
        <p:spPr bwMode="auto">
          <a:xfrm>
            <a:off x="539552" y="1412776"/>
            <a:ext cx="4032448" cy="42484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dirty="0" smtClean="0"/>
              <a:t/>
            </a:r>
            <a:br>
              <a:rPr lang="ar-IQ" dirty="0" smtClean="0"/>
            </a:br>
            <a:r>
              <a:rPr lang="en-US" sz="3600" b="1" dirty="0" smtClean="0"/>
              <a:t>Pelvic palpation</a:t>
            </a:r>
            <a:r>
              <a:rPr lang="en-US" b="1" dirty="0" smtClean="0"/>
              <a:t/>
            </a:r>
            <a:br>
              <a:rPr lang="en-US" b="1" dirty="0" smtClean="0"/>
            </a:br>
            <a:endParaRPr lang="ar-IQ" dirty="0"/>
          </a:p>
        </p:txBody>
      </p:sp>
      <p:sp>
        <p:nvSpPr>
          <p:cNvPr id="4" name="عنصر نائب للمحتوى 3"/>
          <p:cNvSpPr>
            <a:spLocks noGrp="1"/>
          </p:cNvSpPr>
          <p:nvPr>
            <p:ph sz="half" idx="2"/>
          </p:nvPr>
        </p:nvSpPr>
        <p:spPr>
          <a:xfrm>
            <a:off x="4283968" y="1196752"/>
            <a:ext cx="4608512" cy="4929411"/>
          </a:xfrm>
        </p:spPr>
        <p:txBody>
          <a:bodyPr>
            <a:normAutofit fontScale="32500" lnSpcReduction="20000"/>
          </a:bodyPr>
          <a:lstStyle/>
          <a:p>
            <a:pPr>
              <a:buNone/>
            </a:pPr>
            <a:endParaRPr lang="ar-IQ" dirty="0" smtClean="0"/>
          </a:p>
          <a:p>
            <a:pPr algn="l">
              <a:buNone/>
            </a:pPr>
            <a:r>
              <a:rPr lang="en-US" sz="5500" dirty="0" smtClean="0"/>
              <a:t>Pelvic palpation is used to identify the presentation, that is the part of the fetus lying in the lower pole of the uterus, over the pelvic brim. </a:t>
            </a:r>
          </a:p>
          <a:p>
            <a:pPr algn="l">
              <a:buNone/>
            </a:pPr>
            <a:r>
              <a:rPr lang="en-US" sz="5500" dirty="0" smtClean="0"/>
              <a:t>It can be determined whether the fetus is flexed or extended, the presenting part is engaged or not, the presenting part is mobile (</a:t>
            </a:r>
            <a:r>
              <a:rPr lang="en-US" sz="5500" dirty="0" err="1" smtClean="0"/>
              <a:t>ballotable</a:t>
            </a:r>
            <a:r>
              <a:rPr lang="en-US" sz="5500" dirty="0" smtClean="0"/>
              <a:t>), or engaging</a:t>
            </a:r>
          </a:p>
          <a:p>
            <a:pPr algn="l">
              <a:buNone/>
            </a:pPr>
            <a:r>
              <a:rPr lang="en-US" sz="5500" dirty="0" smtClean="0"/>
              <a:t> To carry out pelvic palpation both hands are used. </a:t>
            </a:r>
          </a:p>
          <a:p>
            <a:pPr algn="l">
              <a:buNone/>
            </a:pPr>
            <a:r>
              <a:rPr lang="en-US" sz="5500" dirty="0" smtClean="0"/>
              <a:t>One hand is placed on either side of the presentation and pressure is applied. </a:t>
            </a:r>
          </a:p>
          <a:p>
            <a:pPr algn="l">
              <a:buNone/>
            </a:pPr>
            <a:r>
              <a:rPr lang="en-US" sz="5500" dirty="0" smtClean="0"/>
              <a:t>The presentation can be felt. </a:t>
            </a:r>
          </a:p>
          <a:p>
            <a:pPr algn="l">
              <a:buNone/>
            </a:pPr>
            <a:r>
              <a:rPr lang="en-US" sz="5500" dirty="0" smtClean="0"/>
              <a:t>It may help if the woman takes a deep breath and blows out.</a:t>
            </a:r>
          </a:p>
          <a:p>
            <a:pPr algn="l">
              <a:buNone/>
            </a:pPr>
            <a:r>
              <a:rPr lang="en-US" sz="5500" dirty="0" smtClean="0"/>
              <a:t>Engagement of the presentation is assessed according to the passage of the widest diameter of the presenting part through the pelvic brim.</a:t>
            </a:r>
          </a:p>
          <a:p>
            <a:endParaRPr lang="ar-IQ" sz="5000"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395536" y="980728"/>
            <a:ext cx="3816424" cy="252028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95536" y="3573016"/>
            <a:ext cx="3816424" cy="244827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r>
              <a:rPr lang="en-US" sz="3200" b="1" dirty="0" smtClean="0"/>
              <a:t>Pelvic palpation</a:t>
            </a:r>
            <a:endParaRPr lang="ar-IQ" sz="3200"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860032" y="1412776"/>
            <a:ext cx="3672408" cy="4320479"/>
          </a:xfrm>
          <a:prstGeom prst="rect">
            <a:avLst/>
          </a:prstGeom>
          <a:noFill/>
          <a:ln w="9525">
            <a:noFill/>
            <a:miter lim="800000"/>
            <a:headEnd/>
            <a:tailEnd/>
          </a:ln>
        </p:spPr>
      </p:pic>
      <p:pic>
        <p:nvPicPr>
          <p:cNvPr id="11267" name="Picture 3"/>
          <p:cNvPicPr>
            <a:picLocks noGrp="1" noChangeAspect="1" noChangeArrowheads="1"/>
          </p:cNvPicPr>
          <p:nvPr>
            <p:ph sz="half" idx="1"/>
          </p:nvPr>
        </p:nvPicPr>
        <p:blipFill>
          <a:blip r:embed="rId3" cstate="print"/>
          <a:srcRect/>
          <a:stretch>
            <a:fillRect/>
          </a:stretch>
        </p:blipFill>
        <p:spPr bwMode="auto">
          <a:xfrm>
            <a:off x="683568" y="1412776"/>
            <a:ext cx="3744416" cy="439248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rmAutofit fontScale="90000"/>
          </a:bodyPr>
          <a:lstStyle/>
          <a:p>
            <a:r>
              <a:rPr lang="en-US" sz="3200" b="1" dirty="0" smtClean="0"/>
              <a:t>Auscultation</a:t>
            </a:r>
            <a:endParaRPr lang="ar-IQ" sz="3200" dirty="0"/>
          </a:p>
        </p:txBody>
      </p:sp>
      <p:sp>
        <p:nvSpPr>
          <p:cNvPr id="4" name="عنصر نائب للمحتوى 3"/>
          <p:cNvSpPr>
            <a:spLocks noGrp="1"/>
          </p:cNvSpPr>
          <p:nvPr>
            <p:ph sz="half" idx="2"/>
          </p:nvPr>
        </p:nvSpPr>
        <p:spPr/>
        <p:txBody>
          <a:bodyPr>
            <a:normAutofit/>
          </a:bodyPr>
          <a:lstStyle/>
          <a:p>
            <a:pPr algn="l">
              <a:buNone/>
            </a:pPr>
            <a:r>
              <a:rPr lang="en-US" dirty="0" smtClean="0"/>
              <a:t>Locating the fetal presentation and lie will be helpful to show where to place the stethoscope to listen to the fetal heart. </a:t>
            </a:r>
          </a:p>
          <a:p>
            <a:pPr algn="l">
              <a:buNone/>
            </a:pPr>
            <a:r>
              <a:rPr lang="en-US" dirty="0" smtClean="0"/>
              <a:t>The approximate points of fetal heart sounds are shown on the image below.</a:t>
            </a:r>
            <a:endParaRPr lang="ar-IQ"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67544" y="1340768"/>
            <a:ext cx="4032448" cy="46085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fontScale="90000"/>
          </a:bodyPr>
          <a:lstStyle/>
          <a:p>
            <a:r>
              <a:rPr lang="en-US" sz="3200" b="1" dirty="0" smtClean="0"/>
              <a:t>Auscultation</a:t>
            </a:r>
            <a:endParaRPr lang="ar-IQ" sz="3200" dirty="0"/>
          </a:p>
        </p:txBody>
      </p:sp>
      <p:sp>
        <p:nvSpPr>
          <p:cNvPr id="4" name="عنصر نائب للمحتوى 3"/>
          <p:cNvSpPr>
            <a:spLocks noGrp="1"/>
          </p:cNvSpPr>
          <p:nvPr>
            <p:ph sz="half" idx="2"/>
          </p:nvPr>
        </p:nvSpPr>
        <p:spPr>
          <a:xfrm>
            <a:off x="3923928" y="836712"/>
            <a:ext cx="4968552" cy="5616624"/>
          </a:xfrm>
        </p:spPr>
        <p:txBody>
          <a:bodyPr>
            <a:normAutofit fontScale="40000" lnSpcReduction="20000"/>
          </a:bodyPr>
          <a:lstStyle/>
          <a:p>
            <a:endParaRPr lang="ar-IQ" dirty="0" smtClean="0"/>
          </a:p>
          <a:p>
            <a:pPr algn="l">
              <a:buNone/>
            </a:pPr>
            <a:r>
              <a:rPr lang="en-US" sz="5000" dirty="0" smtClean="0"/>
              <a:t>The fetal heart is assessed for its presence, its rate and its regularity. </a:t>
            </a:r>
          </a:p>
          <a:p>
            <a:pPr algn="l">
              <a:buNone/>
            </a:pPr>
            <a:r>
              <a:rPr lang="en-US" sz="5000" dirty="0" smtClean="0"/>
              <a:t>The normal heart rate is between 110 &amp; 150 beats per minute.</a:t>
            </a:r>
          </a:p>
          <a:p>
            <a:pPr algn="l">
              <a:buNone/>
            </a:pPr>
            <a:r>
              <a:rPr lang="en-US" sz="5000" dirty="0" smtClean="0"/>
              <a:t>This is easy to distinguish from the maternal heart rate, which must also be assessed to determine that the fetal heart is actually being listened to.</a:t>
            </a:r>
          </a:p>
          <a:p>
            <a:pPr algn="l">
              <a:buNone/>
            </a:pPr>
            <a:r>
              <a:rPr lang="en-US" sz="5000" dirty="0" smtClean="0"/>
              <a:t>Following the procedure the findings are discussed with the mother and documentation and follow up carried out as appropriate.</a:t>
            </a:r>
            <a:endParaRPr lang="ar-IQ" sz="5000" dirty="0" smtClean="0"/>
          </a:p>
          <a:p>
            <a:pPr algn="l">
              <a:buNone/>
            </a:pPr>
            <a:r>
              <a:rPr lang="en-US" sz="6000" b="1" dirty="0" smtClean="0"/>
              <a:t>Records </a:t>
            </a:r>
            <a:endParaRPr lang="ar-IQ" sz="6000" dirty="0" smtClean="0"/>
          </a:p>
          <a:p>
            <a:pPr algn="l">
              <a:buNone/>
            </a:pPr>
            <a:r>
              <a:rPr lang="en-US" sz="5000" dirty="0" smtClean="0"/>
              <a:t>Records of the abdominal examination should include the following features:  the </a:t>
            </a:r>
            <a:r>
              <a:rPr lang="en-US" sz="5000" dirty="0" err="1" smtClean="0"/>
              <a:t>fundal</a:t>
            </a:r>
            <a:r>
              <a:rPr lang="en-US" sz="5000" dirty="0" smtClean="0"/>
              <a:t> height, the lie, presentation and degree of engagement, the position (if identified), the fetal heart rate and whether fetal movements are felt</a:t>
            </a:r>
            <a:r>
              <a:rPr lang="en-US" sz="4500" dirty="0" smtClean="0"/>
              <a:t>.</a:t>
            </a:r>
            <a:endParaRPr lang="ar-IQ" sz="4500" dirty="0"/>
          </a:p>
        </p:txBody>
      </p:sp>
      <p:pic>
        <p:nvPicPr>
          <p:cNvPr id="13314" name="Picture 2"/>
          <p:cNvPicPr>
            <a:picLocks noGrp="1" noChangeAspect="1" noChangeArrowheads="1"/>
          </p:cNvPicPr>
          <p:nvPr>
            <p:ph sz="half" idx="1"/>
          </p:nvPr>
        </p:nvPicPr>
        <p:blipFill>
          <a:blip r:embed="rId2" cstate="print"/>
          <a:srcRect/>
          <a:stretch>
            <a:fillRect/>
          </a:stretch>
        </p:blipFill>
        <p:spPr bwMode="auto">
          <a:xfrm>
            <a:off x="179512" y="980728"/>
            <a:ext cx="3725738"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pPr algn="l"/>
            <a:r>
              <a:rPr lang="en-US" sz="3100" b="1" dirty="0" smtClean="0"/>
              <a:t>A. Preparation of the patient for examination</a:t>
            </a:r>
            <a:r>
              <a:rPr lang="en-US" sz="2200" b="1" dirty="0" smtClean="0"/>
              <a:t/>
            </a:r>
            <a:br>
              <a:rPr lang="en-US" sz="2200" b="1" dirty="0" smtClean="0"/>
            </a:br>
            <a:endParaRPr lang="ar-IQ" sz="2200" dirty="0"/>
          </a:p>
        </p:txBody>
      </p:sp>
      <p:sp>
        <p:nvSpPr>
          <p:cNvPr id="3" name="عنصر نائب للمحتوى 2"/>
          <p:cNvSpPr>
            <a:spLocks noGrp="1"/>
          </p:cNvSpPr>
          <p:nvPr>
            <p:ph idx="1"/>
          </p:nvPr>
        </p:nvSpPr>
        <p:spPr>
          <a:xfrm>
            <a:off x="457200" y="764704"/>
            <a:ext cx="8229600" cy="5361459"/>
          </a:xfrm>
        </p:spPr>
        <p:txBody>
          <a:bodyPr>
            <a:normAutofit fontScale="92500" lnSpcReduction="20000"/>
          </a:bodyPr>
          <a:lstStyle/>
          <a:p>
            <a:pPr algn="l">
              <a:buNone/>
            </a:pPr>
            <a:r>
              <a:rPr lang="en-US" sz="2400" dirty="0" smtClean="0"/>
              <a:t>The patient should have an empty bladder.</a:t>
            </a:r>
          </a:p>
          <a:p>
            <a:pPr algn="l">
              <a:buNone/>
            </a:pPr>
            <a:r>
              <a:rPr lang="en-US" sz="2400" dirty="0" smtClean="0"/>
              <a:t>She should lie comfortably on her back with a pillow under her head. She should </a:t>
            </a:r>
            <a:r>
              <a:rPr lang="en-US" sz="2400" i="1" dirty="0" smtClean="0"/>
              <a:t>not</a:t>
            </a:r>
            <a:r>
              <a:rPr lang="en-US" sz="2400" dirty="0" smtClean="0"/>
              <a:t> lie slightly turned to the side, as is needed when the blood pressure is being taken.</a:t>
            </a:r>
          </a:p>
          <a:p>
            <a:pPr algn="l"/>
            <a:endParaRPr lang="en-US" b="1" dirty="0" smtClean="0"/>
          </a:p>
          <a:p>
            <a:pPr algn="l">
              <a:buNone/>
            </a:pPr>
            <a:r>
              <a:rPr lang="en-US" b="1" dirty="0" smtClean="0"/>
              <a:t>B. General appearance of the abdomen</a:t>
            </a:r>
          </a:p>
          <a:p>
            <a:pPr algn="l">
              <a:buNone/>
            </a:pPr>
            <a:r>
              <a:rPr lang="en-US" sz="2600" dirty="0" smtClean="0"/>
              <a:t>The following should be specifically looked for and noted:</a:t>
            </a:r>
          </a:p>
          <a:p>
            <a:pPr algn="l">
              <a:buNone/>
            </a:pPr>
            <a:r>
              <a:rPr lang="en-US" sz="2600" dirty="0" smtClean="0"/>
              <a:t>The presence of obesity.</a:t>
            </a:r>
          </a:p>
          <a:p>
            <a:pPr algn="l">
              <a:buNone/>
            </a:pPr>
            <a:r>
              <a:rPr lang="en-US" sz="2600" dirty="0" smtClean="0"/>
              <a:t>The presence or absence of scars. When a scar is seen, the reason for it should be specifically asked for (e.g. what operation did you have?), if this has not already become clear from the history.</a:t>
            </a:r>
          </a:p>
          <a:p>
            <a:pPr algn="l">
              <a:buNone/>
            </a:pPr>
            <a:r>
              <a:rPr lang="en-US" sz="2600" dirty="0" smtClean="0"/>
              <a:t>The apparent size and shape of the uterus.</a:t>
            </a:r>
          </a:p>
          <a:p>
            <a:pPr algn="l">
              <a:buNone/>
            </a:pPr>
            <a:r>
              <a:rPr lang="en-US" sz="2600" dirty="0" smtClean="0"/>
              <a:t>Any abnormalities.</a:t>
            </a:r>
          </a:p>
          <a:p>
            <a:pPr algn="l"/>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568952" cy="5721499"/>
          </a:xfrm>
        </p:spPr>
        <p:txBody>
          <a:bodyPr>
            <a:normAutofit fontScale="77500" lnSpcReduction="20000"/>
          </a:bodyPr>
          <a:lstStyle/>
          <a:p>
            <a:pPr algn="l">
              <a:buNone/>
            </a:pPr>
            <a:r>
              <a:rPr lang="en-US" b="1" dirty="0" smtClean="0"/>
              <a:t>C. Palpation of the abdomen</a:t>
            </a:r>
          </a:p>
          <a:p>
            <a:pPr algn="l">
              <a:buNone/>
            </a:pPr>
            <a:r>
              <a:rPr lang="en-US" sz="3100" dirty="0" smtClean="0"/>
              <a:t>The liver, spleen, and kidneys must be specifically palpated.</a:t>
            </a:r>
          </a:p>
          <a:p>
            <a:pPr algn="l">
              <a:buNone/>
            </a:pPr>
            <a:r>
              <a:rPr lang="en-US" sz="3100" dirty="0" smtClean="0"/>
              <a:t>Any other abdominal mass should be noted.</a:t>
            </a:r>
          </a:p>
          <a:p>
            <a:pPr algn="l">
              <a:buNone/>
            </a:pPr>
            <a:r>
              <a:rPr lang="en-US" sz="3100" dirty="0" smtClean="0"/>
              <a:t>The presence of an enlarged organ, or a mass, should be reported to the responsible doctor, and the patient should then be assessed by the doctor</a:t>
            </a:r>
            <a:r>
              <a:rPr lang="en-US" dirty="0" smtClean="0"/>
              <a:t>.</a:t>
            </a:r>
          </a:p>
          <a:p>
            <a:pPr algn="l">
              <a:buNone/>
            </a:pPr>
            <a:endParaRPr lang="en-US" b="1" dirty="0" smtClean="0"/>
          </a:p>
          <a:p>
            <a:pPr algn="l">
              <a:buNone/>
            </a:pPr>
            <a:r>
              <a:rPr lang="en-US" b="1" dirty="0" smtClean="0"/>
              <a:t>Examination of the uterus and the fetus</a:t>
            </a:r>
          </a:p>
          <a:p>
            <a:pPr algn="l">
              <a:buNone/>
            </a:pPr>
            <a:r>
              <a:rPr lang="en-US" b="1" dirty="0" smtClean="0"/>
              <a:t>D. Palpation of the uterus</a:t>
            </a:r>
          </a:p>
          <a:p>
            <a:pPr algn="l">
              <a:buNone/>
            </a:pPr>
            <a:r>
              <a:rPr lang="en-US" sz="3100" dirty="0" smtClean="0"/>
              <a:t>Check whether the uterus is lying in the midline of the abdomen. </a:t>
            </a:r>
          </a:p>
          <a:p>
            <a:pPr algn="l">
              <a:buNone/>
            </a:pPr>
            <a:r>
              <a:rPr lang="en-US" sz="3100" dirty="0" smtClean="0"/>
              <a:t>Sometimes it is rotated either to the right or the left.</a:t>
            </a:r>
          </a:p>
          <a:p>
            <a:pPr algn="l">
              <a:buNone/>
            </a:pPr>
            <a:r>
              <a:rPr lang="en-US" sz="3100" dirty="0" smtClean="0"/>
              <a:t>Feel the wall of the uterus for irregularities. An irregular uterine wall suggests either: </a:t>
            </a:r>
          </a:p>
          <a:p>
            <a:pPr lvl="1" algn="l">
              <a:buNone/>
            </a:pPr>
            <a:r>
              <a:rPr lang="en-US" sz="3100" dirty="0" smtClean="0"/>
              <a:t>The presence of </a:t>
            </a:r>
            <a:r>
              <a:rPr lang="en-US" sz="3100" dirty="0" err="1" smtClean="0"/>
              <a:t>myomas</a:t>
            </a:r>
            <a:r>
              <a:rPr lang="en-US" sz="3100" dirty="0" smtClean="0"/>
              <a:t> (fibroids) which usually enlarge during pregnancy and may become painful.</a:t>
            </a:r>
          </a:p>
          <a:p>
            <a:pPr lvl="1" algn="l">
              <a:buNone/>
            </a:pPr>
            <a:r>
              <a:rPr lang="en-US" sz="3100" dirty="0" smtClean="0"/>
              <a:t>A congenital abnormality such as a </a:t>
            </a:r>
            <a:r>
              <a:rPr lang="en-US" sz="3100" dirty="0" err="1" smtClean="0"/>
              <a:t>bicornuate</a:t>
            </a:r>
            <a:r>
              <a:rPr lang="en-US" sz="3100" dirty="0" smtClean="0"/>
              <a:t> uterus.</a:t>
            </a:r>
          </a:p>
          <a:p>
            <a:pPr algn="l"/>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764704"/>
            <a:ext cx="8496944" cy="5141898"/>
          </a:xfrm>
          <a:prstGeom prst="rect">
            <a:avLst/>
          </a:prstGeom>
        </p:spPr>
        <p:txBody>
          <a:bodyPr wrap="square">
            <a:spAutoFit/>
          </a:bodyPr>
          <a:lstStyle/>
          <a:p>
            <a:pPr algn="l"/>
            <a:r>
              <a:rPr lang="en-US" sz="2000" b="1" dirty="0" smtClean="0"/>
              <a:t>E. Determining the size of the uterus before 18 weeks gestation</a:t>
            </a:r>
          </a:p>
          <a:p>
            <a:pPr algn="l">
              <a:lnSpc>
                <a:spcPct val="150000"/>
              </a:lnSpc>
            </a:pPr>
            <a:r>
              <a:rPr lang="en-US" sz="2000" dirty="0" smtClean="0"/>
              <a:t>Anatomical landmarks, i.e. the </a:t>
            </a:r>
            <a:r>
              <a:rPr lang="en-US" sz="2000" dirty="0" err="1" smtClean="0"/>
              <a:t>symphysis</a:t>
            </a:r>
            <a:r>
              <a:rPr lang="en-US" sz="2000" dirty="0" smtClean="0"/>
              <a:t> pubis and the umbilicus, are used.</a:t>
            </a:r>
          </a:p>
          <a:p>
            <a:pPr algn="l">
              <a:lnSpc>
                <a:spcPct val="150000"/>
              </a:lnSpc>
            </a:pPr>
            <a:r>
              <a:rPr lang="en-US" sz="2000" dirty="0" smtClean="0"/>
              <a:t>Gently palpate the abdomen with the left hand to determine the height of the </a:t>
            </a:r>
            <a:r>
              <a:rPr lang="en-US" sz="2000" dirty="0" err="1" smtClean="0"/>
              <a:t>fundus</a:t>
            </a:r>
            <a:r>
              <a:rPr lang="en-US" sz="2000" dirty="0" smtClean="0"/>
              <a:t> of the uterus: </a:t>
            </a:r>
          </a:p>
          <a:p>
            <a:pPr lvl="1" algn="l">
              <a:lnSpc>
                <a:spcPct val="150000"/>
              </a:lnSpc>
            </a:pPr>
            <a:r>
              <a:rPr lang="en-US" sz="2000" dirty="0" smtClean="0"/>
              <a:t>If the </a:t>
            </a:r>
            <a:r>
              <a:rPr lang="en-US" sz="2000" dirty="0" err="1" smtClean="0"/>
              <a:t>fundus</a:t>
            </a:r>
            <a:r>
              <a:rPr lang="en-US" sz="2000" dirty="0" smtClean="0"/>
              <a:t> is palpable just above the </a:t>
            </a:r>
            <a:r>
              <a:rPr lang="en-US" sz="2000" dirty="0" err="1" smtClean="0"/>
              <a:t>symphysis</a:t>
            </a:r>
            <a:r>
              <a:rPr lang="en-US" sz="2000" dirty="0" smtClean="0"/>
              <a:t> pubis, the gestational age is probably 12 weeks.</a:t>
            </a:r>
          </a:p>
          <a:p>
            <a:pPr lvl="1" algn="l">
              <a:lnSpc>
                <a:spcPct val="150000"/>
              </a:lnSpc>
            </a:pPr>
            <a:r>
              <a:rPr lang="en-US" sz="2000" dirty="0" smtClean="0"/>
              <a:t>If the </a:t>
            </a:r>
            <a:r>
              <a:rPr lang="en-US" sz="2000" dirty="0" err="1" smtClean="0"/>
              <a:t>fundus</a:t>
            </a:r>
            <a:r>
              <a:rPr lang="en-US" sz="2000" dirty="0" smtClean="0"/>
              <a:t> reaches halfway between the </a:t>
            </a:r>
            <a:r>
              <a:rPr lang="en-US" sz="2000" dirty="0" err="1" smtClean="0"/>
              <a:t>symphysis</a:t>
            </a:r>
            <a:r>
              <a:rPr lang="en-US" sz="2000" dirty="0" smtClean="0"/>
              <a:t> and the umbilicus, the gestational age is probably 16 weeks.</a:t>
            </a:r>
          </a:p>
          <a:p>
            <a:pPr lvl="1" algn="l">
              <a:lnSpc>
                <a:spcPct val="150000"/>
              </a:lnSpc>
            </a:pPr>
            <a:r>
              <a:rPr lang="en-US" sz="2000" dirty="0" smtClean="0"/>
              <a:t>If the </a:t>
            </a:r>
            <a:r>
              <a:rPr lang="en-US" sz="2000" dirty="0" err="1" smtClean="0"/>
              <a:t>fundus</a:t>
            </a:r>
            <a:r>
              <a:rPr lang="en-US" sz="2000" dirty="0" smtClean="0"/>
              <a:t> is at the same height as the umbilicus, the gestational age is probably 22 weeks (1 finger under the umbilicus = 20 weeks and 1 finger above the umbilicus = 24 weeks).</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igure 1B-1: Determining the uterine size before 24 week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28" name="AutoShape 4" descr="Figure 1B-1: Determining the uterine size before 24 week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32" name="AutoShape 8" descr="Figure 1B-1: Determining the uterine size before 24 week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1034" name="AutoShape 10" descr="Figure 1B-1: Determining the uterine size before 24 week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 name="Picture 2"/>
          <p:cNvPicPr>
            <a:picLocks noChangeAspect="1" noChangeArrowheads="1"/>
          </p:cNvPicPr>
          <p:nvPr/>
        </p:nvPicPr>
        <p:blipFill>
          <a:blip r:embed="rId2" cstate="print"/>
          <a:srcRect/>
          <a:stretch>
            <a:fillRect/>
          </a:stretch>
        </p:blipFill>
        <p:spPr bwMode="auto">
          <a:xfrm>
            <a:off x="2771800" y="620688"/>
            <a:ext cx="3384376" cy="4392488"/>
          </a:xfrm>
          <a:prstGeom prst="rect">
            <a:avLst/>
          </a:prstGeom>
          <a:noFill/>
          <a:ln w="9525">
            <a:noFill/>
            <a:miter lim="800000"/>
            <a:headEnd/>
            <a:tailEnd/>
          </a:ln>
        </p:spPr>
      </p:pic>
      <p:sp>
        <p:nvSpPr>
          <p:cNvPr id="7" name="مستطيل 6"/>
          <p:cNvSpPr/>
          <p:nvPr/>
        </p:nvSpPr>
        <p:spPr>
          <a:xfrm>
            <a:off x="2627784" y="5229200"/>
            <a:ext cx="3397402" cy="369332"/>
          </a:xfrm>
          <a:prstGeom prst="rect">
            <a:avLst/>
          </a:prstGeom>
        </p:spPr>
        <p:txBody>
          <a:bodyPr wrap="square">
            <a:spAutoFit/>
          </a:bodyPr>
          <a:lstStyle/>
          <a:p>
            <a:r>
              <a:rPr lang="en-US" b="1" dirty="0" smtClean="0"/>
              <a:t>Determining the uterine size </a:t>
            </a:r>
            <a:endParaRPr lang="ar-IQ"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t>Objectives</a:t>
            </a:r>
            <a:br>
              <a:rPr lang="en-US" b="1" dirty="0" smtClean="0"/>
            </a:br>
            <a:endParaRPr lang="ar-IQ" dirty="0"/>
          </a:p>
        </p:txBody>
      </p:sp>
      <p:sp>
        <p:nvSpPr>
          <p:cNvPr id="3" name="عنصر نائب للمحتوى 2"/>
          <p:cNvSpPr>
            <a:spLocks noGrp="1"/>
          </p:cNvSpPr>
          <p:nvPr>
            <p:ph idx="1"/>
          </p:nvPr>
        </p:nvSpPr>
        <p:spPr>
          <a:xfrm>
            <a:off x="457200" y="908720"/>
            <a:ext cx="8435280" cy="5217443"/>
          </a:xfrm>
        </p:spPr>
        <p:txBody>
          <a:bodyPr>
            <a:normAutofit/>
          </a:bodyPr>
          <a:lstStyle/>
          <a:p>
            <a:pPr algn="l">
              <a:buNone/>
            </a:pPr>
            <a:r>
              <a:rPr lang="en-US" dirty="0" smtClean="0"/>
              <a:t>Determine the gestational age from the size of   the uterus.</a:t>
            </a:r>
          </a:p>
          <a:p>
            <a:pPr algn="l">
              <a:buNone/>
            </a:pPr>
            <a:r>
              <a:rPr lang="en-US" dirty="0" smtClean="0"/>
              <a:t>Measure the </a:t>
            </a:r>
            <a:r>
              <a:rPr lang="en-US" dirty="0" err="1" smtClean="0"/>
              <a:t>symphysis-fundus</a:t>
            </a:r>
            <a:r>
              <a:rPr lang="en-US" dirty="0" smtClean="0"/>
              <a:t> height.</a:t>
            </a:r>
          </a:p>
          <a:p>
            <a:pPr algn="l">
              <a:buNone/>
            </a:pPr>
            <a:r>
              <a:rPr lang="en-US" dirty="0" smtClean="0"/>
              <a:t>Assess the lie and the presentation of the fetus.</a:t>
            </a:r>
          </a:p>
          <a:p>
            <a:pPr algn="l">
              <a:buNone/>
            </a:pPr>
            <a:r>
              <a:rPr lang="en-US" dirty="0" smtClean="0"/>
              <a:t>Assess the amount of liquor present.</a:t>
            </a:r>
          </a:p>
          <a:p>
            <a:pPr algn="l">
              <a:buNone/>
            </a:pPr>
            <a:r>
              <a:rPr lang="en-US" dirty="0" smtClean="0"/>
              <a:t>Listen to the fetal heart.</a:t>
            </a:r>
          </a:p>
          <a:p>
            <a:pPr algn="l">
              <a:buNone/>
            </a:pPr>
            <a:r>
              <a:rPr lang="en-US" dirty="0" smtClean="0"/>
              <a:t>Assess fetal movements.</a:t>
            </a:r>
          </a:p>
          <a:p>
            <a:pPr algn="l">
              <a:buNone/>
            </a:pPr>
            <a:r>
              <a:rPr lang="en-US" dirty="0" smtClean="0"/>
              <a:t>Assess the state of fetal wellbeing.</a:t>
            </a:r>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404664"/>
            <a:ext cx="8424936" cy="5976664"/>
          </a:xfrm>
        </p:spPr>
        <p:txBody>
          <a:bodyPr>
            <a:normAutofit/>
          </a:bodyPr>
          <a:lstStyle/>
          <a:p>
            <a:pPr algn="l">
              <a:buNone/>
            </a:pPr>
            <a:r>
              <a:rPr lang="en-US" sz="2400" b="1" dirty="0" smtClean="0"/>
              <a:t>F. Determining the height of the </a:t>
            </a:r>
            <a:r>
              <a:rPr lang="en-US" sz="2400" b="1" dirty="0" err="1" smtClean="0"/>
              <a:t>fundus</a:t>
            </a:r>
            <a:r>
              <a:rPr lang="en-US" sz="2400" b="1" dirty="0" smtClean="0"/>
              <a:t> from 18 weeks gestation</a:t>
            </a:r>
          </a:p>
          <a:p>
            <a:pPr algn="l">
              <a:buNone/>
            </a:pPr>
            <a:r>
              <a:rPr lang="en-US" sz="2000" b="1" dirty="0" smtClean="0">
                <a:solidFill>
                  <a:srgbClr val="FF0000"/>
                </a:solidFill>
              </a:rPr>
              <a:t>The </a:t>
            </a:r>
            <a:r>
              <a:rPr lang="en-US" sz="2000" b="1" dirty="0" err="1" smtClean="0">
                <a:solidFill>
                  <a:srgbClr val="FF0000"/>
                </a:solidFill>
              </a:rPr>
              <a:t>symphysis</a:t>
            </a:r>
            <a:r>
              <a:rPr lang="en-US" sz="2000" b="1" dirty="0" smtClean="0">
                <a:solidFill>
                  <a:srgbClr val="FF0000"/>
                </a:solidFill>
              </a:rPr>
              <a:t>- </a:t>
            </a:r>
            <a:r>
              <a:rPr lang="en-US" sz="2000" b="1" dirty="0" err="1" smtClean="0">
                <a:solidFill>
                  <a:srgbClr val="FF0000"/>
                </a:solidFill>
              </a:rPr>
              <a:t>fundus</a:t>
            </a:r>
            <a:r>
              <a:rPr lang="en-US" sz="2000" b="1" dirty="0" smtClean="0">
                <a:solidFill>
                  <a:srgbClr val="FF0000"/>
                </a:solidFill>
              </a:rPr>
              <a:t> height should be measured as follows:</a:t>
            </a:r>
          </a:p>
          <a:p>
            <a:pPr algn="l">
              <a:buNone/>
            </a:pPr>
            <a:r>
              <a:rPr lang="en-US" sz="2000" b="1" i="1" dirty="0" smtClean="0"/>
              <a:t>1. Feel for the </a:t>
            </a:r>
            <a:r>
              <a:rPr lang="en-US" sz="2000" b="1" i="1" dirty="0" err="1" smtClean="0"/>
              <a:t>fundus</a:t>
            </a:r>
            <a:r>
              <a:rPr lang="en-US" sz="2000" b="1" i="1" dirty="0" smtClean="0"/>
              <a:t> of the uterus</a:t>
            </a:r>
            <a:r>
              <a:rPr lang="en-US" sz="2000" b="1" dirty="0" smtClean="0"/>
              <a:t>. </a:t>
            </a:r>
          </a:p>
          <a:p>
            <a:pPr algn="l">
              <a:buNone/>
            </a:pPr>
            <a:r>
              <a:rPr lang="en-US" sz="2000" dirty="0" smtClean="0"/>
              <a:t>This is done by starting to gently palpate from the lower end of the sternum. Continue to palpate down the abdomen until the </a:t>
            </a:r>
            <a:r>
              <a:rPr lang="en-US" sz="2000" dirty="0" err="1" smtClean="0"/>
              <a:t>fundus</a:t>
            </a:r>
            <a:r>
              <a:rPr lang="en-US" sz="2000" dirty="0" smtClean="0"/>
              <a:t> is reached. </a:t>
            </a:r>
          </a:p>
          <a:p>
            <a:pPr algn="l">
              <a:lnSpc>
                <a:spcPct val="150000"/>
              </a:lnSpc>
              <a:buNone/>
            </a:pPr>
            <a:r>
              <a:rPr lang="en-US" sz="2000" dirty="0" smtClean="0"/>
              <a:t>When the highest part of the </a:t>
            </a:r>
            <a:r>
              <a:rPr lang="en-US" sz="2000" dirty="0" err="1" smtClean="0"/>
              <a:t>fundus</a:t>
            </a:r>
            <a:r>
              <a:rPr lang="en-US" sz="2000" dirty="0" smtClean="0"/>
              <a:t> has been identified, mark the skin at this point with a pen. </a:t>
            </a:r>
          </a:p>
          <a:p>
            <a:pPr algn="l">
              <a:lnSpc>
                <a:spcPct val="150000"/>
              </a:lnSpc>
              <a:buNone/>
            </a:pPr>
            <a:r>
              <a:rPr lang="en-US" sz="2000" dirty="0" smtClean="0"/>
              <a:t>If the uterus is rotated away from the midline, the highest point of the uterus will not be in the midline but will be to the left or right of the midline. Therefore, also palpate away from the midline to make sure that you mark the highest point at which the </a:t>
            </a:r>
            <a:r>
              <a:rPr lang="en-US" sz="2000" dirty="0" err="1" smtClean="0"/>
              <a:t>fundus</a:t>
            </a:r>
            <a:r>
              <a:rPr lang="en-US" sz="2000" dirty="0" smtClean="0"/>
              <a:t> can be palpated. </a:t>
            </a:r>
          </a:p>
          <a:p>
            <a:pPr algn="l">
              <a:lnSpc>
                <a:spcPct val="150000"/>
              </a:lnSpc>
              <a:buNone/>
            </a:pPr>
            <a:r>
              <a:rPr lang="en-US" sz="2000" dirty="0" smtClean="0"/>
              <a:t>Do not move the </a:t>
            </a:r>
            <a:r>
              <a:rPr lang="en-US" sz="2000" dirty="0" err="1" smtClean="0"/>
              <a:t>fundus</a:t>
            </a:r>
            <a:r>
              <a:rPr lang="en-US" sz="2000" dirty="0" smtClean="0"/>
              <a:t> into the midline before marking the highest point.</a:t>
            </a:r>
          </a:p>
          <a:p>
            <a:pPr algn="l">
              <a:buNone/>
            </a:pPr>
            <a:endParaRPr lang="ar-IQ"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pPr algn="l">
              <a:buNone/>
            </a:pPr>
            <a:r>
              <a:rPr lang="en-US" sz="2800" b="1" i="1" dirty="0" smtClean="0">
                <a:solidFill>
                  <a:srgbClr val="FF0000"/>
                </a:solidFill>
              </a:rPr>
              <a:t>2. Measure the </a:t>
            </a:r>
            <a:r>
              <a:rPr lang="en-US" sz="2800" b="1" i="1" dirty="0" err="1" smtClean="0">
                <a:solidFill>
                  <a:srgbClr val="FF0000"/>
                </a:solidFill>
              </a:rPr>
              <a:t>symphysis-fundus</a:t>
            </a:r>
            <a:r>
              <a:rPr lang="en-US" sz="2800" b="1" i="1" dirty="0" smtClean="0">
                <a:solidFill>
                  <a:srgbClr val="FF0000"/>
                </a:solidFill>
              </a:rPr>
              <a:t> (SF) height</a:t>
            </a:r>
            <a:r>
              <a:rPr lang="en-US" sz="2800" b="1" dirty="0" smtClean="0">
                <a:solidFill>
                  <a:srgbClr val="FF0000"/>
                </a:solidFill>
              </a:rPr>
              <a:t>.</a:t>
            </a:r>
            <a:r>
              <a:rPr lang="en-US" b="1" dirty="0" smtClean="0">
                <a:solidFill>
                  <a:srgbClr val="FF0000"/>
                </a:solidFill>
              </a:rPr>
              <a:t> </a:t>
            </a:r>
          </a:p>
          <a:p>
            <a:pPr algn="l">
              <a:lnSpc>
                <a:spcPct val="150000"/>
              </a:lnSpc>
              <a:buNone/>
            </a:pPr>
            <a:r>
              <a:rPr lang="en-US" sz="2400" dirty="0" smtClean="0"/>
              <a:t>Having marked the </a:t>
            </a:r>
            <a:r>
              <a:rPr lang="en-US" sz="2400" dirty="0" err="1" smtClean="0"/>
              <a:t>fundal</a:t>
            </a:r>
            <a:r>
              <a:rPr lang="en-US" sz="2400" dirty="0" smtClean="0"/>
              <a:t> height, hold the end of the tape measure at the top of the </a:t>
            </a:r>
            <a:r>
              <a:rPr lang="en-US" sz="2400" dirty="0" err="1" smtClean="0"/>
              <a:t>symphysis</a:t>
            </a:r>
            <a:r>
              <a:rPr lang="en-US" sz="2400" dirty="0" smtClean="0"/>
              <a:t> pubis. </a:t>
            </a:r>
          </a:p>
          <a:p>
            <a:pPr algn="l">
              <a:lnSpc>
                <a:spcPct val="150000"/>
              </a:lnSpc>
              <a:buNone/>
            </a:pPr>
            <a:r>
              <a:rPr lang="en-US" sz="2400" dirty="0" smtClean="0"/>
              <a:t>Lay the tape measure over the curve of the uterus to the point marking the top of the uterus. </a:t>
            </a:r>
          </a:p>
          <a:p>
            <a:pPr algn="l">
              <a:lnSpc>
                <a:spcPct val="150000"/>
              </a:lnSpc>
              <a:buNone/>
            </a:pPr>
            <a:r>
              <a:rPr lang="en-US" sz="2400" dirty="0" smtClean="0"/>
              <a:t>The tape measure must not be stretched while doing the measurement. </a:t>
            </a:r>
          </a:p>
          <a:p>
            <a:pPr algn="l">
              <a:lnSpc>
                <a:spcPct val="150000"/>
              </a:lnSpc>
              <a:buNone/>
            </a:pPr>
            <a:r>
              <a:rPr lang="en-US" sz="2400" dirty="0" smtClean="0"/>
              <a:t>Measure this distance in </a:t>
            </a:r>
            <a:r>
              <a:rPr lang="en-US" sz="2400" dirty="0" err="1" smtClean="0"/>
              <a:t>centimetres</a:t>
            </a:r>
            <a:r>
              <a:rPr lang="en-US" sz="2400" dirty="0" smtClean="0"/>
              <a:t> from the </a:t>
            </a:r>
            <a:r>
              <a:rPr lang="en-US" sz="2400" dirty="0" err="1" smtClean="0"/>
              <a:t>symphysis</a:t>
            </a:r>
            <a:r>
              <a:rPr lang="en-US" sz="2400" dirty="0" smtClean="0"/>
              <a:t> pubis to the top of the </a:t>
            </a:r>
            <a:r>
              <a:rPr lang="en-US" sz="2400" dirty="0" err="1" smtClean="0"/>
              <a:t>fundus</a:t>
            </a:r>
            <a:r>
              <a:rPr lang="en-US" sz="2400" dirty="0" smtClean="0"/>
              <a:t>. </a:t>
            </a:r>
          </a:p>
          <a:p>
            <a:pPr algn="l">
              <a:lnSpc>
                <a:spcPct val="150000"/>
              </a:lnSpc>
              <a:buNone/>
            </a:pPr>
            <a:r>
              <a:rPr lang="en-US" sz="2400" dirty="0" smtClean="0"/>
              <a:t>This is the </a:t>
            </a:r>
            <a:r>
              <a:rPr lang="en-US" sz="2400" dirty="0" err="1" smtClean="0"/>
              <a:t>symphysis-fundus</a:t>
            </a:r>
            <a:r>
              <a:rPr lang="en-US" sz="2400" dirty="0" smtClean="0"/>
              <a:t> height.</a:t>
            </a:r>
          </a:p>
          <a:p>
            <a:pPr algn="l">
              <a:lnSpc>
                <a:spcPct val="150000"/>
              </a:lnSpc>
            </a:pPr>
            <a:endParaRPr lang="en-US" sz="2400" dirty="0" smtClean="0"/>
          </a:p>
          <a:p>
            <a:pPr>
              <a:lnSpc>
                <a:spcPct val="150000"/>
              </a:lnSpc>
            </a:pPr>
            <a:endParaRPr lang="ar-IQ"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568952" cy="5649491"/>
          </a:xfrm>
        </p:spPr>
        <p:txBody>
          <a:bodyPr>
            <a:normAutofit fontScale="70000" lnSpcReduction="20000"/>
          </a:bodyPr>
          <a:lstStyle/>
          <a:p>
            <a:pPr algn="l">
              <a:buNone/>
            </a:pPr>
            <a:r>
              <a:rPr lang="en-US" dirty="0" smtClean="0"/>
              <a:t>12 weeks — Uterus is just about the </a:t>
            </a:r>
            <a:r>
              <a:rPr lang="en-US" dirty="0" err="1" smtClean="0"/>
              <a:t>symphysis</a:t>
            </a:r>
            <a:r>
              <a:rPr lang="en-US" dirty="0" smtClean="0"/>
              <a:t> pubis</a:t>
            </a:r>
          </a:p>
          <a:p>
            <a:pPr algn="l">
              <a:buNone/>
            </a:pPr>
            <a:r>
              <a:rPr lang="en-US" dirty="0" smtClean="0"/>
              <a:t>18 weeks — Uterus half way between the </a:t>
            </a:r>
            <a:r>
              <a:rPr lang="en-US" dirty="0" err="1" smtClean="0"/>
              <a:t>symphysis</a:t>
            </a:r>
            <a:r>
              <a:rPr lang="en-US" dirty="0" smtClean="0"/>
              <a:t> pubis and umbilicus</a:t>
            </a:r>
          </a:p>
          <a:p>
            <a:pPr algn="l">
              <a:buNone/>
            </a:pPr>
            <a:r>
              <a:rPr lang="en-US" dirty="0" smtClean="0"/>
              <a:t>20 weeks — above the half way but 2.5 </a:t>
            </a:r>
            <a:r>
              <a:rPr lang="en-US" dirty="0" err="1" smtClean="0"/>
              <a:t>cms</a:t>
            </a:r>
            <a:r>
              <a:rPr lang="en-US" dirty="0" smtClean="0"/>
              <a:t> below the umbilicus</a:t>
            </a:r>
          </a:p>
          <a:p>
            <a:pPr algn="l">
              <a:buNone/>
            </a:pPr>
            <a:r>
              <a:rPr lang="en-US" dirty="0" smtClean="0"/>
              <a:t>24 weeks — </a:t>
            </a:r>
            <a:r>
              <a:rPr lang="en-US" dirty="0" err="1" smtClean="0"/>
              <a:t>fundus</a:t>
            </a:r>
            <a:r>
              <a:rPr lang="en-US" dirty="0" smtClean="0"/>
              <a:t> will be present at the upper margin of the umbilicus about</a:t>
            </a:r>
          </a:p>
          <a:p>
            <a:pPr algn="l">
              <a:buNone/>
            </a:pPr>
            <a:r>
              <a:rPr lang="en-US" dirty="0" smtClean="0"/>
              <a:t>20 </a:t>
            </a:r>
            <a:r>
              <a:rPr lang="en-US" dirty="0" err="1" smtClean="0"/>
              <a:t>cms</a:t>
            </a:r>
            <a:r>
              <a:rPr lang="en-US" dirty="0" smtClean="0"/>
              <a:t> from the </a:t>
            </a:r>
            <a:r>
              <a:rPr lang="en-US" dirty="0" err="1" smtClean="0"/>
              <a:t>symphysis</a:t>
            </a:r>
            <a:r>
              <a:rPr lang="en-US" dirty="0" smtClean="0"/>
              <a:t> pubis or 3 finger breadth above 20 weeks.</a:t>
            </a:r>
          </a:p>
          <a:p>
            <a:pPr algn="l">
              <a:buNone/>
            </a:pPr>
            <a:r>
              <a:rPr lang="en-US" dirty="0" smtClean="0"/>
              <a:t>28 weeks — </a:t>
            </a:r>
            <a:r>
              <a:rPr lang="en-US" dirty="0" err="1" smtClean="0"/>
              <a:t>fundus</a:t>
            </a:r>
            <a:r>
              <a:rPr lang="en-US" dirty="0" smtClean="0"/>
              <a:t> is 1/3rd from the umbilicus to the </a:t>
            </a:r>
            <a:r>
              <a:rPr lang="en-US" dirty="0" err="1" smtClean="0"/>
              <a:t>xiphisternum</a:t>
            </a:r>
            <a:r>
              <a:rPr lang="en-US" dirty="0" smtClean="0"/>
              <a:t> or 30 </a:t>
            </a:r>
            <a:r>
              <a:rPr lang="en-US" dirty="0" err="1" smtClean="0"/>
              <a:t>cms</a:t>
            </a:r>
            <a:endParaRPr lang="en-US" dirty="0" smtClean="0"/>
          </a:p>
          <a:p>
            <a:pPr algn="l">
              <a:buNone/>
            </a:pPr>
            <a:r>
              <a:rPr lang="en-US" dirty="0" smtClean="0"/>
              <a:t>from the </a:t>
            </a:r>
            <a:r>
              <a:rPr lang="en-US" dirty="0" err="1" smtClean="0"/>
              <a:t>symphysis</a:t>
            </a:r>
            <a:r>
              <a:rPr lang="en-US" dirty="0" smtClean="0"/>
              <a:t> pubis approximately.</a:t>
            </a:r>
          </a:p>
          <a:p>
            <a:pPr algn="l">
              <a:buNone/>
            </a:pPr>
            <a:r>
              <a:rPr lang="en-US" dirty="0" smtClean="0"/>
              <a:t>32 weeks — 2/3rd distance from the umbilicus and </a:t>
            </a:r>
            <a:r>
              <a:rPr lang="en-US" dirty="0" err="1" smtClean="0"/>
              <a:t>xiphisternum</a:t>
            </a:r>
            <a:r>
              <a:rPr lang="en-US" dirty="0" smtClean="0"/>
              <a:t>, 6 finger above the umbilicus</a:t>
            </a:r>
          </a:p>
          <a:p>
            <a:pPr algn="l">
              <a:buNone/>
            </a:pPr>
            <a:r>
              <a:rPr lang="en-US" dirty="0" smtClean="0"/>
              <a:t>36 weeks — 3/3rd distance, which means at the level of </a:t>
            </a:r>
            <a:r>
              <a:rPr lang="en-US" dirty="0" err="1" smtClean="0"/>
              <a:t>xiphisternum</a:t>
            </a:r>
            <a:endParaRPr lang="en-US" dirty="0" smtClean="0"/>
          </a:p>
          <a:p>
            <a:pPr algn="l">
              <a:buNone/>
            </a:pPr>
            <a:r>
              <a:rPr lang="en-US" dirty="0" smtClean="0"/>
              <a:t>approximately 35 </a:t>
            </a:r>
            <a:r>
              <a:rPr lang="en-US" dirty="0" err="1" smtClean="0"/>
              <a:t>cms</a:t>
            </a:r>
            <a:r>
              <a:rPr lang="en-US" dirty="0" smtClean="0"/>
              <a:t> or 13-14 inches</a:t>
            </a:r>
          </a:p>
          <a:p>
            <a:pPr algn="l">
              <a:buNone/>
            </a:pPr>
            <a:r>
              <a:rPr lang="en-US" dirty="0" smtClean="0"/>
              <a:t>40 weeks — mostly lightening takes place and uterus descends down to the level of 32 wks.</a:t>
            </a:r>
          </a:p>
          <a:p>
            <a:pPr algn="l">
              <a:buNone/>
            </a:pP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424936" cy="6192688"/>
          </a:xfrm>
        </p:spPr>
        <p:txBody>
          <a:bodyPr>
            <a:normAutofit fontScale="70000" lnSpcReduction="20000"/>
          </a:bodyPr>
          <a:lstStyle/>
          <a:p>
            <a:pPr algn="l">
              <a:buNone/>
            </a:pPr>
            <a:r>
              <a:rPr lang="en-US" b="1" dirty="0" smtClean="0"/>
              <a:t>Sometimes </a:t>
            </a:r>
            <a:r>
              <a:rPr lang="en-US" b="1" dirty="0" err="1" smtClean="0"/>
              <a:t>fundal</a:t>
            </a:r>
            <a:r>
              <a:rPr lang="en-US" b="1" dirty="0" smtClean="0"/>
              <a:t> height does not correspond with period of gestation and the reasons could be:</a:t>
            </a:r>
          </a:p>
          <a:p>
            <a:pPr algn="l">
              <a:buNone/>
            </a:pPr>
            <a:r>
              <a:rPr lang="en-US" dirty="0" err="1" smtClean="0"/>
              <a:t>i</a:t>
            </a:r>
            <a:r>
              <a:rPr lang="en-US" dirty="0" smtClean="0"/>
              <a:t>) Multiple pregnancy</a:t>
            </a:r>
          </a:p>
          <a:p>
            <a:pPr algn="l">
              <a:buNone/>
            </a:pPr>
            <a:r>
              <a:rPr lang="en-US" dirty="0" smtClean="0"/>
              <a:t>ii) </a:t>
            </a:r>
            <a:r>
              <a:rPr lang="en-US" dirty="0" err="1" smtClean="0"/>
              <a:t>Polyhydramnios</a:t>
            </a:r>
            <a:endParaRPr lang="en-US" dirty="0" smtClean="0"/>
          </a:p>
          <a:p>
            <a:pPr algn="l">
              <a:buNone/>
            </a:pPr>
            <a:r>
              <a:rPr lang="en-US" dirty="0" smtClean="0"/>
              <a:t>iii) </a:t>
            </a:r>
            <a:r>
              <a:rPr lang="en-US" dirty="0" err="1" smtClean="0"/>
              <a:t>Foetal</a:t>
            </a:r>
            <a:r>
              <a:rPr lang="en-US" dirty="0" smtClean="0"/>
              <a:t> </a:t>
            </a:r>
            <a:r>
              <a:rPr lang="en-US" dirty="0" err="1" smtClean="0"/>
              <a:t>macrosomias</a:t>
            </a:r>
            <a:endParaRPr lang="en-US" dirty="0" smtClean="0"/>
          </a:p>
          <a:p>
            <a:pPr algn="l">
              <a:buNone/>
            </a:pPr>
            <a:r>
              <a:rPr lang="en-US" dirty="0" smtClean="0"/>
              <a:t>iv) Big baby</a:t>
            </a:r>
          </a:p>
          <a:p>
            <a:pPr algn="l">
              <a:buNone/>
            </a:pPr>
            <a:r>
              <a:rPr lang="en-US" dirty="0" smtClean="0"/>
              <a:t>v) Wrong dates</a:t>
            </a:r>
          </a:p>
          <a:p>
            <a:pPr algn="l">
              <a:buNone/>
            </a:pPr>
            <a:endParaRPr lang="ar-IQ" b="1" dirty="0" smtClean="0"/>
          </a:p>
          <a:p>
            <a:pPr algn="l">
              <a:buNone/>
            </a:pPr>
            <a:r>
              <a:rPr lang="en-US" b="1" dirty="0" smtClean="0"/>
              <a:t>If the </a:t>
            </a:r>
            <a:r>
              <a:rPr lang="en-US" b="1" dirty="0" err="1" smtClean="0"/>
              <a:t>fundal</a:t>
            </a:r>
            <a:r>
              <a:rPr lang="en-US" b="1" dirty="0" smtClean="0"/>
              <a:t> height is less than the period of gestation then it could be due to:</a:t>
            </a:r>
          </a:p>
          <a:p>
            <a:pPr algn="l">
              <a:buNone/>
            </a:pPr>
            <a:r>
              <a:rPr lang="en-US" dirty="0" err="1" smtClean="0"/>
              <a:t>i</a:t>
            </a:r>
            <a:r>
              <a:rPr lang="en-US" dirty="0" smtClean="0"/>
              <a:t>) Abnormal </a:t>
            </a:r>
            <a:r>
              <a:rPr lang="en-US" dirty="0" err="1" smtClean="0"/>
              <a:t>foetal</a:t>
            </a:r>
            <a:r>
              <a:rPr lang="en-US" dirty="0" smtClean="0"/>
              <a:t> presentation</a:t>
            </a:r>
          </a:p>
          <a:p>
            <a:pPr algn="l">
              <a:buNone/>
            </a:pPr>
            <a:r>
              <a:rPr lang="en-US" dirty="0" smtClean="0"/>
              <a:t>ii) Growth retarded </a:t>
            </a:r>
            <a:r>
              <a:rPr lang="en-US" dirty="0" err="1" smtClean="0"/>
              <a:t>foetus</a:t>
            </a:r>
            <a:endParaRPr lang="en-US" dirty="0" smtClean="0"/>
          </a:p>
          <a:p>
            <a:pPr algn="l">
              <a:buNone/>
            </a:pPr>
            <a:r>
              <a:rPr lang="en-US" dirty="0" smtClean="0"/>
              <a:t>iii) Congenital malformations</a:t>
            </a:r>
          </a:p>
          <a:p>
            <a:pPr algn="l">
              <a:buNone/>
            </a:pPr>
            <a:r>
              <a:rPr lang="en-US" dirty="0" smtClean="0"/>
              <a:t>iv) </a:t>
            </a:r>
            <a:r>
              <a:rPr lang="en-US" dirty="0" err="1" smtClean="0"/>
              <a:t>Oligohydramnios</a:t>
            </a:r>
            <a:endParaRPr lang="en-US" dirty="0" smtClean="0"/>
          </a:p>
          <a:p>
            <a:pPr algn="l">
              <a:buNone/>
            </a:pPr>
            <a:r>
              <a:rPr lang="en-US" dirty="0" smtClean="0"/>
              <a:t>v) IUD (Intrauterine Death)</a:t>
            </a:r>
          </a:p>
          <a:p>
            <a:pPr algn="l">
              <a:buNone/>
            </a:pPr>
            <a:r>
              <a:rPr lang="en-US" dirty="0" smtClean="0"/>
              <a:t>vi) Wrong dates</a:t>
            </a:r>
          </a:p>
          <a:p>
            <a:pPr algn="l">
              <a:buNone/>
            </a:pPr>
            <a:r>
              <a:rPr lang="en-US" dirty="0" smtClean="0"/>
              <a:t>Observe for lightening if it has occurred. Observe for presenting part if it has settled in the pelvis. At this time the </a:t>
            </a:r>
            <a:r>
              <a:rPr lang="en-US" dirty="0" err="1" smtClean="0"/>
              <a:t>fundal</a:t>
            </a:r>
            <a:r>
              <a:rPr lang="en-US" dirty="0" smtClean="0"/>
              <a:t> height decreases.</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fontScale="70000" lnSpcReduction="20000"/>
          </a:bodyPr>
          <a:lstStyle/>
          <a:p>
            <a:pPr algn="l">
              <a:buNone/>
            </a:pPr>
            <a:r>
              <a:rPr lang="en-US" b="1" dirty="0" smtClean="0"/>
              <a:t>G. Palpation of the fetus</a:t>
            </a:r>
          </a:p>
          <a:p>
            <a:pPr algn="l">
              <a:buNone/>
            </a:pPr>
            <a:r>
              <a:rPr lang="en-US" sz="3100" dirty="0" smtClean="0"/>
              <a:t>The lie and presenting part of the fetus only becomes important when the gestational age reaches 34 weeks.</a:t>
            </a:r>
          </a:p>
          <a:p>
            <a:pPr algn="l">
              <a:buNone/>
            </a:pPr>
            <a:r>
              <a:rPr lang="en-US" sz="3100" dirty="0" smtClean="0"/>
              <a:t>The following must be determined:</a:t>
            </a:r>
          </a:p>
          <a:p>
            <a:pPr algn="l">
              <a:buNone/>
            </a:pPr>
            <a:r>
              <a:rPr lang="en-US" sz="3100" b="1" i="1" dirty="0" smtClean="0">
                <a:solidFill>
                  <a:srgbClr val="FF0000"/>
                </a:solidFill>
              </a:rPr>
              <a:t>The lie of the fetus</a:t>
            </a:r>
            <a:r>
              <a:rPr lang="en-US" sz="3100" b="1" dirty="0" smtClean="0">
                <a:solidFill>
                  <a:srgbClr val="FF0000"/>
                </a:solidFill>
              </a:rPr>
              <a:t>. </a:t>
            </a:r>
          </a:p>
          <a:p>
            <a:pPr algn="l">
              <a:buNone/>
            </a:pPr>
            <a:r>
              <a:rPr lang="en-US" sz="3100" dirty="0" smtClean="0"/>
              <a:t>This is the relationship of the long axis of the fetus to that of the mother. The lie may be longitudinal, transverse, or oblique.</a:t>
            </a:r>
          </a:p>
          <a:p>
            <a:pPr algn="l">
              <a:buNone/>
            </a:pPr>
            <a:r>
              <a:rPr lang="en-US" b="1" i="1" dirty="0" smtClean="0">
                <a:solidFill>
                  <a:srgbClr val="FF0000"/>
                </a:solidFill>
              </a:rPr>
              <a:t>The presentation of the fetus</a:t>
            </a:r>
            <a:r>
              <a:rPr lang="en-US" b="1" dirty="0" smtClean="0">
                <a:solidFill>
                  <a:srgbClr val="FF0000"/>
                </a:solidFill>
              </a:rPr>
              <a:t>. </a:t>
            </a:r>
          </a:p>
          <a:p>
            <a:pPr algn="l">
              <a:buNone/>
            </a:pPr>
            <a:r>
              <a:rPr lang="en-US" sz="3100" dirty="0" smtClean="0"/>
              <a:t>This is determined by the presenting part: </a:t>
            </a:r>
          </a:p>
          <a:p>
            <a:pPr lvl="1" algn="l"/>
            <a:r>
              <a:rPr lang="en-US" sz="3100" dirty="0" smtClean="0"/>
              <a:t>If there is a breech, it is a breech presentation.</a:t>
            </a:r>
          </a:p>
          <a:p>
            <a:pPr lvl="1" algn="l"/>
            <a:r>
              <a:rPr lang="en-US" sz="3100" dirty="0" smtClean="0"/>
              <a:t>If there is a head, it is a cephalic presentation.</a:t>
            </a:r>
          </a:p>
          <a:p>
            <a:pPr lvl="1" algn="l"/>
            <a:r>
              <a:rPr lang="en-US" sz="3100" dirty="0" smtClean="0"/>
              <a:t>If no presenting part can be felt, it is a transverse or oblique lie.</a:t>
            </a:r>
          </a:p>
          <a:p>
            <a:pPr algn="l">
              <a:buNone/>
            </a:pPr>
            <a:r>
              <a:rPr lang="en-US" b="1" i="1" dirty="0" smtClean="0">
                <a:solidFill>
                  <a:srgbClr val="FF0000"/>
                </a:solidFill>
              </a:rPr>
              <a:t>The position of the back of the fetus</a:t>
            </a:r>
            <a:r>
              <a:rPr lang="en-US" b="1" dirty="0" smtClean="0">
                <a:solidFill>
                  <a:srgbClr val="FF0000"/>
                </a:solidFill>
              </a:rPr>
              <a:t>. </a:t>
            </a:r>
          </a:p>
          <a:p>
            <a:pPr algn="l">
              <a:buNone/>
            </a:pPr>
            <a:r>
              <a:rPr lang="en-US" dirty="0" smtClean="0"/>
              <a:t>This refers to whether the back of the fetus is on the left or right side of the uterus, and will assist in determining the position of the presenting part.</a:t>
            </a:r>
          </a:p>
          <a:p>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363272" cy="5577483"/>
          </a:xfrm>
        </p:spPr>
        <p:txBody>
          <a:bodyPr>
            <a:normAutofit/>
          </a:bodyPr>
          <a:lstStyle/>
          <a:p>
            <a:pPr algn="l"/>
            <a:r>
              <a:rPr lang="en-US" sz="2400" b="1" dirty="0" smtClean="0"/>
              <a:t>H. Methods of palpation</a:t>
            </a:r>
          </a:p>
          <a:p>
            <a:pPr algn="l">
              <a:buNone/>
            </a:pPr>
            <a:r>
              <a:rPr lang="en-US" sz="2400" dirty="0" smtClean="0">
                <a:solidFill>
                  <a:srgbClr val="FF0000"/>
                </a:solidFill>
              </a:rPr>
              <a:t>There are four specific steps for palpating the fetus. </a:t>
            </a:r>
          </a:p>
          <a:p>
            <a:pPr algn="l">
              <a:buNone/>
            </a:pPr>
            <a:r>
              <a:rPr lang="en-US" sz="2400" dirty="0" smtClean="0"/>
              <a:t>These are performed systematically. With the mother lying comfortably on her back, the examiner faces the patient for the first three steps, and faces towards her feet for the fourth.</a:t>
            </a:r>
          </a:p>
          <a:p>
            <a:pPr algn="l">
              <a:buNone/>
            </a:pPr>
            <a:r>
              <a:rPr lang="en-US" sz="2400" b="1" dirty="0" smtClean="0"/>
              <a:t>The four steps in palpating the fetus</a:t>
            </a:r>
          </a:p>
          <a:p>
            <a:pPr algn="l">
              <a:buNone/>
            </a:pPr>
            <a:r>
              <a:rPr lang="en-US" sz="2400" i="1" dirty="0" smtClean="0">
                <a:solidFill>
                  <a:srgbClr val="FF0000"/>
                </a:solidFill>
              </a:rPr>
              <a:t>First step</a:t>
            </a:r>
            <a:r>
              <a:rPr lang="en-US" sz="2400" dirty="0" smtClean="0">
                <a:solidFill>
                  <a:srgbClr val="FF0000"/>
                </a:solidFill>
              </a:rPr>
              <a:t>. </a:t>
            </a:r>
          </a:p>
          <a:p>
            <a:pPr algn="l">
              <a:buNone/>
            </a:pPr>
            <a:r>
              <a:rPr lang="en-US" sz="2400" dirty="0" smtClean="0"/>
              <a:t>Having established the height of the </a:t>
            </a:r>
            <a:r>
              <a:rPr lang="en-US" sz="2400" dirty="0" err="1" smtClean="0"/>
              <a:t>fundus</a:t>
            </a:r>
            <a:r>
              <a:rPr lang="en-US" sz="2400" dirty="0" smtClean="0"/>
              <a:t>, the </a:t>
            </a:r>
            <a:r>
              <a:rPr lang="en-US" sz="2400" dirty="0" err="1" smtClean="0"/>
              <a:t>fundus</a:t>
            </a:r>
            <a:r>
              <a:rPr lang="en-US" sz="2400" dirty="0" smtClean="0"/>
              <a:t> itself is gently palpated with the fingers of both hands, in order to discover which pole of the fetus (breech or head) is present. The head feels hard and round, and is easily movable and </a:t>
            </a:r>
            <a:r>
              <a:rPr lang="en-US" sz="2400" dirty="0" err="1" smtClean="0"/>
              <a:t>ballotable</a:t>
            </a:r>
            <a:r>
              <a:rPr lang="en-US" sz="2400" dirty="0" smtClean="0"/>
              <a:t>. The breech feels soft, triangular and continuous with the body.</a:t>
            </a:r>
          </a:p>
          <a:p>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fontScale="92500" lnSpcReduction="10000"/>
          </a:bodyPr>
          <a:lstStyle/>
          <a:p>
            <a:pPr algn="l">
              <a:buNone/>
            </a:pPr>
            <a:r>
              <a:rPr lang="en-US" sz="2400" i="1" dirty="0" smtClean="0">
                <a:solidFill>
                  <a:srgbClr val="FF0000"/>
                </a:solidFill>
              </a:rPr>
              <a:t>Second step</a:t>
            </a:r>
            <a:r>
              <a:rPr lang="en-US" sz="2400" dirty="0" smtClean="0">
                <a:solidFill>
                  <a:srgbClr val="FF0000"/>
                </a:solidFill>
              </a:rPr>
              <a:t>. </a:t>
            </a:r>
          </a:p>
          <a:p>
            <a:pPr algn="l">
              <a:lnSpc>
                <a:spcPct val="150000"/>
              </a:lnSpc>
              <a:buNone/>
            </a:pPr>
            <a:r>
              <a:rPr lang="en-US" sz="2000" dirty="0" smtClean="0"/>
              <a:t>The hands are now placed on the sides of the abdomen. On one side there is the smooth, firm curve of the back of the fetus, and on the other side, the rather </a:t>
            </a:r>
            <a:r>
              <a:rPr lang="en-US" sz="2000" dirty="0" err="1" smtClean="0"/>
              <a:t>knobbly</a:t>
            </a:r>
            <a:r>
              <a:rPr lang="en-US" sz="2000" dirty="0" smtClean="0"/>
              <a:t> feel of the fetal limbs. It is often difficult to feel the fetus well when the patient is obese, when there is a lot of liquor, or when the uterus is tight, as in some </a:t>
            </a:r>
            <a:r>
              <a:rPr lang="en-US" sz="2000" dirty="0" err="1" smtClean="0"/>
              <a:t>primigravidas</a:t>
            </a:r>
            <a:r>
              <a:rPr lang="en-US" sz="2000" dirty="0" smtClean="0"/>
              <a:t>. </a:t>
            </a:r>
          </a:p>
          <a:p>
            <a:pPr algn="l">
              <a:buNone/>
            </a:pPr>
            <a:r>
              <a:rPr lang="en-US" sz="2400" i="1" dirty="0" smtClean="0">
                <a:solidFill>
                  <a:srgbClr val="FF0000"/>
                </a:solidFill>
              </a:rPr>
              <a:t>Third step</a:t>
            </a:r>
            <a:r>
              <a:rPr lang="en-US" sz="2400" dirty="0" smtClean="0">
                <a:solidFill>
                  <a:srgbClr val="FF0000"/>
                </a:solidFill>
              </a:rPr>
              <a:t>. </a:t>
            </a:r>
          </a:p>
          <a:p>
            <a:pPr algn="l">
              <a:lnSpc>
                <a:spcPct val="150000"/>
              </a:lnSpc>
              <a:buNone/>
            </a:pPr>
            <a:r>
              <a:rPr lang="en-US" sz="2000" dirty="0" smtClean="0"/>
              <a:t>The examiner grasps the lower portion of the abdomen, just above the </a:t>
            </a:r>
            <a:r>
              <a:rPr lang="en-US" sz="2000" dirty="0" err="1" smtClean="0"/>
              <a:t>symphysis</a:t>
            </a:r>
            <a:r>
              <a:rPr lang="en-US" sz="2000" dirty="0" smtClean="0"/>
              <a:t> pubis, between the thumb and fingers of one hand. </a:t>
            </a:r>
          </a:p>
          <a:p>
            <a:pPr algn="l">
              <a:lnSpc>
                <a:spcPct val="150000"/>
              </a:lnSpc>
              <a:buNone/>
            </a:pPr>
            <a:r>
              <a:rPr lang="en-US" sz="2000" dirty="0" smtClean="0"/>
              <a:t>The objective is to feel for the presenting part of the fetus and to decide whether the presenting part is loose above the pelvis or fixed in the pelvis. </a:t>
            </a:r>
          </a:p>
          <a:p>
            <a:pPr algn="l">
              <a:lnSpc>
                <a:spcPct val="150000"/>
              </a:lnSpc>
              <a:buNone/>
            </a:pPr>
            <a:r>
              <a:rPr lang="en-US" sz="2000" dirty="0" smtClean="0"/>
              <a:t>If the head is loose above the pelvis, it can be easily moved and balloted. </a:t>
            </a:r>
          </a:p>
          <a:p>
            <a:pPr algn="l">
              <a:lnSpc>
                <a:spcPct val="150000"/>
              </a:lnSpc>
              <a:buNone/>
            </a:pPr>
            <a:r>
              <a:rPr lang="en-US" sz="2000" dirty="0" smtClean="0"/>
              <a:t>The head and breech are differentiated in the same way as in the first step.</a:t>
            </a:r>
            <a:endParaRPr lang="ar-IQ"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a:bodyPr>
          <a:lstStyle/>
          <a:p>
            <a:pPr algn="l">
              <a:lnSpc>
                <a:spcPct val="150000"/>
              </a:lnSpc>
            </a:pPr>
            <a:r>
              <a:rPr lang="en-US" sz="2000" i="1" dirty="0" smtClean="0">
                <a:solidFill>
                  <a:srgbClr val="FF0000"/>
                </a:solidFill>
              </a:rPr>
              <a:t>Fourth step</a:t>
            </a:r>
            <a:r>
              <a:rPr lang="en-US" sz="2000" dirty="0" smtClean="0">
                <a:solidFill>
                  <a:srgbClr val="FF0000"/>
                </a:solidFill>
              </a:rPr>
              <a:t>. </a:t>
            </a:r>
          </a:p>
          <a:p>
            <a:pPr algn="l">
              <a:lnSpc>
                <a:spcPct val="150000"/>
              </a:lnSpc>
              <a:buNone/>
            </a:pPr>
            <a:r>
              <a:rPr lang="en-US" sz="2000" dirty="0" smtClean="0"/>
              <a:t>The objective of this step is to determine the amount of head palpable above the pelvic brim in fifths, if there is a cephalic presentation. </a:t>
            </a:r>
          </a:p>
          <a:p>
            <a:pPr algn="l">
              <a:lnSpc>
                <a:spcPct val="150000"/>
              </a:lnSpc>
              <a:buNone/>
            </a:pPr>
            <a:r>
              <a:rPr lang="en-US" sz="2000" dirty="0" smtClean="0"/>
              <a:t>The examiner faces the patient’s feet, and with the tips of the middle 3 fingers palpates deeply in the pelvic inlet. </a:t>
            </a:r>
          </a:p>
          <a:p>
            <a:pPr algn="l">
              <a:lnSpc>
                <a:spcPct val="150000"/>
              </a:lnSpc>
              <a:buNone/>
            </a:pPr>
            <a:r>
              <a:rPr lang="en-US" sz="2000" dirty="0" smtClean="0"/>
              <a:t>In this way the head can usually be readily palpated, unless it is already deeply in the pelvis. </a:t>
            </a:r>
          </a:p>
          <a:p>
            <a:pPr algn="l">
              <a:lnSpc>
                <a:spcPct val="150000"/>
              </a:lnSpc>
              <a:buNone/>
            </a:pPr>
            <a:r>
              <a:rPr lang="en-US" sz="2000" dirty="0" smtClean="0"/>
              <a:t>The amount of the head palpable above the pelvic brim can also be determined</a:t>
            </a:r>
            <a:endParaRPr lang="ar-IQ"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904656"/>
          </a:xfrm>
        </p:spPr>
        <p:txBody>
          <a:bodyPr>
            <a:normAutofit fontScale="85000" lnSpcReduction="10000"/>
          </a:bodyPr>
          <a:lstStyle/>
          <a:p>
            <a:pPr algn="l">
              <a:buNone/>
            </a:pPr>
            <a:r>
              <a:rPr lang="en-US" b="1" dirty="0" smtClean="0">
                <a:solidFill>
                  <a:srgbClr val="FF0000"/>
                </a:solidFill>
              </a:rPr>
              <a:t>I. Special points about the palpation of the fetus</a:t>
            </a:r>
          </a:p>
          <a:p>
            <a:pPr algn="l">
              <a:buNone/>
            </a:pPr>
            <a:r>
              <a:rPr lang="en-US" sz="2800" dirty="0" smtClean="0"/>
              <a:t>1. When you are palpating the fetus, always try to assess the size of the fetus itself. </a:t>
            </a:r>
          </a:p>
          <a:p>
            <a:pPr algn="l">
              <a:buNone/>
            </a:pPr>
            <a:r>
              <a:rPr lang="en-US" sz="2800" dirty="0" smtClean="0"/>
              <a:t>Does the fetus fill the whole uterus, or does it seem to be smaller than you would expect for the size of the uterus and the duration of pregnancy? A fetus which feels smaller than you would expect for the duration of pregnancy, suggests intra-uterine growth restriction, while a fetus which feels smaller than expected for the size of the uterus, suggests the presence of a multiple pregnancy.</a:t>
            </a:r>
          </a:p>
          <a:p>
            <a:pPr algn="l">
              <a:buNone/>
            </a:pPr>
            <a:endParaRPr lang="en-US" sz="2800" dirty="0" smtClean="0"/>
          </a:p>
          <a:p>
            <a:pPr algn="l">
              <a:buNone/>
            </a:pPr>
            <a:r>
              <a:rPr lang="en-US" sz="2800" dirty="0" smtClean="0"/>
              <a:t>2. If you find an abnormal lie when you palpate the fetus, you should always consider the possibility of a multiple pregnancy. </a:t>
            </a:r>
          </a:p>
          <a:p>
            <a:pPr algn="l">
              <a:buNone/>
            </a:pPr>
            <a:r>
              <a:rPr lang="en-US" sz="2800" dirty="0" smtClean="0"/>
              <a:t>When you suspect that a patient might have a multiple pregnancy, she should have an ultrasound examination</a:t>
            </a:r>
            <a:r>
              <a:rPr lang="en-US" dirty="0" smtClean="0"/>
              <a:t>.</a:t>
            </a:r>
          </a:p>
          <a:p>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6048672"/>
          </a:xfrm>
        </p:spPr>
        <p:txBody>
          <a:bodyPr>
            <a:normAutofit fontScale="77500" lnSpcReduction="20000"/>
          </a:bodyPr>
          <a:lstStyle/>
          <a:p>
            <a:pPr algn="l">
              <a:buNone/>
            </a:pPr>
            <a:r>
              <a:rPr lang="en-US" b="1" dirty="0" smtClean="0">
                <a:solidFill>
                  <a:srgbClr val="FF0000"/>
                </a:solidFill>
              </a:rPr>
              <a:t>J. Special points about the palpation of the fetal head</a:t>
            </a:r>
          </a:p>
          <a:p>
            <a:pPr algn="l">
              <a:buNone/>
            </a:pPr>
            <a:r>
              <a:rPr lang="en-US" i="1" dirty="0" smtClean="0"/>
              <a:t>Does the head feel too small for the size of the uterus?</a:t>
            </a:r>
            <a:r>
              <a:rPr lang="en-US" dirty="0" smtClean="0"/>
              <a:t> You should always try to relate the size of the head to the size of the uterus and the duration of pregnancy. </a:t>
            </a:r>
          </a:p>
          <a:p>
            <a:pPr algn="l">
              <a:buNone/>
            </a:pPr>
            <a:r>
              <a:rPr lang="en-US" dirty="0" smtClean="0"/>
              <a:t>If it feels smaller than you would have expected, consider the possibility of a multiple pregnancy.</a:t>
            </a:r>
          </a:p>
          <a:p>
            <a:pPr algn="l">
              <a:buNone/>
            </a:pPr>
            <a:r>
              <a:rPr lang="en-US" i="1" dirty="0" smtClean="0"/>
              <a:t>Does the head feel too hard for the size of the fetus?</a:t>
            </a:r>
            <a:r>
              <a:rPr lang="en-US" dirty="0" smtClean="0"/>
              <a:t> The fetal head feels harder as the pregnancy gets closer to term. </a:t>
            </a:r>
          </a:p>
          <a:p>
            <a:pPr algn="l">
              <a:buNone/>
            </a:pPr>
            <a:r>
              <a:rPr lang="en-US" dirty="0" smtClean="0"/>
              <a:t>A relatively small fetus with a hard head suggests the presence of intra-uterine growth restriction.</a:t>
            </a:r>
          </a:p>
          <a:p>
            <a:pPr algn="l">
              <a:buNone/>
            </a:pPr>
            <a:endParaRPr lang="en-US" b="1" dirty="0" smtClean="0">
              <a:solidFill>
                <a:srgbClr val="FF0000"/>
              </a:solidFill>
            </a:endParaRPr>
          </a:p>
          <a:p>
            <a:pPr algn="l">
              <a:buNone/>
            </a:pPr>
            <a:r>
              <a:rPr lang="en-US" b="1" dirty="0" smtClean="0">
                <a:solidFill>
                  <a:srgbClr val="FF0000"/>
                </a:solidFill>
              </a:rPr>
              <a:t>K. Assessment of the amount of liquor present</a:t>
            </a:r>
          </a:p>
          <a:p>
            <a:pPr algn="l">
              <a:buNone/>
            </a:pPr>
            <a:r>
              <a:rPr lang="en-US" dirty="0" smtClean="0"/>
              <a:t>This is not always easy to feel. The amount of liquor decreases as the pregnancy nears term. </a:t>
            </a:r>
          </a:p>
          <a:p>
            <a:pPr algn="l">
              <a:buNone/>
            </a:pPr>
            <a:r>
              <a:rPr lang="en-US" dirty="0" smtClean="0"/>
              <a:t>The amount of liquor is assessed clinically by feeling the way that the fetus can be moved (balloted) while being palpated.</a:t>
            </a:r>
          </a:p>
          <a:p>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100" b="1" dirty="0" smtClean="0"/>
              <a:t>General examination of the abdomen</a:t>
            </a:r>
            <a:r>
              <a:rPr lang="en-US" b="1" dirty="0" smtClean="0"/>
              <a:t/>
            </a:r>
            <a:br>
              <a:rPr lang="en-US" b="1" dirty="0" smtClean="0"/>
            </a:br>
            <a:endParaRPr lang="ar-IQ" dirty="0"/>
          </a:p>
        </p:txBody>
      </p:sp>
      <p:sp>
        <p:nvSpPr>
          <p:cNvPr id="3" name="عنصر نائب للمحتوى 2"/>
          <p:cNvSpPr>
            <a:spLocks noGrp="1"/>
          </p:cNvSpPr>
          <p:nvPr>
            <p:ph idx="1"/>
          </p:nvPr>
        </p:nvSpPr>
        <p:spPr>
          <a:xfrm>
            <a:off x="395536" y="836712"/>
            <a:ext cx="8291264" cy="5289451"/>
          </a:xfrm>
        </p:spPr>
        <p:txBody>
          <a:bodyPr>
            <a:normAutofit fontScale="62500" lnSpcReduction="20000"/>
          </a:bodyPr>
          <a:lstStyle/>
          <a:p>
            <a:pPr algn="l">
              <a:buNone/>
            </a:pPr>
            <a:r>
              <a:rPr lang="en-US" sz="3800" b="1" dirty="0" smtClean="0">
                <a:solidFill>
                  <a:srgbClr val="FF0000"/>
                </a:solidFill>
              </a:rPr>
              <a:t>There are two main parts to the examination of the abdomen</a:t>
            </a:r>
            <a:r>
              <a:rPr lang="en-US" sz="3800" dirty="0" smtClean="0">
                <a:solidFill>
                  <a:srgbClr val="FF0000"/>
                </a:solidFill>
              </a:rPr>
              <a:t>:</a:t>
            </a:r>
          </a:p>
          <a:p>
            <a:pPr algn="l">
              <a:buNone/>
            </a:pPr>
            <a:r>
              <a:rPr lang="en-US" sz="3800" dirty="0" smtClean="0"/>
              <a:t>1. General examination of the abdomen.</a:t>
            </a:r>
          </a:p>
          <a:p>
            <a:pPr algn="l">
              <a:buNone/>
            </a:pPr>
            <a:r>
              <a:rPr lang="en-US" sz="3800" dirty="0" smtClean="0"/>
              <a:t>2. Examination of the uterus and the fetus.</a:t>
            </a:r>
          </a:p>
          <a:p>
            <a:pPr>
              <a:buNone/>
            </a:pPr>
            <a:endParaRPr lang="ar-IQ" dirty="0" smtClean="0"/>
          </a:p>
          <a:p>
            <a:pPr algn="l">
              <a:buNone/>
            </a:pPr>
            <a:r>
              <a:rPr lang="en-US" sz="3800" b="1" dirty="0" smtClean="0">
                <a:solidFill>
                  <a:srgbClr val="FF0000"/>
                </a:solidFill>
              </a:rPr>
              <a:t>Abdominal examination</a:t>
            </a:r>
            <a:endParaRPr lang="ar-IQ" sz="3800" b="1" dirty="0" smtClean="0">
              <a:solidFill>
                <a:srgbClr val="FF0000"/>
              </a:solidFill>
            </a:endParaRPr>
          </a:p>
          <a:p>
            <a:endParaRPr lang="ar-IQ" dirty="0" smtClean="0"/>
          </a:p>
          <a:p>
            <a:pPr algn="l">
              <a:buNone/>
            </a:pPr>
            <a:r>
              <a:rPr lang="en-US" sz="3800" b="1" dirty="0" smtClean="0">
                <a:solidFill>
                  <a:srgbClr val="FF0000"/>
                </a:solidFill>
              </a:rPr>
              <a:t>The abdominal examination consists of</a:t>
            </a:r>
            <a:r>
              <a:rPr lang="en-US" sz="3800" dirty="0" smtClean="0"/>
              <a:t>:</a:t>
            </a:r>
          </a:p>
          <a:p>
            <a:pPr algn="l"/>
            <a:r>
              <a:rPr lang="en-US" sz="3800" dirty="0" smtClean="0"/>
              <a:t>1 -Preparation for this </a:t>
            </a:r>
          </a:p>
          <a:p>
            <a:pPr algn="l"/>
            <a:r>
              <a:rPr lang="en-US" sz="3800" dirty="0" smtClean="0"/>
              <a:t>2 -Inspection</a:t>
            </a:r>
          </a:p>
          <a:p>
            <a:pPr algn="l"/>
            <a:r>
              <a:rPr lang="en-US" sz="3800" dirty="0" smtClean="0"/>
              <a:t>3 -</a:t>
            </a:r>
            <a:r>
              <a:rPr lang="en-US" sz="3800" dirty="0" err="1" smtClean="0"/>
              <a:t>Fundalpalpation</a:t>
            </a:r>
            <a:r>
              <a:rPr lang="en-US" sz="3800" dirty="0" smtClean="0"/>
              <a:t>,</a:t>
            </a:r>
          </a:p>
          <a:p>
            <a:pPr algn="l"/>
            <a:r>
              <a:rPr lang="en-US" sz="3800" dirty="0" smtClean="0"/>
              <a:t>4 -Lateral palpation</a:t>
            </a:r>
          </a:p>
          <a:p>
            <a:pPr algn="l"/>
            <a:r>
              <a:rPr lang="en-US" sz="3800" dirty="0" smtClean="0"/>
              <a:t>5 -Pelvic palpation</a:t>
            </a:r>
          </a:p>
          <a:p>
            <a:pPr algn="l"/>
            <a:r>
              <a:rPr lang="en-US" sz="3800" dirty="0" smtClean="0"/>
              <a:t>6 -Auscultation</a:t>
            </a:r>
          </a:p>
          <a:p>
            <a:pPr algn="l">
              <a:buNone/>
            </a:pPr>
            <a:r>
              <a:rPr lang="en-US" sz="3800" dirty="0" smtClean="0"/>
              <a:t>7 -Documentation and decision making</a:t>
            </a:r>
            <a:endParaRPr lang="ar-IQ" sz="3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904656"/>
          </a:xfrm>
        </p:spPr>
        <p:txBody>
          <a:bodyPr>
            <a:normAutofit fontScale="92500" lnSpcReduction="20000"/>
          </a:bodyPr>
          <a:lstStyle/>
          <a:p>
            <a:pPr algn="l">
              <a:buNone/>
            </a:pPr>
            <a:r>
              <a:rPr lang="en-US" dirty="0" smtClean="0">
                <a:solidFill>
                  <a:srgbClr val="FF0000"/>
                </a:solidFill>
              </a:rPr>
              <a:t>1- If the liquor volume is reduced (</a:t>
            </a:r>
            <a:r>
              <a:rPr lang="en-US" dirty="0" err="1" smtClean="0">
                <a:solidFill>
                  <a:srgbClr val="FF0000"/>
                </a:solidFill>
              </a:rPr>
              <a:t>oligohydramnios</a:t>
            </a:r>
            <a:r>
              <a:rPr lang="en-US" dirty="0" smtClean="0">
                <a:solidFill>
                  <a:srgbClr val="FF0000"/>
                </a:solidFill>
              </a:rPr>
              <a:t>), it suggests that: </a:t>
            </a:r>
          </a:p>
          <a:p>
            <a:pPr lvl="1" algn="l"/>
            <a:r>
              <a:rPr lang="en-US" dirty="0" smtClean="0"/>
              <a:t>There may be intra-uterine growth restriction.</a:t>
            </a:r>
          </a:p>
          <a:p>
            <a:pPr lvl="1" algn="l"/>
            <a:r>
              <a:rPr lang="en-US" dirty="0" smtClean="0"/>
              <a:t>The possibility that the membranes have ruptured needs to be considered.</a:t>
            </a:r>
          </a:p>
          <a:p>
            <a:pPr lvl="1" algn="l"/>
            <a:r>
              <a:rPr lang="en-US" dirty="0" smtClean="0"/>
              <a:t>There may be a urinary tract obstruction or some other urinary tract abnormality in the fetus. This is uncommon.</a:t>
            </a:r>
          </a:p>
          <a:p>
            <a:pPr algn="l">
              <a:buNone/>
            </a:pPr>
            <a:r>
              <a:rPr lang="en-US" dirty="0" smtClean="0">
                <a:solidFill>
                  <a:srgbClr val="FF0000"/>
                </a:solidFill>
              </a:rPr>
              <a:t>2- If the liquor volume is increased (</a:t>
            </a:r>
            <a:r>
              <a:rPr lang="en-US" dirty="0" err="1" smtClean="0">
                <a:solidFill>
                  <a:srgbClr val="FF0000"/>
                </a:solidFill>
              </a:rPr>
              <a:t>polyhydramnios</a:t>
            </a:r>
            <a:r>
              <a:rPr lang="en-US" dirty="0" smtClean="0">
                <a:solidFill>
                  <a:srgbClr val="FF0000"/>
                </a:solidFill>
              </a:rPr>
              <a:t>), it suggests that one of the following conditions may be present:</a:t>
            </a:r>
            <a:r>
              <a:rPr lang="en-US" dirty="0" smtClean="0"/>
              <a:t> </a:t>
            </a:r>
          </a:p>
          <a:p>
            <a:pPr lvl="1" algn="l"/>
            <a:r>
              <a:rPr lang="en-US" dirty="0" smtClean="0"/>
              <a:t>Multiple pregnancy.</a:t>
            </a:r>
          </a:p>
          <a:p>
            <a:pPr lvl="1" algn="l"/>
            <a:r>
              <a:rPr lang="en-US" dirty="0" smtClean="0"/>
              <a:t>Maternal diabetes.</a:t>
            </a:r>
          </a:p>
          <a:p>
            <a:pPr lvl="1" algn="l"/>
            <a:r>
              <a:rPr lang="en-US" dirty="0" smtClean="0"/>
              <a:t>A fetal abnormality such as </a:t>
            </a:r>
            <a:r>
              <a:rPr lang="en-US" dirty="0" err="1" smtClean="0"/>
              <a:t>spina</a:t>
            </a:r>
            <a:r>
              <a:rPr lang="en-US" dirty="0" smtClean="0"/>
              <a:t> bifida, anencephaly or </a:t>
            </a:r>
            <a:r>
              <a:rPr lang="en-US" dirty="0" err="1" smtClean="0"/>
              <a:t>oesophageal</a:t>
            </a:r>
            <a:r>
              <a:rPr lang="en-US" dirty="0" smtClean="0"/>
              <a:t> </a:t>
            </a:r>
            <a:r>
              <a:rPr lang="en-US" dirty="0" err="1" smtClean="0"/>
              <a:t>atresia</a:t>
            </a:r>
            <a:r>
              <a:rPr lang="en-US" dirty="0" smtClean="0"/>
              <a:t>.</a:t>
            </a:r>
          </a:p>
          <a:p>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lstStyle/>
          <a:p>
            <a:pPr algn="l">
              <a:buNone/>
            </a:pPr>
            <a:r>
              <a:rPr lang="en-US" sz="2400" dirty="0" smtClean="0"/>
              <a:t>In many cases, however, the cause of </a:t>
            </a:r>
            <a:r>
              <a:rPr lang="en-US" sz="2400" dirty="0" err="1" smtClean="0"/>
              <a:t>polyhydramnios</a:t>
            </a:r>
            <a:r>
              <a:rPr lang="en-US" sz="2400" dirty="0" smtClean="0"/>
              <a:t> is unknown. </a:t>
            </a:r>
          </a:p>
          <a:p>
            <a:pPr algn="l">
              <a:buNone/>
            </a:pPr>
            <a:r>
              <a:rPr lang="en-US" sz="2400" dirty="0" smtClean="0"/>
              <a:t>However, serious problems can be present and the patient should be referred to a hospital where the fetus can be carefully assessed. </a:t>
            </a:r>
          </a:p>
          <a:p>
            <a:pPr algn="l">
              <a:buNone/>
            </a:pPr>
            <a:r>
              <a:rPr lang="en-US" sz="2400" dirty="0" smtClean="0"/>
              <a:t>The patient needs an ultrasound examination by a trained person to exclude multiple pregnancy or a congenital abnormality in the fetus</a:t>
            </a:r>
            <a:r>
              <a:rPr lang="en-US" dirty="0" smtClean="0"/>
              <a:t>.</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a:bodyPr>
          <a:lstStyle/>
          <a:p>
            <a:pPr algn="l">
              <a:buNone/>
            </a:pPr>
            <a:r>
              <a:rPr lang="en-US" b="1" dirty="0" smtClean="0"/>
              <a:t>L. Assessment of uterine irritability</a:t>
            </a:r>
          </a:p>
          <a:p>
            <a:pPr algn="l">
              <a:buNone/>
            </a:pPr>
            <a:r>
              <a:rPr lang="en-US" sz="2800" dirty="0" smtClean="0"/>
              <a:t>This means that the uterus feels tight, or has a contraction, while being palpated. </a:t>
            </a:r>
          </a:p>
          <a:p>
            <a:pPr algn="l">
              <a:buNone/>
            </a:pPr>
            <a:endParaRPr lang="en-US" sz="2800" dirty="0" smtClean="0"/>
          </a:p>
          <a:p>
            <a:pPr algn="l">
              <a:buNone/>
            </a:pPr>
            <a:r>
              <a:rPr lang="en-US" sz="2800" dirty="0" smtClean="0"/>
              <a:t>Uterine irritability normally only occurs after 36 weeks </a:t>
            </a:r>
            <a:endParaRPr lang="ar-IQ" sz="2800" dirty="0" smtClean="0"/>
          </a:p>
          <a:p>
            <a:pPr algn="l">
              <a:buNone/>
            </a:pPr>
            <a:r>
              <a:rPr lang="en-US" sz="2800" dirty="0" smtClean="0"/>
              <a:t>of pregnancy, i.e. near term. </a:t>
            </a:r>
          </a:p>
          <a:p>
            <a:pPr algn="l">
              <a:buNone/>
            </a:pPr>
            <a:endParaRPr lang="en-US" sz="2800" dirty="0" smtClean="0"/>
          </a:p>
          <a:p>
            <a:pPr algn="l">
              <a:buNone/>
            </a:pPr>
            <a:r>
              <a:rPr lang="en-US" sz="2800" dirty="0" smtClean="0"/>
              <a:t>If there is an irritable uterus before this time, it suggests either that there is intra-uterine growth restriction or that the patient may be in, or is likely to go into, preterm labor.</a:t>
            </a:r>
          </a:p>
          <a:p>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fontScale="85000" lnSpcReduction="10000"/>
          </a:bodyPr>
          <a:lstStyle/>
          <a:p>
            <a:pPr algn="l"/>
            <a:r>
              <a:rPr lang="en-US" b="1" dirty="0" smtClean="0"/>
              <a:t>M. Listening to the fetal heart</a:t>
            </a:r>
            <a:endParaRPr lang="en-US" sz="2800" b="1" dirty="0" smtClean="0"/>
          </a:p>
          <a:p>
            <a:pPr algn="l"/>
            <a:r>
              <a:rPr lang="en-US" sz="2800" i="1" dirty="0" smtClean="0"/>
              <a:t>1. Where should you listen?</a:t>
            </a:r>
            <a:r>
              <a:rPr lang="en-US" sz="2800" dirty="0" smtClean="0"/>
              <a:t> The fetal heart is most easily heard by listening over the back of the fetus. This means that the lie and position of the fetus must be established by palpation before listening for the fetal heart.</a:t>
            </a:r>
          </a:p>
          <a:p>
            <a:pPr algn="l"/>
            <a:endParaRPr lang="en-US" sz="2800" i="1" dirty="0" smtClean="0"/>
          </a:p>
          <a:p>
            <a:pPr algn="l"/>
            <a:r>
              <a:rPr lang="en-US" sz="2800" i="1" dirty="0" smtClean="0"/>
              <a:t>2. When should you listen to the fetal heart?</a:t>
            </a:r>
            <a:r>
              <a:rPr lang="en-US" sz="2800" dirty="0" smtClean="0"/>
              <a:t> You need only listen to the fetal heart if a patient has not felt any fetal movements during the day. Listening to the fetal heart is, therefore, done to rule out an intra-uterine death.</a:t>
            </a:r>
          </a:p>
          <a:p>
            <a:pPr algn="l"/>
            <a:endParaRPr lang="en-US" sz="2800" i="1" dirty="0" smtClean="0"/>
          </a:p>
          <a:p>
            <a:pPr algn="l"/>
            <a:r>
              <a:rPr lang="en-US" sz="2800" i="1" dirty="0" smtClean="0"/>
              <a:t>3. How long should you listen for?</a:t>
            </a:r>
            <a:r>
              <a:rPr lang="en-US" sz="2800" dirty="0" smtClean="0"/>
              <a:t> You should listen long enough to be sure that what you are hearing is the fetal heart and not the mother’s heart. When you are listening to the fetal heart, you should, at the same time, also feel the mother’s pulse.</a:t>
            </a:r>
          </a:p>
          <a:p>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a:bodyPr>
          <a:lstStyle/>
          <a:p>
            <a:pPr algn="l">
              <a:buNone/>
            </a:pPr>
            <a:r>
              <a:rPr lang="en-US" b="1" dirty="0" smtClean="0"/>
              <a:t>N. Assessment of fetal movements</a:t>
            </a:r>
          </a:p>
          <a:p>
            <a:pPr algn="l">
              <a:buNone/>
            </a:pPr>
            <a:r>
              <a:rPr lang="en-US" dirty="0" smtClean="0">
                <a:solidFill>
                  <a:srgbClr val="FF0000"/>
                </a:solidFill>
              </a:rPr>
              <a:t>The fetus makes two types of movement:</a:t>
            </a:r>
          </a:p>
          <a:p>
            <a:pPr algn="l">
              <a:buNone/>
            </a:pPr>
            <a:r>
              <a:rPr lang="en-US" b="1" i="1" dirty="0" smtClean="0">
                <a:solidFill>
                  <a:srgbClr val="FF0000"/>
                </a:solidFill>
              </a:rPr>
              <a:t>1. Kicking</a:t>
            </a:r>
            <a:r>
              <a:rPr lang="en-US" b="1" dirty="0" smtClean="0">
                <a:solidFill>
                  <a:srgbClr val="FF0000"/>
                </a:solidFill>
              </a:rPr>
              <a:t> movements</a:t>
            </a:r>
            <a:r>
              <a:rPr lang="en-US" dirty="0" smtClean="0">
                <a:solidFill>
                  <a:srgbClr val="FF0000"/>
                </a:solidFill>
              </a:rPr>
              <a:t>, </a:t>
            </a:r>
            <a:r>
              <a:rPr lang="en-US" dirty="0" smtClean="0"/>
              <a:t>which are caused by movement of the limbs. These are usually quick movements.</a:t>
            </a:r>
          </a:p>
          <a:p>
            <a:pPr algn="l">
              <a:buNone/>
            </a:pPr>
            <a:r>
              <a:rPr lang="en-US" b="1" i="1" dirty="0" smtClean="0">
                <a:solidFill>
                  <a:srgbClr val="FF0000"/>
                </a:solidFill>
              </a:rPr>
              <a:t>2.Rolling</a:t>
            </a:r>
            <a:r>
              <a:rPr lang="en-US" b="1" dirty="0" smtClean="0">
                <a:solidFill>
                  <a:srgbClr val="FF0000"/>
                </a:solidFill>
              </a:rPr>
              <a:t> movements</a:t>
            </a:r>
            <a:r>
              <a:rPr lang="en-US" dirty="0" smtClean="0"/>
              <a:t>, which are caused by the fetus changing position.</a:t>
            </a:r>
          </a:p>
          <a:p>
            <a:pPr algn="l">
              <a:buNone/>
            </a:pPr>
            <a:r>
              <a:rPr lang="en-US" dirty="0" smtClean="0"/>
              <a:t>When you ask a patient to count her fetal movements, she must count both types of movement.</a:t>
            </a:r>
          </a:p>
          <a:p>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76672"/>
            <a:ext cx="8496944" cy="5649491"/>
          </a:xfrm>
        </p:spPr>
        <p:txBody>
          <a:bodyPr>
            <a:normAutofit fontScale="77500" lnSpcReduction="20000"/>
          </a:bodyPr>
          <a:lstStyle/>
          <a:p>
            <a:pPr algn="l">
              <a:buNone/>
            </a:pPr>
            <a:r>
              <a:rPr lang="en-US" b="1" dirty="0" smtClean="0">
                <a:solidFill>
                  <a:srgbClr val="FF0000"/>
                </a:solidFill>
              </a:rPr>
              <a:t>If there is a reason for the patient to count fetal movements and to record them on a fetal-movement chart, it should be done as follows:</a:t>
            </a:r>
          </a:p>
          <a:p>
            <a:pPr algn="l">
              <a:buNone/>
            </a:pPr>
            <a:r>
              <a:rPr lang="en-US" b="1" i="1" dirty="0" smtClean="0">
                <a:solidFill>
                  <a:srgbClr val="FF0000"/>
                </a:solidFill>
              </a:rPr>
              <a:t>Time of day</a:t>
            </a:r>
            <a:r>
              <a:rPr lang="en-US" b="1" dirty="0" smtClean="0">
                <a:solidFill>
                  <a:srgbClr val="FF0000"/>
                </a:solidFill>
              </a:rPr>
              <a:t>.</a:t>
            </a:r>
          </a:p>
          <a:p>
            <a:pPr algn="l">
              <a:buNone/>
            </a:pPr>
            <a:r>
              <a:rPr lang="en-US" b="1" dirty="0" smtClean="0">
                <a:solidFill>
                  <a:srgbClr val="FF0000"/>
                </a:solidFill>
              </a:rPr>
              <a:t> </a:t>
            </a:r>
            <a:r>
              <a:rPr lang="en-US" dirty="0" smtClean="0"/>
              <a:t>Most patients find that the late morning is a convenient time to record fetal movements. However, she should be encouraged to choose the time which suits her best. She will need to rest for an hour. It is best that she use the same time every day.</a:t>
            </a:r>
          </a:p>
          <a:p>
            <a:pPr algn="l">
              <a:buNone/>
            </a:pPr>
            <a:endParaRPr lang="en-US" b="1" i="1" dirty="0" smtClean="0">
              <a:solidFill>
                <a:srgbClr val="FF0000"/>
              </a:solidFill>
            </a:endParaRPr>
          </a:p>
          <a:p>
            <a:pPr algn="l">
              <a:buNone/>
            </a:pPr>
            <a:r>
              <a:rPr lang="en-US" b="1" i="1" dirty="0" smtClean="0">
                <a:solidFill>
                  <a:srgbClr val="FF0000"/>
                </a:solidFill>
              </a:rPr>
              <a:t>Length of time</a:t>
            </a:r>
            <a:r>
              <a:rPr lang="en-US" b="1" dirty="0" smtClean="0">
                <a:solidFill>
                  <a:srgbClr val="FF0000"/>
                </a:solidFill>
              </a:rPr>
              <a:t>. </a:t>
            </a:r>
          </a:p>
          <a:p>
            <a:pPr algn="l">
              <a:buNone/>
            </a:pPr>
            <a:r>
              <a:rPr lang="en-US" dirty="0" smtClean="0"/>
              <a:t>This should be for 1 hour per day, and the patient should be able to rest and not be disturbed for this period of time. Sometimes the patient may be asked to rest and count fetal movements for 2 or more half-hour periods a day. The patient must have access to a watch or clock, and know how to measure half- and 1-hour periods.</a:t>
            </a:r>
          </a:p>
          <a:p>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pPr algn="l">
              <a:buNone/>
            </a:pPr>
            <a:r>
              <a:rPr lang="en-US" sz="2400" b="1" i="1" dirty="0" smtClean="0">
                <a:solidFill>
                  <a:srgbClr val="FF0000"/>
                </a:solidFill>
              </a:rPr>
              <a:t>3. Position of the patient</a:t>
            </a:r>
            <a:r>
              <a:rPr lang="en-US" sz="2400" b="1" dirty="0" smtClean="0">
                <a:solidFill>
                  <a:srgbClr val="FF0000"/>
                </a:solidFill>
              </a:rPr>
              <a:t>. </a:t>
            </a:r>
          </a:p>
          <a:p>
            <a:pPr algn="l">
              <a:buNone/>
            </a:pPr>
            <a:r>
              <a:rPr lang="en-US" sz="2400" dirty="0" smtClean="0"/>
              <a:t>She may either sit or lie down. If she lies down, she should lie on her side. In either position she should be relaxed and comfortable. </a:t>
            </a:r>
          </a:p>
          <a:p>
            <a:pPr algn="l">
              <a:buNone/>
            </a:pPr>
            <a:r>
              <a:rPr lang="en-US" sz="2400" b="1" i="1" dirty="0" smtClean="0">
                <a:solidFill>
                  <a:srgbClr val="FF0000"/>
                </a:solidFill>
              </a:rPr>
              <a:t>4. Recording of fetal movements</a:t>
            </a:r>
            <a:r>
              <a:rPr lang="en-US" sz="2400" b="1" dirty="0" smtClean="0">
                <a:solidFill>
                  <a:srgbClr val="FF0000"/>
                </a:solidFill>
              </a:rPr>
              <a:t>. </a:t>
            </a:r>
          </a:p>
          <a:p>
            <a:pPr algn="l">
              <a:buNone/>
            </a:pPr>
            <a:r>
              <a:rPr lang="en-US" sz="2400" dirty="0" smtClean="0"/>
              <a:t>The fetal movements should be recorded on a chart as shown in Table</a:t>
            </a:r>
          </a:p>
          <a:p>
            <a:pPr>
              <a:buNone/>
            </a:pPr>
            <a:r>
              <a:rPr lang="en-US" dirty="0" smtClean="0"/>
              <a:t>Table 1: Chart for recording fetal movements</a:t>
            </a:r>
          </a:p>
          <a:p>
            <a:pPr algn="l">
              <a:buNone/>
            </a:pPr>
            <a:r>
              <a:rPr lang="en-US" dirty="0" smtClean="0"/>
              <a:t>Date         Time         Total </a:t>
            </a:r>
          </a:p>
          <a:p>
            <a:pPr algn="l">
              <a:buNone/>
            </a:pPr>
            <a:r>
              <a:rPr lang="en-US" dirty="0" smtClean="0"/>
              <a:t>3 July        8–9            ✓✓✓✓✓✓ 6 </a:t>
            </a:r>
          </a:p>
          <a:p>
            <a:pPr algn="l">
              <a:buNone/>
            </a:pPr>
            <a:r>
              <a:rPr lang="en-US" dirty="0" smtClean="0"/>
              <a:t>4 July       11–12        ✓✓✓✓✓✓✓✓✓ 9 </a:t>
            </a:r>
          </a:p>
          <a:p>
            <a:pPr algn="l">
              <a:buNone/>
            </a:pPr>
            <a:r>
              <a:rPr lang="en-US" dirty="0" smtClean="0"/>
              <a:t>5 July         8–9           ✓✓✓ 3</a:t>
            </a:r>
          </a:p>
          <a:p>
            <a:pPr algn="l">
              <a:buNone/>
            </a:pP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5721499"/>
          </a:xfrm>
        </p:spPr>
        <p:txBody>
          <a:bodyPr>
            <a:normAutofit fontScale="92500" lnSpcReduction="20000"/>
          </a:bodyPr>
          <a:lstStyle/>
          <a:p>
            <a:pPr algn="l"/>
            <a:r>
              <a:rPr lang="en-US" b="1" dirty="0" smtClean="0">
                <a:solidFill>
                  <a:srgbClr val="FF0000"/>
                </a:solidFill>
              </a:rPr>
              <a:t>The chart records that:</a:t>
            </a:r>
          </a:p>
          <a:p>
            <a:pPr algn="l">
              <a:buNone/>
            </a:pPr>
            <a:r>
              <a:rPr lang="en-US" sz="2800" i="1" dirty="0" smtClean="0"/>
              <a:t>Between 08:00 and 09:00 on 3 July the fetus moved 6 times.</a:t>
            </a:r>
            <a:endParaRPr lang="en-US" sz="2800" dirty="0" smtClean="0"/>
          </a:p>
          <a:p>
            <a:pPr algn="l">
              <a:buNone/>
            </a:pPr>
            <a:r>
              <a:rPr lang="en-US" sz="2800" i="1" dirty="0" smtClean="0"/>
              <a:t>Between 11:00 and 12:00 on 4 July the fetus moved 9 times.</a:t>
            </a:r>
            <a:endParaRPr lang="en-US" sz="2800" dirty="0" smtClean="0"/>
          </a:p>
          <a:p>
            <a:pPr algn="l">
              <a:buNone/>
            </a:pPr>
            <a:r>
              <a:rPr lang="en-US" sz="2800" i="1" dirty="0" smtClean="0"/>
              <a:t>Between 08:00 and 09:00 on 5 July the fetus moved 3 times.</a:t>
            </a:r>
            <a:endParaRPr lang="en-US" sz="2800" dirty="0" smtClean="0"/>
          </a:p>
          <a:p>
            <a:pPr algn="l"/>
            <a:endParaRPr lang="en-US" dirty="0" smtClean="0"/>
          </a:p>
          <a:p>
            <a:pPr algn="l">
              <a:buNone/>
            </a:pPr>
            <a:r>
              <a:rPr lang="en-US" sz="2800" dirty="0" smtClean="0"/>
              <a:t>Every time the fetus moves, the patient must make a tick on the chart so that all the movements are recorded. </a:t>
            </a:r>
          </a:p>
          <a:p>
            <a:pPr algn="l">
              <a:buNone/>
            </a:pPr>
            <a:r>
              <a:rPr lang="en-US" sz="2800" dirty="0" smtClean="0"/>
              <a:t>The time and day should be marked on the chart. </a:t>
            </a:r>
          </a:p>
          <a:p>
            <a:pPr algn="l">
              <a:buNone/>
            </a:pPr>
            <a:r>
              <a:rPr lang="en-US" sz="2800" dirty="0" smtClean="0"/>
              <a:t>If the patient is illiterate, the nurse giving her the chart can fill in the day (and times if the chart is to be used more than once a day). </a:t>
            </a:r>
          </a:p>
          <a:p>
            <a:pPr algn="l">
              <a:buNone/>
            </a:pPr>
            <a:r>
              <a:rPr lang="en-US" sz="2800" dirty="0" smtClean="0"/>
              <a:t>It is important to explain to the patient exactly how to use the chart. </a:t>
            </a:r>
          </a:p>
          <a:p>
            <a:pPr algn="l">
              <a:buNone/>
            </a:pPr>
            <a:r>
              <a:rPr lang="en-US" sz="2800" dirty="0" smtClean="0"/>
              <a:t>Remember that a patient who is resting can easily fall asleep and, therefore, miss fetal movements.</a:t>
            </a:r>
          </a:p>
          <a:p>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pPr>
            <a:r>
              <a:rPr lang="en-US" sz="2800" b="1" dirty="0" smtClean="0">
                <a:solidFill>
                  <a:srgbClr val="FF0000"/>
                </a:solidFill>
              </a:rPr>
              <a:t>O. Assessment of the state of fetal wellbeing</a:t>
            </a:r>
          </a:p>
          <a:p>
            <a:pPr algn="l">
              <a:buNone/>
            </a:pPr>
            <a:r>
              <a:rPr lang="en-US" sz="2800" dirty="0" smtClean="0"/>
              <a:t>It is very important to assess the state of fetal wellbeing at the end of </a:t>
            </a:r>
            <a:r>
              <a:rPr lang="en-US" sz="2800" i="1" dirty="0" smtClean="0"/>
              <a:t>every</a:t>
            </a:r>
            <a:r>
              <a:rPr lang="en-US" sz="2800" dirty="0" smtClean="0"/>
              <a:t> abdominal palpation. This is done by taking into account all the features mentioned in this skills.</a:t>
            </a:r>
          </a:p>
          <a:p>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4042"/>
          </a:xfrm>
        </p:spPr>
        <p:txBody>
          <a:bodyPr>
            <a:normAutofit fontScale="90000"/>
          </a:bodyPr>
          <a:lstStyle/>
          <a:p>
            <a:r>
              <a:rPr lang="ar-IQ" dirty="0" smtClean="0"/>
              <a:t/>
            </a:r>
            <a:br>
              <a:rPr lang="ar-IQ" dirty="0" smtClean="0"/>
            </a:br>
            <a:r>
              <a:rPr lang="en-US" b="1" dirty="0" smtClean="0"/>
              <a:t>Preparation</a:t>
            </a:r>
            <a:endParaRPr lang="ar-IQ" dirty="0"/>
          </a:p>
        </p:txBody>
      </p:sp>
      <p:sp>
        <p:nvSpPr>
          <p:cNvPr id="4" name="عنصر نائب للمحتوى 3"/>
          <p:cNvSpPr>
            <a:spLocks noGrp="1"/>
          </p:cNvSpPr>
          <p:nvPr>
            <p:ph sz="half" idx="2"/>
          </p:nvPr>
        </p:nvSpPr>
        <p:spPr>
          <a:xfrm>
            <a:off x="4139952" y="1600200"/>
            <a:ext cx="4752528" cy="4637112"/>
          </a:xfrm>
        </p:spPr>
        <p:txBody>
          <a:bodyPr>
            <a:normAutofit fontScale="92500" lnSpcReduction="10000"/>
          </a:bodyPr>
          <a:lstStyle/>
          <a:p>
            <a:pPr>
              <a:buNone/>
            </a:pPr>
            <a:endParaRPr lang="ar-IQ" dirty="0" smtClean="0"/>
          </a:p>
          <a:p>
            <a:pPr algn="l">
              <a:buNone/>
            </a:pPr>
            <a:r>
              <a:rPr lang="en-US" dirty="0" smtClean="0">
                <a:solidFill>
                  <a:srgbClr val="FF0000"/>
                </a:solidFill>
              </a:rPr>
              <a:t>It is important to carry out the usual essential care skills such as:</a:t>
            </a:r>
          </a:p>
          <a:p>
            <a:pPr algn="l">
              <a:buNone/>
            </a:pPr>
            <a:r>
              <a:rPr lang="en-US" dirty="0" smtClean="0"/>
              <a:t>Introduce yourself to the woman</a:t>
            </a:r>
          </a:p>
          <a:p>
            <a:pPr algn="l">
              <a:buNone/>
            </a:pPr>
            <a:r>
              <a:rPr lang="en-US" dirty="0" smtClean="0"/>
              <a:t>Consult the antenatal notes</a:t>
            </a:r>
          </a:p>
          <a:p>
            <a:pPr algn="l">
              <a:buNone/>
            </a:pPr>
            <a:r>
              <a:rPr lang="en-US" dirty="0" smtClean="0"/>
              <a:t>Determine the level of risk and the maternity care needs of the woman</a:t>
            </a:r>
          </a:p>
          <a:p>
            <a:pPr algn="l">
              <a:buNone/>
            </a:pPr>
            <a:r>
              <a:rPr lang="en-US" dirty="0" smtClean="0"/>
              <a:t>Respect hygiene measures and the privacy of the woman.</a:t>
            </a:r>
            <a:endParaRPr lang="ar-IQ"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395536" y="1556792"/>
            <a:ext cx="3528392" cy="460851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0026"/>
          </a:xfrm>
        </p:spPr>
        <p:txBody>
          <a:bodyPr>
            <a:normAutofit fontScale="90000"/>
          </a:bodyPr>
          <a:lstStyle/>
          <a:p>
            <a:r>
              <a:rPr lang="ar-IQ" dirty="0" smtClean="0"/>
              <a:t/>
            </a:r>
            <a:br>
              <a:rPr lang="ar-IQ" dirty="0" smtClean="0"/>
            </a:br>
            <a:r>
              <a:rPr lang="en-US" b="1" dirty="0" smtClean="0"/>
              <a:t>Inspection</a:t>
            </a:r>
            <a:endParaRPr lang="ar-IQ" dirty="0"/>
          </a:p>
        </p:txBody>
      </p:sp>
      <p:sp>
        <p:nvSpPr>
          <p:cNvPr id="4" name="عنصر نائب للمحتوى 3"/>
          <p:cNvSpPr>
            <a:spLocks noGrp="1"/>
          </p:cNvSpPr>
          <p:nvPr>
            <p:ph sz="half" idx="2"/>
          </p:nvPr>
        </p:nvSpPr>
        <p:spPr>
          <a:xfrm>
            <a:off x="4067944" y="1600200"/>
            <a:ext cx="4618856" cy="4525963"/>
          </a:xfrm>
        </p:spPr>
        <p:txBody>
          <a:bodyPr>
            <a:normAutofit lnSpcReduction="10000"/>
          </a:bodyPr>
          <a:lstStyle/>
          <a:p>
            <a:pPr algn="l">
              <a:buNone/>
            </a:pPr>
            <a:r>
              <a:rPr lang="en-US" dirty="0" smtClean="0"/>
              <a:t>The woman’s abdomen is inspected for it’s shape. </a:t>
            </a:r>
          </a:p>
          <a:p>
            <a:pPr algn="l">
              <a:buNone/>
            </a:pPr>
            <a:r>
              <a:rPr lang="en-US" dirty="0" smtClean="0"/>
              <a:t>This can indicate size and lie of the fetus, the amount of amniotic fluid and sometimes fetal movement may be noticed. </a:t>
            </a:r>
          </a:p>
          <a:p>
            <a:pPr algn="l">
              <a:buNone/>
            </a:pPr>
            <a:r>
              <a:rPr lang="en-US" dirty="0" smtClean="0"/>
              <a:t>Obvious scars will be seen and this information may be significant.</a:t>
            </a:r>
            <a:endParaRPr lang="ar-IQ"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67544" y="1700808"/>
            <a:ext cx="3437706" cy="446449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0026"/>
          </a:xfrm>
        </p:spPr>
        <p:txBody>
          <a:bodyPr>
            <a:normAutofit fontScale="90000"/>
          </a:bodyPr>
          <a:lstStyle/>
          <a:p>
            <a:r>
              <a:rPr lang="ar-IQ" dirty="0" smtClean="0"/>
              <a:t/>
            </a:r>
            <a:br>
              <a:rPr lang="ar-IQ" dirty="0" smtClean="0"/>
            </a:br>
            <a:r>
              <a:rPr lang="en-US" sz="3600" b="1" dirty="0" err="1" smtClean="0"/>
              <a:t>Fundal</a:t>
            </a:r>
            <a:r>
              <a:rPr lang="en-US" sz="3600" b="1" dirty="0" smtClean="0"/>
              <a:t> height </a:t>
            </a:r>
            <a:endParaRPr lang="ar-IQ" sz="3600" dirty="0"/>
          </a:p>
        </p:txBody>
      </p:sp>
      <p:sp>
        <p:nvSpPr>
          <p:cNvPr id="4" name="عنصر نائب للمحتوى 3"/>
          <p:cNvSpPr>
            <a:spLocks noGrp="1"/>
          </p:cNvSpPr>
          <p:nvPr>
            <p:ph sz="half" idx="2"/>
          </p:nvPr>
        </p:nvSpPr>
        <p:spPr>
          <a:xfrm>
            <a:off x="4211960" y="1340768"/>
            <a:ext cx="4680520" cy="4785395"/>
          </a:xfrm>
        </p:spPr>
        <p:txBody>
          <a:bodyPr>
            <a:normAutofit/>
          </a:bodyPr>
          <a:lstStyle/>
          <a:p>
            <a:pPr algn="l">
              <a:buNone/>
            </a:pPr>
            <a:r>
              <a:rPr lang="en-US" sz="2600" dirty="0" err="1" smtClean="0"/>
              <a:t>Fundal</a:t>
            </a:r>
            <a:r>
              <a:rPr lang="en-US" sz="2600" dirty="0" smtClean="0"/>
              <a:t> height Is measured to estimate whether this is in keeping with the expected date of birth. </a:t>
            </a:r>
          </a:p>
          <a:p>
            <a:pPr algn="l">
              <a:buNone/>
            </a:pPr>
            <a:r>
              <a:rPr lang="en-US" sz="2600" dirty="0" smtClean="0"/>
              <a:t>This can be done using landmarks i.e. </a:t>
            </a:r>
            <a:r>
              <a:rPr lang="en-US" sz="2600" dirty="0" err="1" smtClean="0"/>
              <a:t>xiphisternum</a:t>
            </a:r>
            <a:r>
              <a:rPr lang="en-US" sz="2600" dirty="0" smtClean="0"/>
              <a:t>, where the </a:t>
            </a:r>
            <a:r>
              <a:rPr lang="en-US" sz="2600" dirty="0" err="1" smtClean="0"/>
              <a:t>fundal</a:t>
            </a:r>
            <a:r>
              <a:rPr lang="en-US" sz="2600" dirty="0" smtClean="0"/>
              <a:t> height can be measured by fingerbreadths in relation to this, and the period of gestation is calculated. </a:t>
            </a:r>
            <a:endParaRPr lang="ar-IQ" sz="2600"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67544" y="1484784"/>
            <a:ext cx="3437706" cy="460851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dirty="0" smtClean="0"/>
              <a:t/>
            </a:r>
            <a:br>
              <a:rPr lang="ar-IQ" dirty="0" smtClean="0"/>
            </a:br>
            <a:r>
              <a:rPr lang="en-US" sz="3600" b="1" dirty="0" err="1" smtClean="0"/>
              <a:t>Fundal</a:t>
            </a:r>
            <a:r>
              <a:rPr lang="en-US" sz="3600" b="1" dirty="0" smtClean="0"/>
              <a:t> palpation </a:t>
            </a:r>
            <a:r>
              <a:rPr lang="en-US" b="1" dirty="0" smtClean="0"/>
              <a:t/>
            </a:r>
            <a:br>
              <a:rPr lang="en-US" b="1" dirty="0" smtClean="0"/>
            </a:br>
            <a:endParaRPr lang="ar-IQ" dirty="0"/>
          </a:p>
        </p:txBody>
      </p:sp>
      <p:sp>
        <p:nvSpPr>
          <p:cNvPr id="4" name="عنصر نائب للمحتوى 3"/>
          <p:cNvSpPr>
            <a:spLocks noGrp="1"/>
          </p:cNvSpPr>
          <p:nvPr>
            <p:ph sz="half" idx="2"/>
          </p:nvPr>
        </p:nvSpPr>
        <p:spPr>
          <a:xfrm>
            <a:off x="4648200" y="1268760"/>
            <a:ext cx="4172272" cy="4857403"/>
          </a:xfrm>
        </p:spPr>
        <p:txBody>
          <a:bodyPr>
            <a:normAutofit/>
          </a:bodyPr>
          <a:lstStyle/>
          <a:p>
            <a:pPr algn="l">
              <a:buNone/>
            </a:pPr>
            <a:r>
              <a:rPr lang="en-US" dirty="0" smtClean="0"/>
              <a:t>Using the flat interior of the tips of the middle fingers of both hands the </a:t>
            </a:r>
            <a:r>
              <a:rPr lang="en-US" dirty="0" err="1" smtClean="0"/>
              <a:t>fundus</a:t>
            </a:r>
            <a:r>
              <a:rPr lang="en-US" dirty="0" smtClean="0"/>
              <a:t> is palpated to identify the fetal pole (cephalic or breech).</a:t>
            </a:r>
          </a:p>
          <a:p>
            <a:pPr algn="l">
              <a:buNone/>
            </a:pPr>
            <a:r>
              <a:rPr lang="en-US" dirty="0" smtClean="0"/>
              <a:t> If no pole is located the lie is not longitudinal.</a:t>
            </a:r>
            <a:endParaRPr lang="ar-IQ"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683568" y="1124744"/>
            <a:ext cx="3744416" cy="460851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46050"/>
          </a:xfrm>
        </p:spPr>
        <p:txBody>
          <a:bodyPr>
            <a:normAutofit fontScale="90000"/>
          </a:bodyPr>
          <a:lstStyle/>
          <a:p>
            <a:r>
              <a:rPr lang="ar-IQ" dirty="0" smtClean="0"/>
              <a:t/>
            </a:r>
            <a:br>
              <a:rPr lang="ar-IQ" dirty="0" smtClean="0"/>
            </a:br>
            <a:r>
              <a:rPr lang="en-US" sz="3600" b="1" dirty="0" err="1" smtClean="0"/>
              <a:t>Fundal</a:t>
            </a:r>
            <a:r>
              <a:rPr lang="en-US" sz="3600" b="1" dirty="0" smtClean="0"/>
              <a:t> palpation</a:t>
            </a:r>
            <a:endParaRPr lang="ar-IQ" sz="3600" dirty="0"/>
          </a:p>
        </p:txBody>
      </p:sp>
      <p:sp>
        <p:nvSpPr>
          <p:cNvPr id="4" name="عنصر نائب للمحتوى 3"/>
          <p:cNvSpPr>
            <a:spLocks noGrp="1"/>
          </p:cNvSpPr>
          <p:nvPr>
            <p:ph sz="half" idx="2"/>
          </p:nvPr>
        </p:nvSpPr>
        <p:spPr>
          <a:xfrm>
            <a:off x="4355976" y="1052736"/>
            <a:ext cx="4330824" cy="5073427"/>
          </a:xfrm>
        </p:spPr>
        <p:txBody>
          <a:bodyPr>
            <a:normAutofit fontScale="55000" lnSpcReduction="20000"/>
          </a:bodyPr>
          <a:lstStyle/>
          <a:p>
            <a:pPr>
              <a:buNone/>
            </a:pPr>
            <a:endParaRPr lang="ar-IQ" dirty="0" smtClean="0"/>
          </a:p>
          <a:p>
            <a:pPr algn="l">
              <a:buNone/>
            </a:pPr>
            <a:r>
              <a:rPr lang="en-US" sz="4400" dirty="0" err="1" smtClean="0"/>
              <a:t>Fundal</a:t>
            </a:r>
            <a:r>
              <a:rPr lang="en-US" sz="4400" dirty="0" smtClean="0"/>
              <a:t> palpation is carried out to find out the lie and presentation of the fetus.</a:t>
            </a:r>
          </a:p>
          <a:p>
            <a:pPr algn="l">
              <a:buNone/>
            </a:pPr>
            <a:r>
              <a:rPr lang="en-US" sz="4400" dirty="0" smtClean="0"/>
              <a:t> </a:t>
            </a:r>
            <a:r>
              <a:rPr lang="en-US" sz="4400" b="1" dirty="0" smtClean="0">
                <a:solidFill>
                  <a:srgbClr val="FF0000"/>
                </a:solidFill>
              </a:rPr>
              <a:t>Things which influence the </a:t>
            </a:r>
            <a:r>
              <a:rPr lang="en-US" sz="4400" b="1" dirty="0" err="1" smtClean="0">
                <a:solidFill>
                  <a:srgbClr val="FF0000"/>
                </a:solidFill>
              </a:rPr>
              <a:t>fundalheight</a:t>
            </a:r>
            <a:r>
              <a:rPr lang="en-US" sz="4400" b="1" dirty="0" smtClean="0">
                <a:solidFill>
                  <a:srgbClr val="FF0000"/>
                </a:solidFill>
              </a:rPr>
              <a:t> are: </a:t>
            </a:r>
          </a:p>
          <a:p>
            <a:pPr algn="l">
              <a:buNone/>
            </a:pPr>
            <a:r>
              <a:rPr lang="en-US" sz="4400" dirty="0" smtClean="0"/>
              <a:t>maternal parity, size, full bladder, the lie and the number of fetuses. </a:t>
            </a:r>
          </a:p>
          <a:p>
            <a:pPr algn="l">
              <a:buNone/>
            </a:pPr>
            <a:endParaRPr lang="en-US" sz="4400" dirty="0" smtClean="0"/>
          </a:p>
          <a:p>
            <a:pPr algn="l">
              <a:buNone/>
            </a:pPr>
            <a:r>
              <a:rPr lang="en-US" sz="4400" dirty="0" smtClean="0"/>
              <a:t>To determine what is found in the </a:t>
            </a:r>
            <a:r>
              <a:rPr lang="en-US" sz="4400" dirty="0" err="1" smtClean="0"/>
              <a:t>fundus</a:t>
            </a:r>
            <a:r>
              <a:rPr lang="en-US" sz="4400" dirty="0" smtClean="0"/>
              <a:t>  a hand is placed on the abdomen below the </a:t>
            </a:r>
            <a:r>
              <a:rPr lang="en-US" sz="4400" dirty="0" err="1" smtClean="0"/>
              <a:t>xiphisternum</a:t>
            </a:r>
            <a:r>
              <a:rPr lang="en-US" sz="4400" dirty="0" smtClean="0"/>
              <a:t> and gently moved downwards until the </a:t>
            </a:r>
            <a:r>
              <a:rPr lang="en-US" sz="4400" dirty="0" err="1" smtClean="0"/>
              <a:t>fundus</a:t>
            </a:r>
            <a:r>
              <a:rPr lang="en-US" sz="4400" dirty="0" smtClean="0"/>
              <a:t> is felt</a:t>
            </a:r>
            <a:r>
              <a:rPr lang="en-US" sz="3400" dirty="0" smtClean="0"/>
              <a:t>.</a:t>
            </a:r>
            <a:endParaRPr lang="ar-IQ" sz="34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67544" y="1412776"/>
            <a:ext cx="3816424" cy="43924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err="1" smtClean="0"/>
              <a:t>Fundal</a:t>
            </a:r>
            <a:r>
              <a:rPr lang="en-US" sz="3200" b="1" dirty="0" smtClean="0"/>
              <a:t> palpation</a:t>
            </a:r>
            <a:endParaRPr lang="ar-IQ" sz="3200" dirty="0"/>
          </a:p>
        </p:txBody>
      </p:sp>
      <p:sp>
        <p:nvSpPr>
          <p:cNvPr id="4" name="عنصر نائب للمحتوى 3"/>
          <p:cNvSpPr>
            <a:spLocks noGrp="1"/>
          </p:cNvSpPr>
          <p:nvPr>
            <p:ph sz="half" idx="2"/>
          </p:nvPr>
        </p:nvSpPr>
        <p:spPr/>
        <p:txBody>
          <a:bodyPr>
            <a:normAutofit/>
          </a:bodyPr>
          <a:lstStyle/>
          <a:p>
            <a:pPr algn="l">
              <a:buNone/>
            </a:pPr>
            <a:r>
              <a:rPr lang="en-US" dirty="0" smtClean="0"/>
              <a:t>Alternatively a measuring tape is used keeping the graduated side downwards so as not to Influence the reader. </a:t>
            </a:r>
            <a:endParaRPr lang="ar-IQ" dirty="0" smtClean="0"/>
          </a:p>
          <a:p>
            <a:endParaRPr lang="ar-IQ" dirty="0" smtClean="0"/>
          </a:p>
          <a:p>
            <a:pPr algn="l">
              <a:buNone/>
            </a:pPr>
            <a:r>
              <a:rPr lang="en-US" dirty="0" smtClean="0"/>
              <a:t>The antenatal notes are that consulted to see if the growth is normal. </a:t>
            </a:r>
            <a:endParaRPr lang="ar-IQ"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a:off x="539552" y="1556792"/>
            <a:ext cx="3672408" cy="396043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3407</Words>
  <Application>Microsoft Office PowerPoint</Application>
  <PresentationFormat>On-screen Show (4:3)</PresentationFormat>
  <Paragraphs>248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سمة Office</vt:lpstr>
      <vt:lpstr>Skills: Examination of the abdomen in pregnancy </vt:lpstr>
      <vt:lpstr>Objectives </vt:lpstr>
      <vt:lpstr>General examination of the abdomen </vt:lpstr>
      <vt:lpstr> Preparation</vt:lpstr>
      <vt:lpstr> Inspection</vt:lpstr>
      <vt:lpstr> Fundal height </vt:lpstr>
      <vt:lpstr> Fundal palpation  </vt:lpstr>
      <vt:lpstr> Fundal palpation</vt:lpstr>
      <vt:lpstr>Fundal palpation</vt:lpstr>
      <vt:lpstr>Lateral palpation</vt:lpstr>
      <vt:lpstr>Lateral palpation</vt:lpstr>
      <vt:lpstr> Pelvic palpation </vt:lpstr>
      <vt:lpstr>Pelvic palpation</vt:lpstr>
      <vt:lpstr>Auscultation</vt:lpstr>
      <vt:lpstr>Auscultation</vt:lpstr>
      <vt:lpstr>A. Preparation of the patient for examination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Examination of the abdomen in pregnancy</dc:title>
  <dc:creator>البابلي سنتر</dc:creator>
  <cp:lastModifiedBy>Maher</cp:lastModifiedBy>
  <cp:revision>4</cp:revision>
  <dcterms:created xsi:type="dcterms:W3CDTF">2020-11-10T21:57:08Z</dcterms:created>
  <dcterms:modified xsi:type="dcterms:W3CDTF">2021-01-16T12:00:36Z</dcterms:modified>
</cp:coreProperties>
</file>