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handoutMasterIdLst>
    <p:handoutMasterId r:id="rId52"/>
  </p:handoutMasterIdLst>
  <p:sldIdLst>
    <p:sldId id="268" r:id="rId2"/>
    <p:sldId id="269" r:id="rId3"/>
    <p:sldId id="265" r:id="rId4"/>
    <p:sldId id="270" r:id="rId5"/>
    <p:sldId id="271" r:id="rId6"/>
    <p:sldId id="272" r:id="rId7"/>
    <p:sldId id="273" r:id="rId8"/>
    <p:sldId id="274" r:id="rId9"/>
    <p:sldId id="275" r:id="rId10"/>
    <p:sldId id="276" r:id="rId11"/>
    <p:sldId id="277" r:id="rId12"/>
    <p:sldId id="313" r:id="rId13"/>
    <p:sldId id="278" r:id="rId14"/>
    <p:sldId id="279" r:id="rId15"/>
    <p:sldId id="280" r:id="rId16"/>
    <p:sldId id="281" r:id="rId17"/>
    <p:sldId id="282" r:id="rId18"/>
    <p:sldId id="283" r:id="rId19"/>
    <p:sldId id="284" r:id="rId20"/>
    <p:sldId id="285" r:id="rId21"/>
    <p:sldId id="286" r:id="rId22"/>
    <p:sldId id="287" r:id="rId23"/>
    <p:sldId id="314" r:id="rId24"/>
    <p:sldId id="288" r:id="rId25"/>
    <p:sldId id="315"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7" r:id="rId44"/>
    <p:sldId id="308" r:id="rId45"/>
    <p:sldId id="309" r:id="rId46"/>
    <p:sldId id="306" r:id="rId47"/>
    <p:sldId id="310" r:id="rId48"/>
    <p:sldId id="311" r:id="rId49"/>
    <p:sldId id="312" r:id="rId50"/>
  </p:sldIdLst>
  <p:sldSz cx="12192000"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showGuides="1">
      <p:cViewPr>
        <p:scale>
          <a:sx n="81" d="100"/>
          <a:sy n="81" d="100"/>
        </p:scale>
        <p:origin x="-300" y="-36"/>
      </p:cViewPr>
      <p:guideLst>
        <p:guide orient="horz" pos="2160"/>
        <p:guide pos="3840"/>
      </p:guideLst>
    </p:cSldViewPr>
  </p:slideViewPr>
  <p:notesTextViewPr>
    <p:cViewPr>
      <p:scale>
        <a:sx n="1" d="1"/>
        <a:sy n="1" d="1"/>
      </p:scale>
      <p:origin x="0" y="0"/>
    </p:cViewPr>
  </p:notesTextViewPr>
  <p:notesViewPr>
    <p:cSldViewPr snapToGrid="0" showGuides="1">
      <p:cViewPr varScale="1">
        <p:scale>
          <a:sx n="88" d="100"/>
          <a:sy n="88" d="100"/>
        </p:scale>
        <p:origin x="3072"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75320" y="0"/>
            <a:ext cx="2971800" cy="458788"/>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9298" y="0"/>
            <a:ext cx="2971800" cy="458788"/>
          </a:xfrm>
          <a:prstGeom prst="rect">
            <a:avLst/>
          </a:prstGeom>
        </p:spPr>
        <p:txBody>
          <a:bodyPr vert="horz" lIns="91440" tIns="45720" rIns="91440" bIns="45720" rtlCol="1"/>
          <a:lstStyle>
            <a:lvl1pPr algn="r" rtl="1">
              <a:defRPr sz="1200"/>
            </a:lvl1pPr>
          </a:lstStyle>
          <a:p>
            <a:pPr algn="l" rtl="1"/>
            <a:fld id="{C65492E9-C331-42D2-B447-2B483A019E2B}" type="datetime1">
              <a:rPr lang="ar-SA" smtClean="0"/>
              <a:pPr algn="l" rtl="1"/>
              <a:t>05/06/1442</a:t>
            </a:fld>
            <a:endParaRPr lang="ar-SA" dirty="0"/>
          </a:p>
        </p:txBody>
      </p:sp>
      <p:sp>
        <p:nvSpPr>
          <p:cNvPr id="4" name="عنصر نائب لتذييل الصفحة 3"/>
          <p:cNvSpPr>
            <a:spLocks noGrp="1"/>
          </p:cNvSpPr>
          <p:nvPr>
            <p:ph type="ftr" sz="quarter" idx="2"/>
          </p:nvPr>
        </p:nvSpPr>
        <p:spPr>
          <a:xfrm>
            <a:off x="3875314" y="8685213"/>
            <a:ext cx="2971800" cy="458787"/>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1586" y="8685213"/>
            <a:ext cx="2971800" cy="458787"/>
          </a:xfrm>
          <a:prstGeom prst="rect">
            <a:avLst/>
          </a:prstGeom>
        </p:spPr>
        <p:txBody>
          <a:bodyPr vert="horz" lIns="91440" tIns="45720" rIns="91440" bIns="45720" rtlCol="1" anchor="b"/>
          <a:lstStyle>
            <a:lvl1pPr algn="r" rtl="1">
              <a:defRPr sz="1200"/>
            </a:lvl1pPr>
          </a:lstStyle>
          <a:p>
            <a:pPr algn="l" rtl="1"/>
            <a:fld id="{663FFE7F-C917-439A-8026-3D301EB5CC28}" type="slidenum">
              <a:rPr lang="ar-SA" smtClean="0"/>
              <a:pPr algn="l" rtl="1"/>
              <a:t>‹#›</a:t>
            </a:fld>
            <a:endParaRPr lang="ar-SA" dirty="0"/>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400550"/>
            <a:ext cx="5486400" cy="30861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75320" y="0"/>
            <a:ext cx="2971800" cy="458788"/>
          </a:xfrm>
          <a:prstGeom prst="rect">
            <a:avLst/>
          </a:prstGeom>
        </p:spPr>
        <p:txBody>
          <a:bodyPr vert="horz" lIns="91440" tIns="45720" rIns="91440" bIns="45720" rtlCol="1"/>
          <a:lstStyle>
            <a:lvl1pPr algn="r" rtl="1">
              <a:defRPr sz="1200">
                <a:cs typeface="+mj-cs"/>
              </a:defRPr>
            </a:lvl1pPr>
          </a:lstStyle>
          <a:p>
            <a:endParaRPr lang="ar-SA" dirty="0"/>
          </a:p>
        </p:txBody>
      </p:sp>
      <p:sp>
        <p:nvSpPr>
          <p:cNvPr id="9" name="عنصر نائب للتاريخ 2"/>
          <p:cNvSpPr>
            <a:spLocks noGrp="1"/>
          </p:cNvSpPr>
          <p:nvPr>
            <p:ph type="dt" sz="quarter" idx="1"/>
          </p:nvPr>
        </p:nvSpPr>
        <p:spPr>
          <a:xfrm>
            <a:off x="9298" y="0"/>
            <a:ext cx="2971800" cy="458788"/>
          </a:xfrm>
          <a:prstGeom prst="rect">
            <a:avLst/>
          </a:prstGeom>
        </p:spPr>
        <p:txBody>
          <a:bodyPr vert="horz" lIns="91440" tIns="45720" rIns="91440" bIns="45720" rtlCol="1"/>
          <a:lstStyle>
            <a:lvl1pPr algn="r" rtl="1">
              <a:defRPr sz="1200">
                <a:cs typeface="+mj-cs"/>
              </a:defRPr>
            </a:lvl1pPr>
          </a:lstStyle>
          <a:p>
            <a:pPr algn="l"/>
            <a:fld id="{C65492E9-C331-42D2-B447-2B483A019E2B}" type="datetime1">
              <a:rPr lang="ar-SA" smtClean="0"/>
              <a:pPr algn="l"/>
              <a:t>05/06/1442</a:t>
            </a:fld>
            <a:endParaRPr lang="ar-SA" dirty="0"/>
          </a:p>
        </p:txBody>
      </p:sp>
      <p:sp>
        <p:nvSpPr>
          <p:cNvPr id="10" name="عنصر نائب لتذييل الصفحة 3"/>
          <p:cNvSpPr>
            <a:spLocks noGrp="1"/>
          </p:cNvSpPr>
          <p:nvPr>
            <p:ph type="ftr" sz="quarter" idx="4"/>
          </p:nvPr>
        </p:nvSpPr>
        <p:spPr>
          <a:xfrm>
            <a:off x="3875314" y="8685213"/>
            <a:ext cx="2971800" cy="458787"/>
          </a:xfrm>
          <a:prstGeom prst="rect">
            <a:avLst/>
          </a:prstGeom>
        </p:spPr>
        <p:txBody>
          <a:bodyPr vert="horz" lIns="91440" tIns="45720" rIns="91440" bIns="45720" rtlCol="1" anchor="b"/>
          <a:lstStyle>
            <a:lvl1pPr algn="r" rtl="1">
              <a:defRPr sz="1200">
                <a:cs typeface="+mj-cs"/>
              </a:defRPr>
            </a:lvl1pPr>
          </a:lstStyle>
          <a:p>
            <a:endParaRPr lang="ar-SA" dirty="0"/>
          </a:p>
        </p:txBody>
      </p:sp>
      <p:sp>
        <p:nvSpPr>
          <p:cNvPr id="11" name="عنصر نائب لرقم الشريحة 4"/>
          <p:cNvSpPr>
            <a:spLocks noGrp="1"/>
          </p:cNvSpPr>
          <p:nvPr>
            <p:ph type="sldNum" sz="quarter" idx="5"/>
          </p:nvPr>
        </p:nvSpPr>
        <p:spPr>
          <a:xfrm>
            <a:off x="-1586" y="8685213"/>
            <a:ext cx="2971800" cy="458787"/>
          </a:xfrm>
          <a:prstGeom prst="rect">
            <a:avLst/>
          </a:prstGeom>
        </p:spPr>
        <p:txBody>
          <a:bodyPr vert="horz" lIns="91440" tIns="45720" rIns="91440" bIns="45720" rtlCol="1" anchor="b"/>
          <a:lstStyle>
            <a:lvl1pPr algn="r" rtl="1">
              <a:defRPr sz="1200">
                <a:cs typeface="+mj-cs"/>
              </a:defRPr>
            </a:lvl1pPr>
          </a:lstStyle>
          <a:p>
            <a:pPr algn="l"/>
            <a:fld id="{663FFE7F-C917-439A-8026-3D301EB5CC28}" type="slidenum">
              <a:rPr lang="ar-SA" smtClean="0"/>
              <a:pPr algn="l"/>
              <a:t>‹#›</a:t>
            </a:fld>
            <a:endParaRPr lang="ar-SA" dirty="0"/>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j-cs"/>
      </a:defRPr>
    </a:lvl1pPr>
    <a:lvl2pPr marL="457200" algn="r" defTabSz="914400" rtl="1" eaLnBrk="1" latinLnBrk="0" hangingPunct="1">
      <a:defRPr sz="1200" kern="1200">
        <a:solidFill>
          <a:schemeClr val="tx1"/>
        </a:solidFill>
        <a:latin typeface="+mn-lt"/>
        <a:ea typeface="+mn-ea"/>
        <a:cs typeface="+mj-cs"/>
      </a:defRPr>
    </a:lvl2pPr>
    <a:lvl3pPr marL="914400" algn="r" defTabSz="914400" rtl="1" eaLnBrk="1" latinLnBrk="0" hangingPunct="1">
      <a:defRPr sz="1200" kern="1200">
        <a:solidFill>
          <a:schemeClr val="tx1"/>
        </a:solidFill>
        <a:latin typeface="+mn-lt"/>
        <a:ea typeface="+mn-ea"/>
        <a:cs typeface="+mj-cs"/>
      </a:defRPr>
    </a:lvl3pPr>
    <a:lvl4pPr marL="1371600" algn="r" defTabSz="914400" rtl="1" eaLnBrk="1" latinLnBrk="0" hangingPunct="1">
      <a:defRPr sz="1200" kern="1200">
        <a:solidFill>
          <a:schemeClr val="tx1"/>
        </a:solidFill>
        <a:latin typeface="+mn-lt"/>
        <a:ea typeface="+mn-ea"/>
        <a:cs typeface="+mj-cs"/>
      </a:defRPr>
    </a:lvl4pPr>
    <a:lvl5pPr marL="1828800" algn="r" defTabSz="914400" rtl="1" eaLnBrk="1" latinLnBrk="0" hangingPunct="1">
      <a:defRPr sz="1200" kern="1200">
        <a:solidFill>
          <a:schemeClr val="tx1"/>
        </a:solidFill>
        <a:latin typeface="+mn-lt"/>
        <a:ea typeface="+mn-ea"/>
        <a:cs typeface="+mj-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algn="l"/>
            <a:fld id="{663FFE7F-C917-439A-8026-3D301EB5CC28}" type="slidenum">
              <a:rPr lang="ar-SA" smtClean="0"/>
              <a:pPr algn="l"/>
              <a:t>1</a:t>
            </a:fld>
            <a:endParaRPr lang="ar-SA" dirty="0"/>
          </a:p>
        </p:txBody>
      </p:sp>
    </p:spTree>
    <p:extLst>
      <p:ext uri="{BB962C8B-B14F-4D97-AF65-F5344CB8AC3E}">
        <p14:creationId xmlns:p14="http://schemas.microsoft.com/office/powerpoint/2010/main" val="1613640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algn="l"/>
            <a:fld id="{663FFE7F-C917-439A-8026-3D301EB5CC28}" type="slidenum">
              <a:rPr lang="ar-SA" smtClean="0"/>
              <a:pPr algn="l"/>
              <a:t>3</a:t>
            </a:fld>
            <a:endParaRPr lang="ar-SA" dirty="0"/>
          </a:p>
        </p:txBody>
      </p:sp>
    </p:spTree>
    <p:extLst>
      <p:ext uri="{BB962C8B-B14F-4D97-AF65-F5344CB8AC3E}">
        <p14:creationId xmlns:p14="http://schemas.microsoft.com/office/powerpoint/2010/main" val="1649447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2425581" y="4245434"/>
            <a:ext cx="8686800" cy="1464906"/>
          </a:xfrm>
        </p:spPr>
        <p:txBody>
          <a:bodyPr rtlCol="1" anchor="b">
            <a:normAutofit/>
          </a:bodyPr>
          <a:lstStyle>
            <a:lvl1pPr algn="r" rtl="1">
              <a:lnSpc>
                <a:spcPct val="80000"/>
              </a:lnSpc>
              <a:defRPr sz="4800">
                <a:solidFill>
                  <a:schemeClr val="bg1"/>
                </a:solidFill>
                <a:effectLst>
                  <a:outerShdw blurRad="63500" algn="ctr" rotWithShape="0">
                    <a:prstClr val="black">
                      <a:alpha val="40000"/>
                    </a:prstClr>
                  </a:outerShdw>
                </a:effectLst>
              </a:defRPr>
            </a:lvl1pPr>
          </a:lstStyle>
          <a:p>
            <a:pPr rtl="1"/>
            <a:r>
              <a:rPr lang="ar-SA" smtClean="0"/>
              <a:t>انقر لتحرير نمط العنوان الرئيسي</a:t>
            </a:r>
            <a:endParaRPr lang="ar-SA" dirty="0"/>
          </a:p>
        </p:txBody>
      </p:sp>
      <p:sp>
        <p:nvSpPr>
          <p:cNvPr id="3" name="العنوان الفرعي 2"/>
          <p:cNvSpPr>
            <a:spLocks noGrp="1"/>
          </p:cNvSpPr>
          <p:nvPr>
            <p:ph type="subTitle" idx="1"/>
          </p:nvPr>
        </p:nvSpPr>
        <p:spPr>
          <a:xfrm>
            <a:off x="2425581" y="5731795"/>
            <a:ext cx="8686800" cy="440405"/>
          </a:xfrm>
        </p:spPr>
        <p:txBody>
          <a:bodyPr rtlCol="1"/>
          <a:lstStyle>
            <a:lvl1pPr marL="0" indent="0" algn="r" rtl="1">
              <a:spcBef>
                <a:spcPts val="0"/>
              </a:spcBef>
              <a:buNone/>
              <a:defRPr sz="2400">
                <a:solidFill>
                  <a:schemeClr val="bg1"/>
                </a:solidFill>
                <a:effectLst>
                  <a:outerShdw blurRad="63500" algn="ctr" rotWithShape="0">
                    <a:prstClr val="black">
                      <a:alpha val="40000"/>
                    </a:prstClr>
                  </a:outerShdw>
                </a:effectLst>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ar-SA" smtClean="0"/>
              <a:t>انقر لتحرير نمط العنوان الثانوي الرئيسي</a:t>
            </a:r>
            <a:endParaRPr lang="ar-SA"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vert270" rtlCol="1"/>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p:txBody>
          <a:bodyPr rtlCol="1"/>
          <a:lstStyle/>
          <a:p>
            <a:pPr rtl="1"/>
            <a:fld id="{B3565655-AB6C-4178-A420-5CD212CF51ED}" type="datetime1">
              <a:rPr lang="ar-SA" smtClean="0"/>
              <a:pPr rtl="1"/>
              <a:t>05/06/1442</a:t>
            </a:fld>
            <a:endParaRPr lang="ar-SA" dirty="0"/>
          </a:p>
        </p:txBody>
      </p:sp>
      <p:sp>
        <p:nvSpPr>
          <p:cNvPr id="5" name="عنصر نائب لتذييل الصفحة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عنوان العمودي والنص">
    <p:spTree>
      <p:nvGrpSpPr>
        <p:cNvPr id="1" name=""/>
        <p:cNvGrpSpPr/>
        <p:nvPr/>
      </p:nvGrpSpPr>
      <p:grpSpPr>
        <a:xfrm>
          <a:off x="0" y="0"/>
          <a:ext cx="0" cy="0"/>
          <a:chOff x="0" y="0"/>
          <a:chExt cx="0" cy="0"/>
        </a:xfrm>
      </p:grpSpPr>
      <p:sp>
        <p:nvSpPr>
          <p:cNvPr id="2" name="العنوان العمودي 1"/>
          <p:cNvSpPr>
            <a:spLocks noGrp="1"/>
          </p:cNvSpPr>
          <p:nvPr>
            <p:ph type="title" orient="vert"/>
          </p:nvPr>
        </p:nvSpPr>
        <p:spPr>
          <a:xfrm>
            <a:off x="1066822" y="457200"/>
            <a:ext cx="1828800" cy="5719762"/>
          </a:xfrm>
        </p:spPr>
        <p:txBody>
          <a:bodyPr vert="vert270" rtlCol="1"/>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a:xfrm>
            <a:off x="3169920" y="457200"/>
            <a:ext cx="7955280" cy="5719762"/>
          </a:xfrm>
        </p:spPr>
        <p:txBody>
          <a:bodyPr vert="vert270" rtlCol="1"/>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p:txBody>
          <a:bodyPr rtlCol="1"/>
          <a:lstStyle/>
          <a:p>
            <a:pPr rtl="1"/>
            <a:fld id="{D68F00F0-919E-4687-B1D6-F78A944BE569}" type="datetime1">
              <a:rPr lang="ar-SA" smtClean="0"/>
              <a:pPr rtl="1"/>
              <a:t>05/06/1442</a:t>
            </a:fld>
            <a:endParaRPr lang="ar-SA" dirty="0"/>
          </a:p>
        </p:txBody>
      </p:sp>
      <p:sp>
        <p:nvSpPr>
          <p:cNvPr id="5" name="عنصر نائب لتذييل الصفحة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a:off x="1066800" y="457518"/>
            <a:ext cx="10058400" cy="1188720"/>
          </a:xfrm>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idx="1"/>
          </p:nvPr>
        </p:nvSpPr>
        <p:spPr/>
        <p:txBody>
          <a:bodyPr rtlCol="1"/>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تاريخ 3"/>
          <p:cNvSpPr>
            <a:spLocks noGrp="1"/>
          </p:cNvSpPr>
          <p:nvPr>
            <p:ph type="dt" sz="half" idx="10"/>
          </p:nvPr>
        </p:nvSpPr>
        <p:spPr/>
        <p:txBody>
          <a:bodyPr rtlCol="1"/>
          <a:lstStyle/>
          <a:p>
            <a:pPr rtl="1"/>
            <a:fld id="{26D949E4-31B1-4B94-AD27-77050E19EFCC}" type="datetime1">
              <a:rPr lang="ar-SA" smtClean="0"/>
              <a:pPr rtl="1"/>
              <a:t>05/06/1442</a:t>
            </a:fld>
            <a:endParaRPr lang="ar-SA" dirty="0"/>
          </a:p>
        </p:txBody>
      </p:sp>
      <p:sp>
        <p:nvSpPr>
          <p:cNvPr id="5" name="عنصر نائب لتذييل الصفحة 4"/>
          <p:cNvSpPr>
            <a:spLocks noGrp="1"/>
          </p:cNvSpPr>
          <p:nvPr>
            <p:ph type="ftr" sz="quarter" idx="11"/>
          </p:nvPr>
        </p:nvSpPr>
        <p:spPr/>
        <p:txBody>
          <a:bodyPr rtlCol="1"/>
          <a:lstStyle/>
          <a:p>
            <a:pPr rtl="1"/>
            <a:endParaRPr lang="ar-SA" dirty="0"/>
          </a:p>
        </p:txBody>
      </p:sp>
      <p:sp>
        <p:nvSpPr>
          <p:cNvPr id="6" name="عنصر نائب لرقم الشريحة 5"/>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العنوان 1"/>
          <p:cNvSpPr>
            <a:spLocks noGrp="1"/>
          </p:cNvSpPr>
          <p:nvPr>
            <p:ph type="title"/>
          </p:nvPr>
        </p:nvSpPr>
        <p:spPr>
          <a:xfrm>
            <a:off x="2428629" y="4242816"/>
            <a:ext cx="8686800" cy="1463040"/>
          </a:xfrm>
        </p:spPr>
        <p:txBody>
          <a:bodyPr rtlCol="1" anchor="b">
            <a:normAutofit/>
          </a:bodyPr>
          <a:lstStyle>
            <a:lvl1pPr algn="r" rtl="1">
              <a:defRPr sz="4800"/>
            </a:lvl1pPr>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2425580" y="5733288"/>
            <a:ext cx="8686800" cy="438912"/>
          </a:xfrm>
        </p:spPr>
        <p:txBody>
          <a:bodyPr rtlCol="1"/>
          <a:lstStyle>
            <a:lvl1pPr marL="0" indent="0" algn="r" rtl="1">
              <a:spcBef>
                <a:spcPts val="0"/>
              </a:spcBef>
              <a:buNone/>
              <a:defRPr sz="2400"/>
            </a:lvl1pPr>
            <a:lvl2pPr marL="457200" indent="0" algn="r" rtl="1">
              <a:buNone/>
              <a:defRPr sz="2000"/>
            </a:lvl2pPr>
            <a:lvl3pPr marL="914400" indent="0" algn="r" rtl="1">
              <a:buNone/>
              <a:defRPr sz="1800"/>
            </a:lvl3pPr>
            <a:lvl4pPr marL="1371600" indent="0" algn="r" rtl="1">
              <a:buNone/>
              <a:defRPr sz="1600"/>
            </a:lvl4pPr>
            <a:lvl5pPr marL="1828800" indent="0" algn="r" rtl="1">
              <a:buNone/>
              <a:defRPr sz="1600"/>
            </a:lvl5pPr>
            <a:lvl6pPr marL="2286000" indent="0" algn="r" rtl="1">
              <a:buNone/>
              <a:defRPr sz="1600"/>
            </a:lvl6pPr>
            <a:lvl7pPr marL="2743200" indent="0" algn="r" rtl="1">
              <a:buNone/>
              <a:defRPr sz="1600"/>
            </a:lvl7pPr>
            <a:lvl8pPr marL="3200400" indent="0" algn="r" rtl="1">
              <a:buNone/>
              <a:defRPr sz="1600"/>
            </a:lvl8pPr>
            <a:lvl9pPr marL="3657600" indent="0" algn="r" rtl="1">
              <a:buNone/>
              <a:defRPr sz="1600"/>
            </a:lvl9pPr>
          </a:lstStyle>
          <a:p>
            <a:pPr lvl="0" rtl="1"/>
            <a:r>
              <a:rPr lang="ar-SA" smtClean="0"/>
              <a:t>انقر لتحرير أنماط النص الرئيسي</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محتوى 2"/>
          <p:cNvSpPr>
            <a:spLocks noGrp="1"/>
          </p:cNvSpPr>
          <p:nvPr>
            <p:ph sz="half" idx="1"/>
          </p:nvPr>
        </p:nvSpPr>
        <p:spPr>
          <a:xfrm>
            <a:off x="1066800" y="1904999"/>
            <a:ext cx="4800600" cy="4271963"/>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محتوى 3"/>
          <p:cNvSpPr>
            <a:spLocks noGrp="1"/>
          </p:cNvSpPr>
          <p:nvPr>
            <p:ph sz="half" idx="2"/>
          </p:nvPr>
        </p:nvSpPr>
        <p:spPr>
          <a:xfrm>
            <a:off x="6324600" y="1904999"/>
            <a:ext cx="4800600" cy="4271963"/>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1800"/>
            </a:lvl6pPr>
            <a:lvl7pPr algn="r" rtl="1">
              <a:defRPr sz="1800"/>
            </a:lvl7pPr>
            <a:lvl8pPr algn="r" rtl="1">
              <a:defRPr sz="1800"/>
            </a:lvl8pPr>
            <a:lvl9pPr algn="r" rtl="1">
              <a:defRPr sz="18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تاريخ 4"/>
          <p:cNvSpPr>
            <a:spLocks noGrp="1"/>
          </p:cNvSpPr>
          <p:nvPr>
            <p:ph type="dt" sz="half" idx="10"/>
          </p:nvPr>
        </p:nvSpPr>
        <p:spPr/>
        <p:txBody>
          <a:bodyPr rtlCol="1"/>
          <a:lstStyle/>
          <a:p>
            <a:pPr rtl="1"/>
            <a:fld id="{51AA6C43-4E4A-400C-BE95-3AAFB4D98004}" type="datetime1">
              <a:rPr lang="ar-SA" smtClean="0"/>
              <a:pPr rtl="1"/>
              <a:t>05/06/1442</a:t>
            </a:fld>
            <a:endParaRPr lang="ar-SA" dirty="0"/>
          </a:p>
        </p:txBody>
      </p:sp>
      <p:sp>
        <p:nvSpPr>
          <p:cNvPr id="6" name="عنصر نائب لتذييل الصفحة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نص 2"/>
          <p:cNvSpPr>
            <a:spLocks noGrp="1"/>
          </p:cNvSpPr>
          <p:nvPr>
            <p:ph type="body" idx="1"/>
          </p:nvPr>
        </p:nvSpPr>
        <p:spPr>
          <a:xfrm>
            <a:off x="1066800" y="1772815"/>
            <a:ext cx="4800600" cy="737121"/>
          </a:xfrm>
        </p:spPr>
        <p:txBody>
          <a:bodyPr rtlCol="1" anchor="ctr"/>
          <a:lstStyle>
            <a:lvl1pPr marL="0" indent="0" algn="r" rtl="1">
              <a:spcBef>
                <a:spcPts val="0"/>
              </a:spcBef>
              <a:buNone/>
              <a:defRPr sz="2400" b="0">
                <a:solidFill>
                  <a:schemeClr val="accent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انقر لتحرير أنماط النص الرئيسي</a:t>
            </a:r>
          </a:p>
        </p:txBody>
      </p:sp>
      <p:sp>
        <p:nvSpPr>
          <p:cNvPr id="4" name="عنصر نائب للمحتوى 3"/>
          <p:cNvSpPr>
            <a:spLocks noGrp="1"/>
          </p:cNvSpPr>
          <p:nvPr>
            <p:ph sz="half" idx="2"/>
          </p:nvPr>
        </p:nvSpPr>
        <p:spPr>
          <a:xfrm>
            <a:off x="1066800" y="2509937"/>
            <a:ext cx="4800600" cy="3662263"/>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نص 4"/>
          <p:cNvSpPr>
            <a:spLocks noGrp="1"/>
          </p:cNvSpPr>
          <p:nvPr>
            <p:ph type="body" sz="quarter" idx="3"/>
          </p:nvPr>
        </p:nvSpPr>
        <p:spPr>
          <a:xfrm>
            <a:off x="6324600" y="1772815"/>
            <a:ext cx="4800600" cy="737121"/>
          </a:xfrm>
        </p:spPr>
        <p:txBody>
          <a:bodyPr rtlCol="1" anchor="ctr"/>
          <a:lstStyle>
            <a:lvl1pPr marL="0" indent="0" algn="r" rtl="1">
              <a:spcBef>
                <a:spcPts val="0"/>
              </a:spcBef>
              <a:buNone/>
              <a:defRPr sz="2400" b="0">
                <a:solidFill>
                  <a:schemeClr val="accent1"/>
                </a:solidFill>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انقر لتحرير أنماط النص الرئيسي</a:t>
            </a:r>
          </a:p>
        </p:txBody>
      </p:sp>
      <p:sp>
        <p:nvSpPr>
          <p:cNvPr id="6" name="عنصر نائب للمحتوى 5"/>
          <p:cNvSpPr>
            <a:spLocks noGrp="1"/>
          </p:cNvSpPr>
          <p:nvPr>
            <p:ph sz="quarter" idx="4"/>
          </p:nvPr>
        </p:nvSpPr>
        <p:spPr>
          <a:xfrm>
            <a:off x="6324600" y="2509937"/>
            <a:ext cx="4800600" cy="3662263"/>
          </a:xfrm>
        </p:spPr>
        <p:txBody>
          <a:bodyPr rtlCol="1"/>
          <a:lstStyle>
            <a:lvl1pPr algn="r" rtl="1">
              <a:defRPr sz="2400"/>
            </a:lvl1pPr>
            <a:lvl2pPr algn="r" rtl="1">
              <a:defRPr sz="2000"/>
            </a:lvl2pPr>
            <a:lvl3pPr algn="r" rtl="1">
              <a:defRPr sz="1800"/>
            </a:lvl3pPr>
            <a:lvl4pPr algn="r" rtl="1">
              <a:defRPr sz="1600"/>
            </a:lvl4pPr>
            <a:lvl5pPr algn="r" rtl="1">
              <a:defRPr sz="1600"/>
            </a:lvl5pPr>
            <a:lvl6pPr algn="r" rtl="1">
              <a:defRPr sz="1600"/>
            </a:lvl6pPr>
            <a:lvl7pPr algn="r" rtl="1">
              <a:defRPr sz="1600"/>
            </a:lvl7pPr>
            <a:lvl8pPr algn="r" rtl="1">
              <a:defRPr sz="1600"/>
            </a:lvl8pPr>
            <a:lvl9pPr algn="r" rtl="1">
              <a:defRPr sz="16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7" name="عنصر نائب للتاريخ 6"/>
          <p:cNvSpPr>
            <a:spLocks noGrp="1"/>
          </p:cNvSpPr>
          <p:nvPr>
            <p:ph type="dt" sz="half" idx="10"/>
          </p:nvPr>
        </p:nvSpPr>
        <p:spPr/>
        <p:txBody>
          <a:bodyPr rtlCol="1"/>
          <a:lstStyle/>
          <a:p>
            <a:pPr rtl="1"/>
            <a:fld id="{98BF956F-087E-4462-BB38-8A9444F01803}" type="datetime1">
              <a:rPr lang="ar-SA" smtClean="0"/>
              <a:pPr rtl="1"/>
              <a:t>05/06/1442</a:t>
            </a:fld>
            <a:endParaRPr lang="ar-SA" dirty="0"/>
          </a:p>
        </p:txBody>
      </p:sp>
      <p:sp>
        <p:nvSpPr>
          <p:cNvPr id="8" name="عنصر نائب لتذييل الصفحة 7"/>
          <p:cNvSpPr>
            <a:spLocks noGrp="1"/>
          </p:cNvSpPr>
          <p:nvPr>
            <p:ph type="ftr" sz="quarter" idx="11"/>
          </p:nvPr>
        </p:nvSpPr>
        <p:spPr/>
        <p:txBody>
          <a:bodyPr rtlCol="1"/>
          <a:lstStyle/>
          <a:p>
            <a:pPr rtl="1"/>
            <a:endParaRPr lang="ar-SA" dirty="0"/>
          </a:p>
        </p:txBody>
      </p:sp>
      <p:sp>
        <p:nvSpPr>
          <p:cNvPr id="9" name="عنصر نائب لرقم الشريحة 8"/>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p>
            <a:pPr rtl="1"/>
            <a:r>
              <a:rPr lang="ar-SA" smtClean="0"/>
              <a:t>انقر لتحرير نمط العنوان الرئيسي</a:t>
            </a:r>
            <a:endParaRPr lang="ar-SA" dirty="0"/>
          </a:p>
        </p:txBody>
      </p:sp>
      <p:sp>
        <p:nvSpPr>
          <p:cNvPr id="3" name="عنصر نائب للتاريخ 2"/>
          <p:cNvSpPr>
            <a:spLocks noGrp="1"/>
          </p:cNvSpPr>
          <p:nvPr>
            <p:ph type="dt" sz="half" idx="10"/>
          </p:nvPr>
        </p:nvSpPr>
        <p:spPr/>
        <p:txBody>
          <a:bodyPr rtlCol="1"/>
          <a:lstStyle/>
          <a:p>
            <a:pPr rtl="1"/>
            <a:fld id="{4791D20F-66EC-4AF6-935D-1FD3466587C8}" type="datetime1">
              <a:rPr lang="ar-SA" smtClean="0"/>
              <a:pPr rtl="1"/>
              <a:t>05/06/1442</a:t>
            </a:fld>
            <a:endParaRPr lang="ar-SA" dirty="0"/>
          </a:p>
        </p:txBody>
      </p:sp>
      <p:sp>
        <p:nvSpPr>
          <p:cNvPr id="4" name="عنصر نائب لتذييل الصفحة 3"/>
          <p:cNvSpPr>
            <a:spLocks noGrp="1"/>
          </p:cNvSpPr>
          <p:nvPr>
            <p:ph type="ftr" sz="quarter" idx="11"/>
          </p:nvPr>
        </p:nvSpPr>
        <p:spPr/>
        <p:txBody>
          <a:bodyPr rtlCol="1"/>
          <a:lstStyle/>
          <a:p>
            <a:pPr rtl="1"/>
            <a:endParaRPr lang="ar-SA" dirty="0"/>
          </a:p>
        </p:txBody>
      </p:sp>
      <p:sp>
        <p:nvSpPr>
          <p:cNvPr id="5" name="عنصر نائب لرقم الشريحة 4"/>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rtlCol="1"/>
          <a:lstStyle/>
          <a:p>
            <a:pPr rtl="1"/>
            <a:fld id="{6474C3B5-F769-4DB8-8554-06D086220E9B}" type="datetime1">
              <a:rPr lang="ar-SA" smtClean="0"/>
              <a:pPr rtl="1"/>
              <a:t>05/06/1442</a:t>
            </a:fld>
            <a:endParaRPr lang="ar-SA" dirty="0"/>
          </a:p>
        </p:txBody>
      </p:sp>
      <p:sp>
        <p:nvSpPr>
          <p:cNvPr id="3" name="عنصر نائب لتذييل الصفحة 2"/>
          <p:cNvSpPr>
            <a:spLocks noGrp="1"/>
          </p:cNvSpPr>
          <p:nvPr>
            <p:ph type="ftr" sz="quarter" idx="11"/>
          </p:nvPr>
        </p:nvSpPr>
        <p:spPr/>
        <p:txBody>
          <a:bodyPr rtlCol="1"/>
          <a:lstStyle/>
          <a:p>
            <a:pPr rtl="1"/>
            <a:endParaRPr lang="ar-SA" dirty="0"/>
          </a:p>
        </p:txBody>
      </p:sp>
      <p:sp>
        <p:nvSpPr>
          <p:cNvPr id="4" name="عنصر نائب لرقم الشريحة 3"/>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المحتوى ذو التسمية ال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738528" y="3090672"/>
            <a:ext cx="4663440" cy="1828800"/>
          </a:xfrm>
        </p:spPr>
        <p:txBody>
          <a:bodyPr rtlCol="1" anchor="b">
            <a:normAutofit/>
          </a:bodyPr>
          <a:lstStyle>
            <a:lvl1pPr algn="r" rtl="1">
              <a:defRPr sz="3600"/>
            </a:lvl1pPr>
          </a:lstStyle>
          <a:p>
            <a:pPr rtl="1"/>
            <a:r>
              <a:rPr lang="ar-SA" smtClean="0"/>
              <a:t>انقر لتحرير نمط العنوان الرئيسي</a:t>
            </a:r>
            <a:endParaRPr lang="ar-SA" dirty="0"/>
          </a:p>
        </p:txBody>
      </p:sp>
      <p:sp>
        <p:nvSpPr>
          <p:cNvPr id="3" name="عنصر نائب للمحتوى 2"/>
          <p:cNvSpPr>
            <a:spLocks noGrp="1"/>
          </p:cNvSpPr>
          <p:nvPr>
            <p:ph idx="1"/>
          </p:nvPr>
        </p:nvSpPr>
        <p:spPr>
          <a:xfrm>
            <a:off x="6065101" y="457200"/>
            <a:ext cx="5410201" cy="5715000"/>
          </a:xfrm>
        </p:spPr>
        <p:txBody>
          <a:bodyPr rtlCol="1">
            <a:normAutofit/>
          </a:bodyPr>
          <a:lstStyle>
            <a:lvl1pPr algn="r" rtl="1">
              <a:defRPr sz="2400"/>
            </a:lvl1pPr>
            <a:lvl2pPr algn="r" rtl="1">
              <a:defRPr sz="2000"/>
            </a:lvl2pPr>
            <a:lvl3pPr algn="r" rtl="1">
              <a:defRPr sz="1800"/>
            </a:lvl3pPr>
            <a:lvl4pPr algn="r" rtl="1">
              <a:defRPr sz="1600"/>
            </a:lvl4pPr>
            <a:lvl5pPr algn="r" rtl="1">
              <a:defRPr sz="1600"/>
            </a:lvl5pPr>
            <a:lvl6pPr algn="r" rtl="1">
              <a:defRPr sz="2000"/>
            </a:lvl6pPr>
            <a:lvl7pPr algn="r" rtl="1">
              <a:defRPr sz="2000"/>
            </a:lvl7pPr>
            <a:lvl8pPr algn="r" rtl="1">
              <a:defRPr sz="2000"/>
            </a:lvl8pPr>
            <a:lvl9pPr algn="r" rtl="1">
              <a:defRPr sz="2000"/>
            </a:lvl9pPr>
          </a:lstStyle>
          <a:p>
            <a:pPr lvl="0" rtl="1"/>
            <a:r>
              <a:rPr lang="ar-SA" smtClean="0"/>
              <a:t>انقر لتحرير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نص 3"/>
          <p:cNvSpPr>
            <a:spLocks noGrp="1"/>
          </p:cNvSpPr>
          <p:nvPr>
            <p:ph type="body" sz="half" idx="2"/>
          </p:nvPr>
        </p:nvSpPr>
        <p:spPr>
          <a:xfrm>
            <a:off x="738528" y="4983480"/>
            <a:ext cx="4663440" cy="118872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smtClean="0"/>
              <a:t>انقر لتحرير أنماط النص الرئيسي</a:t>
            </a:r>
          </a:p>
        </p:txBody>
      </p:sp>
      <p:sp>
        <p:nvSpPr>
          <p:cNvPr id="5" name="عنصر نائب للتاريخ 4"/>
          <p:cNvSpPr>
            <a:spLocks noGrp="1"/>
          </p:cNvSpPr>
          <p:nvPr>
            <p:ph type="dt" sz="half" idx="10"/>
          </p:nvPr>
        </p:nvSpPr>
        <p:spPr/>
        <p:txBody>
          <a:bodyPr rtlCol="1"/>
          <a:lstStyle/>
          <a:p>
            <a:pPr rtl="1"/>
            <a:fld id="{9964312B-8BA9-4C70-A68C-2F5E9D512EA3}" type="datetime1">
              <a:rPr lang="ar-SA" smtClean="0"/>
              <a:pPr rtl="1"/>
              <a:t>05/06/1442</a:t>
            </a:fld>
            <a:endParaRPr lang="ar-SA" dirty="0"/>
          </a:p>
        </p:txBody>
      </p:sp>
      <p:sp>
        <p:nvSpPr>
          <p:cNvPr id="6" name="عنصر نائب لتذييل الصفحة 5"/>
          <p:cNvSpPr>
            <a:spLocks noGrp="1"/>
          </p:cNvSpPr>
          <p:nvPr>
            <p:ph type="ftr" sz="quarter" idx="11"/>
          </p:nvPr>
        </p:nvSpPr>
        <p:spPr/>
        <p:txBody>
          <a:bodyPr rtlCol="1"/>
          <a:lstStyle/>
          <a:p>
            <a:pPr rtl="1"/>
            <a:endParaRPr lang="ar-SA" dirty="0"/>
          </a:p>
        </p:txBody>
      </p:sp>
      <p:sp>
        <p:nvSpPr>
          <p:cNvPr id="7" name="عنصر نائب لرقم الشريحة 6"/>
          <p:cNvSpPr>
            <a:spLocks noGrp="1"/>
          </p:cNvSpPr>
          <p:nvPr>
            <p:ph type="sldNum" sz="quarter" idx="12"/>
          </p:nvPr>
        </p:nvSpPr>
        <p:spPr/>
        <p:txBody>
          <a:bodyPr rtlCol="1"/>
          <a:lstStyle/>
          <a:p>
            <a:pPr rtl="1"/>
            <a:fld id="{E31375A4-56A4-47D6-9801-1991572033F7}" type="slidenum">
              <a:rPr lang="ar-SA" smtClean="0"/>
              <a:pPr rtl="1"/>
              <a:t>‹#›</a:t>
            </a:fld>
            <a:endParaRPr lang="ar-SA" dirty="0"/>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صورة ذات تسمية توضيحية">
    <p:spTree>
      <p:nvGrpSpPr>
        <p:cNvPr id="1" name=""/>
        <p:cNvGrpSpPr/>
        <p:nvPr/>
      </p:nvGrpSpPr>
      <p:grpSpPr>
        <a:xfrm>
          <a:off x="0" y="0"/>
          <a:ext cx="0" cy="0"/>
          <a:chOff x="0" y="0"/>
          <a:chExt cx="0" cy="0"/>
        </a:xfrm>
      </p:grpSpPr>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6087746" y="0"/>
            <a:ext cx="6096000" cy="6858000"/>
          </a:xfrm>
        </p:spPr>
        <p:txBody>
          <a:bodyPr tIns="457200" rtlCol="1">
            <a:normAutofit/>
          </a:bodyPr>
          <a:lstStyle>
            <a:lvl1pPr marL="0" indent="0" algn="ctr" rtl="1">
              <a:buNone/>
              <a:defRPr sz="24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smtClean="0"/>
              <a:t>انقر فوق الرمز لإضافة صورة</a:t>
            </a:r>
            <a:endParaRPr lang="ar-SA" dirty="0"/>
          </a:p>
        </p:txBody>
      </p:sp>
      <p:sp>
        <p:nvSpPr>
          <p:cNvPr id="5" name="العنوان 1"/>
          <p:cNvSpPr>
            <a:spLocks noGrp="1"/>
          </p:cNvSpPr>
          <p:nvPr>
            <p:ph type="title"/>
          </p:nvPr>
        </p:nvSpPr>
        <p:spPr>
          <a:xfrm>
            <a:off x="738528" y="3090672"/>
            <a:ext cx="4663440" cy="1828800"/>
          </a:xfrm>
        </p:spPr>
        <p:txBody>
          <a:bodyPr rtlCol="1" anchor="b">
            <a:normAutofit/>
          </a:bodyPr>
          <a:lstStyle>
            <a:lvl1pPr algn="r" rtl="1">
              <a:defRPr sz="3600"/>
            </a:lvl1pPr>
          </a:lstStyle>
          <a:p>
            <a:pPr rtl="1"/>
            <a:r>
              <a:rPr lang="ar-SA" smtClean="0"/>
              <a:t>انقر لتحرير نمط العنوان الرئيسي</a:t>
            </a:r>
            <a:endParaRPr lang="ar-SA" dirty="0"/>
          </a:p>
        </p:txBody>
      </p:sp>
      <p:sp>
        <p:nvSpPr>
          <p:cNvPr id="6" name="عنصر نائب للنص 3"/>
          <p:cNvSpPr>
            <a:spLocks noGrp="1"/>
          </p:cNvSpPr>
          <p:nvPr>
            <p:ph type="body" sz="half" idx="2"/>
          </p:nvPr>
        </p:nvSpPr>
        <p:spPr>
          <a:xfrm>
            <a:off x="738528" y="4983480"/>
            <a:ext cx="4663440" cy="118872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ar-SA" smtClean="0"/>
              <a:t>انقر لتحرير أنماط النص الرئيسي</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066800" y="457518"/>
            <a:ext cx="10058400" cy="1188720"/>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066800" y="1905001"/>
            <a:ext cx="1005840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4" name="عنصر نائب للتاريخ 3"/>
          <p:cNvSpPr>
            <a:spLocks noGrp="1"/>
          </p:cNvSpPr>
          <p:nvPr>
            <p:ph type="dt" sz="half" idx="2"/>
          </p:nvPr>
        </p:nvSpPr>
        <p:spPr>
          <a:xfrm>
            <a:off x="10027920" y="6400800"/>
            <a:ext cx="1097280" cy="228600"/>
          </a:xfrm>
          <a:prstGeom prst="rect">
            <a:avLst/>
          </a:prstGeom>
        </p:spPr>
        <p:txBody>
          <a:bodyPr vert="horz" lIns="91440" tIns="45720" rIns="91440" bIns="45720" rtlCol="1" anchor="ctr"/>
          <a:lstStyle>
            <a:lvl1pPr algn="r" rtl="1">
              <a:defRPr sz="1100">
                <a:solidFill>
                  <a:schemeClr val="tx1"/>
                </a:solidFill>
                <a:cs typeface="+mj-cs"/>
              </a:defRPr>
            </a:lvl1pPr>
          </a:lstStyle>
          <a:p>
            <a:fld id="{1DB4FE5C-E662-4A12-941E-4DFA4506E2E9}" type="datetime1">
              <a:rPr lang="ar-SA" smtClean="0"/>
              <a:pPr/>
              <a:t>05/06/1442</a:t>
            </a:fld>
            <a:endParaRPr lang="ar-SA" dirty="0"/>
          </a:p>
        </p:txBody>
      </p:sp>
      <p:sp>
        <p:nvSpPr>
          <p:cNvPr id="5" name="عنصر نائب لتذييل الصفحة 4"/>
          <p:cNvSpPr>
            <a:spLocks noGrp="1"/>
          </p:cNvSpPr>
          <p:nvPr>
            <p:ph type="ftr" sz="quarter" idx="3"/>
          </p:nvPr>
        </p:nvSpPr>
        <p:spPr>
          <a:xfrm>
            <a:off x="2422849" y="6400800"/>
            <a:ext cx="7315200" cy="228600"/>
          </a:xfrm>
          <a:prstGeom prst="rect">
            <a:avLst/>
          </a:prstGeom>
        </p:spPr>
        <p:txBody>
          <a:bodyPr vert="horz" lIns="91440" tIns="45720" rIns="91440" bIns="45720" rtlCol="1" anchor="ctr"/>
          <a:lstStyle>
            <a:lvl1pPr algn="ctr" rtl="1">
              <a:defRPr sz="1100">
                <a:solidFill>
                  <a:schemeClr val="tx1"/>
                </a:solidFill>
                <a:cs typeface="+mj-cs"/>
              </a:defRPr>
            </a:lvl1pPr>
          </a:lstStyle>
          <a:p>
            <a:endParaRPr lang="ar-SA" dirty="0"/>
          </a:p>
        </p:txBody>
      </p:sp>
      <p:sp>
        <p:nvSpPr>
          <p:cNvPr id="6" name="عنصر نائب لرقم الشريحة 5"/>
          <p:cNvSpPr>
            <a:spLocks noGrp="1"/>
          </p:cNvSpPr>
          <p:nvPr>
            <p:ph type="sldNum" sz="quarter" idx="4"/>
          </p:nvPr>
        </p:nvSpPr>
        <p:spPr>
          <a:xfrm>
            <a:off x="1066800" y="6400800"/>
            <a:ext cx="1097280" cy="228600"/>
          </a:xfrm>
          <a:prstGeom prst="rect">
            <a:avLst/>
          </a:prstGeom>
        </p:spPr>
        <p:txBody>
          <a:bodyPr vert="horz" lIns="91440" tIns="45720" rIns="91440" bIns="45720" rtlCol="1" anchor="ctr"/>
          <a:lstStyle>
            <a:lvl1pPr algn="l" rtl="1">
              <a:defRPr sz="1100">
                <a:solidFill>
                  <a:schemeClr val="tx1"/>
                </a:solidFill>
                <a:cs typeface="+mj-cs"/>
              </a:defRPr>
            </a:lvl1pPr>
          </a:lstStyle>
          <a:p>
            <a:fld id="{E31375A4-56A4-47D6-9801-1991572033F7}" type="slidenum">
              <a:rPr lang="ar-SA" smtClean="0"/>
              <a:pPr/>
              <a:t>‹#›</a:t>
            </a:fld>
            <a:endParaRPr lang="ar-SA"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r" defTabSz="914400" rtl="1"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j-cs"/>
        </a:defRPr>
      </a:lvl1pPr>
      <a:lvl2pPr marL="548640" indent="-228600" algn="r" defTabSz="914400" rtl="1"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j-cs"/>
        </a:defRPr>
      </a:lvl2pPr>
      <a:lvl3pPr marL="822960" indent="-228600" algn="r" defTabSz="914400" rtl="1"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j-cs"/>
        </a:defRPr>
      </a:lvl3pPr>
      <a:lvl4pPr marL="1097280" indent="-182880" algn="r" defTabSz="914400" rtl="1"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j-cs"/>
        </a:defRPr>
      </a:lvl4pPr>
      <a:lvl5pPr marL="13258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j-cs"/>
        </a:defRPr>
      </a:lvl5pPr>
      <a:lvl6pPr marL="15544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r" defTabSz="914400" rtl="1"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2739089" y="1476109"/>
            <a:ext cx="8686800" cy="1464906"/>
          </a:xfrm>
        </p:spPr>
        <p:txBody>
          <a:bodyPr rtlCol="1"/>
          <a:lstStyle/>
          <a:p>
            <a:r>
              <a:rPr lang="en-US" dirty="0" smtClean="0"/>
              <a:t>Sexually Transmitted Infections</a:t>
            </a:r>
            <a:br>
              <a:rPr lang="en-US" dirty="0" smtClean="0"/>
            </a:br>
            <a:endParaRPr lang="ar-SA" dirty="0"/>
          </a:p>
        </p:txBody>
      </p:sp>
      <p:sp>
        <p:nvSpPr>
          <p:cNvPr id="4" name="عنوان فرعي 3"/>
          <p:cNvSpPr>
            <a:spLocks noGrp="1"/>
          </p:cNvSpPr>
          <p:nvPr>
            <p:ph type="subTitle" idx="1"/>
          </p:nvPr>
        </p:nvSpPr>
        <p:spPr>
          <a:xfrm>
            <a:off x="2425581" y="2864225"/>
            <a:ext cx="8686800" cy="1223681"/>
          </a:xfrm>
        </p:spPr>
        <p:txBody>
          <a:bodyPr>
            <a:normAutofit/>
          </a:bodyPr>
          <a:lstStyle/>
          <a:p>
            <a:pPr algn="ctr"/>
            <a:r>
              <a:rPr lang="en-US" sz="4000" dirty="0" smtClean="0"/>
              <a:t>Prof. Dr. </a:t>
            </a:r>
            <a:r>
              <a:rPr lang="en-US" sz="4000" dirty="0" err="1" smtClean="0"/>
              <a:t>Rabea</a:t>
            </a:r>
            <a:r>
              <a:rPr lang="en-US" sz="4000" dirty="0" smtClean="0"/>
              <a:t> M. Ali</a:t>
            </a:r>
            <a:endParaRPr lang="ar-IQ" sz="4000"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nvSpPr>
        <p:spPr bwMode="auto">
          <a:xfrm>
            <a:off x="255494" y="949724"/>
            <a:ext cx="1138966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Causes and Treatment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Bacterial STI’s include:</a:t>
            </a:r>
            <a:r>
              <a:rPr kumimoji="0" lang="en-US"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Chlamydia,  Gonorrhea &amp; Syphilis.  Can be treated and cured with antibiotics.  Untreated infection can cause PID, infertility, &amp; epididymitis</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470263" y="1114604"/>
            <a:ext cx="1106424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Chlamydia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silent STD)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most common reportable STD in the United States and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can be very serious. Untreated,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cause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Sterility in both men and women.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Babies born to mothers with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can get eye and lung infections.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Chlamydia is a major cause of Pelvic Inflammatory Disease (PID) in women,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Painful infection that can lead to infertility.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People with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are much more likely to get HIV if they have sex with an infected person.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نتيجة بحث الصور عن ‪chlamydia‬‏"/>
          <p:cNvPicPr>
            <a:picLocks noChangeAspect="1" noChangeArrowheads="1"/>
          </p:cNvPicPr>
          <p:nvPr/>
        </p:nvPicPr>
        <p:blipFill>
          <a:blip r:embed="rId2" cstate="print"/>
          <a:srcRect/>
          <a:stretch>
            <a:fillRect/>
          </a:stretch>
        </p:blipFill>
        <p:spPr bwMode="auto">
          <a:xfrm>
            <a:off x="2246812" y="1463040"/>
            <a:ext cx="7929154" cy="455159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287383" y="604772"/>
            <a:ext cx="11351624"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People who have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know that they have it because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don</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have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Women may have a little more discharge than normal.</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Woman may also have a burning feeling or abdominal pain.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287383" y="551300"/>
            <a:ext cx="11456126"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Gonorrhea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drip</a:t>
            </a:r>
            <a:r>
              <a:rPr kumimoji="0" lang="en-US"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clap</a:t>
            </a:r>
            <a:r>
              <a:rPr kumimoji="0" lang="en-US" sz="36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Gonorrhea</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very common STD caused by a germ known as gonococcus. It can be spread through vaginal, anal and oral sex. If it is not treated,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Gonorrhea can lead to a type of arthritis and infertility.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Women can get Pelvic Inflammatory Disease (PID).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Babies born to infected mothers can become blind.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People with gonorrhea are much more likely to get HIV if they have sex with an infected person.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22513" y="457413"/>
            <a:ext cx="10724607"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women have no symptoms at all. There may be some yellowish vaginal discharge but it can be hard to tell the difference from normal discharge.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sore throat and/or sores on the tongue are symptoms of oral gonorrhea, and rectal discharge and itching can result from anal sex with an infected partner.</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descr="نتيجة بحث الصور عن ‪gonorrhea‬‏"/>
          <p:cNvPicPr>
            <a:picLocks noChangeAspect="1" noChangeArrowheads="1"/>
          </p:cNvPicPr>
          <p:nvPr/>
        </p:nvPicPr>
        <p:blipFill>
          <a:blip r:embed="rId2" cstate="print"/>
          <a:srcRect/>
          <a:stretch>
            <a:fillRect/>
          </a:stretch>
        </p:blipFill>
        <p:spPr bwMode="auto">
          <a:xfrm>
            <a:off x="5349876" y="3267635"/>
            <a:ext cx="3336924" cy="359036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313508" y="643574"/>
            <a:ext cx="11469189"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Syphilis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pox</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syph</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Syphilis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was the first disease to be identified as an STD. It is passed through contact with the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sores of an infected person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much more common in men than in women but, like many STDs, it can be very serious if not treated.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can be passed to a fetus during the last 5 months of pregnancy.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نتيجة بحث الصور عن ‪canker sore معنى‬‏"/>
          <p:cNvPicPr>
            <a:picLocks noChangeAspect="1" noChangeArrowheads="1"/>
          </p:cNvPicPr>
          <p:nvPr/>
        </p:nvPicPr>
        <p:blipFill>
          <a:blip r:embed="rId2" cstate="print"/>
          <a:srcRect/>
          <a:stretch>
            <a:fillRect/>
          </a:stretch>
        </p:blipFill>
        <p:spPr bwMode="auto">
          <a:xfrm>
            <a:off x="6096000" y="3409949"/>
            <a:ext cx="6096000" cy="3448051"/>
          </a:xfrm>
          <a:prstGeom prst="rect">
            <a:avLst/>
          </a:prstGeom>
          <a:noFill/>
        </p:spPr>
      </p:pic>
      <p:sp>
        <p:nvSpPr>
          <p:cNvPr id="51201" name="Rectangle 1"/>
          <p:cNvSpPr>
            <a:spLocks noChangeArrowheads="1"/>
          </p:cNvSpPr>
          <p:nvPr/>
        </p:nvSpPr>
        <p:spPr bwMode="auto">
          <a:xfrm>
            <a:off x="352696" y="632886"/>
            <a:ext cx="11443064"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Syphilis is a complicated and serious disease and symptoms vary depending on the stage of the disease.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Primary (first) stage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About 3 weeks after sex, a single, painless sore called a chancre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shan-ker</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appears on the body. They are usually on the penis, anus, cervix or mouth, but they can appear anywhere. These chancres can look like sores from other diseases, including other STDs. With syphilis there is only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one sore, it doesn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hurt and it is usually hard around the edges. The sore is very contagious, which means you can give other people syphilis.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8" name="Picture 14" descr="نتيجة بحث الصور عن ‪rash of syphilis picture‬‏"/>
          <p:cNvPicPr>
            <a:picLocks noChangeAspect="1" noChangeArrowheads="1"/>
          </p:cNvPicPr>
          <p:nvPr/>
        </p:nvPicPr>
        <p:blipFill>
          <a:blip r:embed="rId2" cstate="print"/>
          <a:srcRect/>
          <a:stretch>
            <a:fillRect/>
          </a:stretch>
        </p:blipFill>
        <p:spPr bwMode="auto">
          <a:xfrm>
            <a:off x="6686002" y="2937854"/>
            <a:ext cx="5226859" cy="3920146"/>
          </a:xfrm>
          <a:prstGeom prst="rect">
            <a:avLst/>
          </a:prstGeom>
          <a:noFill/>
        </p:spPr>
      </p:pic>
      <p:sp>
        <p:nvSpPr>
          <p:cNvPr id="67586" name="Rectangle 2"/>
          <p:cNvSpPr>
            <a:spLocks noChangeArrowheads="1"/>
          </p:cNvSpPr>
          <p:nvPr/>
        </p:nvSpPr>
        <p:spPr bwMode="auto">
          <a:xfrm>
            <a:off x="313508" y="288362"/>
            <a:ext cx="11364686"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Second stage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syphilis isn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treated during the primary stage, it moves to the secondary stage. In 6 or 7 weeks, infected people develop a rash, usually on the body and the palms of the hands and soles of the feet. This rash is contagious. You may feel like you have the flu. These symptoms go away in about 2 weeks but, if you aren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treated, serious damage can start happening inside your brain, heart and other organs.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7" name="Rectangle 3"/>
          <p:cNvSpPr>
            <a:spLocks noChangeArrowheads="1"/>
          </p:cNvSpPr>
          <p:nvPr/>
        </p:nvSpPr>
        <p:spPr bwMode="auto">
          <a:xfrm>
            <a:off x="287382" y="4284197"/>
            <a:ext cx="11456127"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Third or latent stage</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There are no symptoms and you aren</a:t>
            </a:r>
            <a:r>
              <a:rPr kumimoji="0" lang="en-US" sz="2800" b="0"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t contagious, but the hidden damage gets worse until treatment or death.</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2"/>
              </a:solidFill>
              <a:effectLst/>
              <a:latin typeface="Arial" pitchFamily="34" charset="0"/>
              <a:cs typeface="Arial" pitchFamily="34" charset="0"/>
            </a:endParaRPr>
          </a:p>
        </p:txBody>
      </p:sp>
      <p:sp>
        <p:nvSpPr>
          <p:cNvPr id="31746" name="AutoShape 2" descr="نتيجة بحث الصور عن ‪rash of syphilis pictur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31748" name="AutoShape 4" descr="نتيجة بحث الصور عن ‪rash of syphilis pictur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31750" name="AutoShape 6" descr="نتيجة بحث الصور عن ‪rash of syphilis pictur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31752" name="AutoShape 8" descr="نتيجة بحث الصور عن ‪rash of syphilis pictur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
        <p:nvSpPr>
          <p:cNvPr id="31754" name="AutoShape 10" descr="نتيجة بحث الصور عن ‪rash of syphilis picture‬‏"/>
          <p:cNvSpPr>
            <a:spLocks noChangeAspect="1" noChangeArrowheads="1"/>
          </p:cNvSpPr>
          <p:nvPr/>
        </p:nvSpPr>
        <p:spPr bwMode="auto">
          <a:xfrm>
            <a:off x="11971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ChangeArrowheads="1"/>
          </p:cNvSpPr>
          <p:nvPr/>
        </p:nvSpPr>
        <p:spPr bwMode="auto">
          <a:xfrm>
            <a:off x="404948" y="1474154"/>
            <a:ext cx="11377749"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2.</a:t>
            </a:r>
            <a:r>
              <a:rPr kumimoji="0" lang="en-US" sz="3600" b="1" i="0" u="none" strike="noStrike" cap="none" normalizeH="0" dirty="0" smtClean="0">
                <a:ln>
                  <a:noFill/>
                </a:ln>
                <a:solidFill>
                  <a:schemeClr val="tx1"/>
                </a:solidFill>
                <a:effectLst/>
                <a:latin typeface="Calibri" pitchFamily="34" charset="0"/>
                <a:ea typeface="Times New Roman" pitchFamily="18" charset="0"/>
                <a:cs typeface="Arial" pitchFamily="34" charset="0"/>
              </a:rPr>
              <a:t> </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Viral STI’s include:</a:t>
            </a: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HPV, HIV, Herpes, and Hepatitis B.</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There is NO cure. Medication available to treat symptoms only. Can pass onto others for the rest of person's life.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22513" y="542703"/>
            <a:ext cx="106723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Calibri" pitchFamily="34" charset="0"/>
                <a:cs typeface="Times-Roman"/>
              </a:rPr>
              <a:t>Objectives: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 definitions of  sexually transmitted infections (STIs)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  mode of transmission of  sexually transmitted infections (STIs)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risk factors of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sexually transmitted infections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effect of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STIs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pregnant woman and babies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causes and treatment  of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 sexually transmitted infections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types of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sexually transmitted infections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testing of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sexually transmitted infections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To identify of</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preventions of the </a:t>
            </a:r>
            <a:r>
              <a:rPr kumimoji="0" lang="en-US" sz="2800" b="0" i="0" u="none" strike="noStrike" cap="none" normalizeH="0" baseline="0" dirty="0" smtClean="0">
                <a:ln>
                  <a:noFill/>
                </a:ln>
                <a:solidFill>
                  <a:schemeClr val="tx1"/>
                </a:solidFill>
                <a:effectLst/>
                <a:latin typeface="Calibri" pitchFamily="34" charset="0"/>
                <a:ea typeface="Calibri" pitchFamily="34" charset="0"/>
                <a:cs typeface="Times-Roman"/>
              </a:rPr>
              <a:t>sexually transmitted infections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ChangeArrowheads="1"/>
          </p:cNvSpPr>
          <p:nvPr/>
        </p:nvSpPr>
        <p:spPr bwMode="auto">
          <a:xfrm>
            <a:off x="391885" y="989530"/>
            <a:ext cx="1139081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HPV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(genital warts)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HPV</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short for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Human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Papilloma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Virus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is a virus that lives on the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skin and causes warts. There are many different kinds and they are spread</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by skin-to-skin contact with someone who has HPV. Some are passed 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mostly through sex. It is very contagious, and even people with no visible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warts can give them to others.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HPV can be a very serious STD for women because some types of HPV are linked to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cervical cancer. Only a few women will develop cervical cancer but all women should have a regular Pap test to check for cell changes.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ChangeArrowheads="1"/>
          </p:cNvSpPr>
          <p:nvPr/>
        </p:nvSpPr>
        <p:spPr bwMode="auto">
          <a:xfrm>
            <a:off x="365760" y="1062398"/>
            <a:ext cx="11456126"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Recently, a vaccine became available that prevents the most common kinds of HPV in women, including the two that cause most cervical cancer. It is recommended for girls 11 or 12 years old, but it is available for females between the ages of 9 and 26. It is especially important for females to get vaccinated </a:t>
            </a:r>
            <a:r>
              <a:rPr kumimoji="0" lang="en-US" sz="28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before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their first sexual contact. Even if you have been diagnosed with HPV, you can still get the shots to prevent infection by other forms of the virus. Women and parents of girls should talk to their health care providers for more information.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نتيجة بحث الصور عن ‪hpv genital warts female‬‏"/>
          <p:cNvPicPr>
            <a:picLocks noChangeAspect="1" noChangeArrowheads="1"/>
          </p:cNvPicPr>
          <p:nvPr/>
        </p:nvPicPr>
        <p:blipFill>
          <a:blip r:embed="rId2" cstate="print"/>
          <a:srcRect/>
          <a:stretch>
            <a:fillRect/>
          </a:stretch>
        </p:blipFill>
        <p:spPr bwMode="auto">
          <a:xfrm>
            <a:off x="1283908" y="3566161"/>
            <a:ext cx="9613762" cy="2873828"/>
          </a:xfrm>
          <a:prstGeom prst="rect">
            <a:avLst/>
          </a:prstGeom>
          <a:noFill/>
        </p:spPr>
      </p:pic>
      <p:sp>
        <p:nvSpPr>
          <p:cNvPr id="63489" name="Rectangle 1"/>
          <p:cNvSpPr>
            <a:spLocks noChangeArrowheads="1"/>
          </p:cNvSpPr>
          <p:nvPr/>
        </p:nvSpPr>
        <p:spPr bwMode="auto">
          <a:xfrm>
            <a:off x="418011" y="657063"/>
            <a:ext cx="11338561"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Few people notice any signs of infection.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Genital warts can grow on or inside the </a:t>
            </a: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penis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the cervix, inside the vagina or anywhere in the genital area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They can also grow on the thighs, anal area or, more rarely, in the mouth. HPV can appear weeks, months or even years after contact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with someone who is infected. Three months is the average.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نتيجة بحث الصور عن ‪hpv genital warts female‬‏"/>
          <p:cNvPicPr>
            <a:picLocks noChangeAspect="1" noChangeArrowheads="1"/>
          </p:cNvPicPr>
          <p:nvPr/>
        </p:nvPicPr>
        <p:blipFill>
          <a:blip r:embed="rId2" cstate="print"/>
          <a:srcRect/>
          <a:stretch>
            <a:fillRect/>
          </a:stretch>
        </p:blipFill>
        <p:spPr bwMode="auto">
          <a:xfrm>
            <a:off x="1227910" y="195943"/>
            <a:ext cx="9746154" cy="66620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
          <p:cNvSpPr>
            <a:spLocks noChangeArrowheads="1"/>
          </p:cNvSpPr>
          <p:nvPr/>
        </p:nvSpPr>
        <p:spPr bwMode="auto">
          <a:xfrm>
            <a:off x="339634" y="482671"/>
            <a:ext cx="11377749"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Genital Herpes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(HSV)</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Herpes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common infection caused by a virus. It can infect both the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mouth and the genitals. Herpes Type 1 (HSV-1) causes most mouth sores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that are called </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fever blisters</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cold sores.</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Type 2 Herpes (HSV-2) causes most genital and anal sores. Both types can infect either place. Having one type does not mean you can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get the other type. Most herpes is spread by people who don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 know they have it because they have no symptoms or have very mild symptoms.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نتيجة بحث الصور عن ‪Genital Herpes (HSV)‬‏"/>
          <p:cNvPicPr>
            <a:picLocks noChangeAspect="1" noChangeArrowheads="1"/>
          </p:cNvPicPr>
          <p:nvPr/>
        </p:nvPicPr>
        <p:blipFill>
          <a:blip r:embed="rId2" cstate="print"/>
          <a:srcRect/>
          <a:stretch>
            <a:fillRect/>
          </a:stretch>
        </p:blipFill>
        <p:spPr bwMode="auto">
          <a:xfrm>
            <a:off x="6124388" y="1318839"/>
            <a:ext cx="5715000" cy="3200401"/>
          </a:xfrm>
          <a:prstGeom prst="rect">
            <a:avLst/>
          </a:prstGeom>
          <a:noFill/>
        </p:spPr>
      </p:pic>
      <p:pic>
        <p:nvPicPr>
          <p:cNvPr id="66564" name="Picture 4" descr="نتيجة بحث الصور عن ‪Genital Herpes (HSV)‬‏"/>
          <p:cNvPicPr>
            <a:picLocks noChangeAspect="1" noChangeArrowheads="1"/>
          </p:cNvPicPr>
          <p:nvPr/>
        </p:nvPicPr>
        <p:blipFill>
          <a:blip r:embed="rId3" cstate="print"/>
          <a:srcRect/>
          <a:stretch>
            <a:fillRect/>
          </a:stretch>
        </p:blipFill>
        <p:spPr bwMode="auto">
          <a:xfrm>
            <a:off x="874526" y="1401949"/>
            <a:ext cx="4762500" cy="3171826"/>
          </a:xfrm>
          <a:prstGeom prst="rect">
            <a:avLst/>
          </a:prstGeom>
          <a:noFill/>
        </p:spPr>
      </p:pic>
    </p:spTree>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365760" y="1027278"/>
            <a:ext cx="11351623"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everyone has noticeable signs.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Blister-like sores that itch, burn or tingle may appear 2</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21 days after sex with an infected person. The sores can be very painful and sometimes people feel like they have the flu. The sores usually last from 1</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weeks the first time that they appear.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Scabs form and the sores heal but the virus stays hidden in the body.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More sores may appear later, but not always. It is different for every person. Later outbreaks are usually less painful, heal faster and there are fewer sores.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483326" y="578007"/>
            <a:ext cx="11207931"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Hepatitis B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(HBV)</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Hepatitis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means inflammation of the liver. It can be caused by many things, including drugs, toxins, alcohol and viruses.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Hepatitis B (HBV) is a sexually transmitted virus that attacks the liver.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people recover and their bodies get rid of the virus. But Hepatitis B</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may cause serious liver damage or even liver cancer. Fortunately, there is a vaccine that prevents HBV. Some people who are carriers may have no symptoms, but they can spread the infection to others.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 is easy to get HBV if you have sex or share needles with an infected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person. Touching an infected person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sore or cut, or sharing a razor,</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toothbrush or nail clipper can put you at risk. Even tiny amounts of blood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or other body fluids can spread the virus. You cannot get it through food,</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water or casual contact. Women can pass this virus on to their babies during childbirth.</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313508" y="593378"/>
            <a:ext cx="11430001"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Many people with the virus have no symptoms at all, but are still contagious. Symptoms can include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yellow color in the skin and eyes, loss of appetite, nausea, vomiting, stomach pain, joint pain and extreme tiredness.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404949" y="371678"/>
            <a:ext cx="11325498"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HIV/AIDS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(acquired immune deficiency syndrome)</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AIDS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caused by a virus called Human Immunodeficiency Virus (HIV).</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HIV is in the blood, semen or vaginal fluids of an infected person. It can be spread during intercourse, or oral sex or anal sex. People who share needles for shooting drugs can spread infection.</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baby can get it from a mother who has the virus. It is not spread through casual contact. HIV can get into another person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blood stream through tiny breaks in the skin. Sores and the thin, wet skin in the genital area are easy ways for the virus to get in. People with other STDs that cause sores or rashes are at greater risk for getting HIV.</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365760" y="953692"/>
            <a:ext cx="11168743"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Sexually Transmitted Infections (STIs) </a:t>
            </a:r>
            <a:r>
              <a:rPr kumimoji="0" lang="en-US" sz="4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are also called sexually trans</a:t>
            </a:r>
            <a:r>
              <a:rPr kumimoji="0" lang="en-US" sz="40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40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mitted diseases</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(STDs) are diseases that are spread through sexual intimacy such as vaginal intercourse, oral sex, anal sex or sometimes skin-to-skin contact.</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صورة 2" descr="D:\دكتوراه مواضيع\STDs\images.jpg"/>
          <p:cNvPicPr/>
          <p:nvPr/>
        </p:nvPicPr>
        <p:blipFill>
          <a:blip r:embed="rId3" cstate="print"/>
          <a:srcRect/>
          <a:stretch>
            <a:fillRect/>
          </a:stretch>
        </p:blipFill>
        <p:spPr bwMode="auto">
          <a:xfrm>
            <a:off x="7077891" y="3435531"/>
            <a:ext cx="3751218" cy="3422469"/>
          </a:xfrm>
          <a:prstGeom prst="rect">
            <a:avLst/>
          </a:prstGeom>
          <a:noFill/>
          <a:ln w="9525">
            <a:noFill/>
            <a:miter lim="800000"/>
            <a:headEnd/>
            <a:tailEnd/>
          </a:ln>
        </p:spPr>
      </p:pic>
    </p:spTree>
    <p:extLst>
      <p:ext uri="{BB962C8B-B14F-4D97-AF65-F5344CB8AC3E}">
        <p14:creationId xmlns:p14="http://schemas.microsoft.com/office/powerpoint/2010/main" val="389178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339634" y="794277"/>
            <a:ext cx="11469189"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People can have HIV for years without looking or feeling sick.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Sometimes, when they first get HIV, they may feel flu-like symptoms but these quickly go away.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Later, they may have a fever, fatigue, loss of appetite, severe weight loss, night sweats, diarrhea, swollen glands, cough, sores and yeast infections</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AGaramond-Regular"/>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
          <p:cNvSpPr>
            <a:spLocks noChangeArrowheads="1"/>
          </p:cNvSpPr>
          <p:nvPr/>
        </p:nvSpPr>
        <p:spPr bwMode="auto">
          <a:xfrm>
            <a:off x="618565" y="1506778"/>
            <a:ext cx="1109382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tabLst/>
            </a:pPr>
            <a:r>
              <a:rPr kumimoji="0" lang="en-US" sz="3600" b="1" i="0" u="none" strike="noStrike" cap="none" normalizeH="0" baseline="0" dirty="0" smtClean="0">
                <a:ln>
                  <a:noFill/>
                </a:ln>
                <a:solidFill>
                  <a:schemeClr val="tx1"/>
                </a:solidFill>
                <a:effectLst/>
                <a:latin typeface="Times New Roman" pitchFamily="18" charset="0"/>
                <a:ea typeface="+mn-ea"/>
                <a:cs typeface="Times New Roman" pitchFamily="18" charset="0"/>
              </a:rPr>
              <a:t>3. Parasite </a:t>
            </a:r>
            <a:r>
              <a:rPr kumimoji="0" lang="en-US" sz="36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STI’s</a:t>
            </a:r>
            <a:r>
              <a:rPr kumimoji="0" lang="en-US" sz="3600" b="1" i="0" u="none" strike="noStrike" cap="none" normalizeH="0" baseline="0" dirty="0" smtClean="0">
                <a:ln>
                  <a:noFill/>
                </a:ln>
                <a:solidFill>
                  <a:schemeClr val="tx1"/>
                </a:solidFill>
                <a:effectLst/>
                <a:latin typeface="Times New Roman" pitchFamily="18" charset="0"/>
                <a:ea typeface="+mn-ea"/>
                <a:cs typeface="Times New Roman" pitchFamily="18" charset="0"/>
              </a:rPr>
              <a:t> include: </a:t>
            </a:r>
            <a:r>
              <a:rPr kumimoji="0" lang="en-US" sz="3600" b="0" i="0" u="none" strike="noStrike" cap="none" normalizeH="0" baseline="0" dirty="0" smtClean="0">
                <a:ln>
                  <a:noFill/>
                </a:ln>
                <a:solidFill>
                  <a:srgbClr val="000000"/>
                </a:solidFill>
                <a:effectLst/>
                <a:latin typeface="Times New Roman" pitchFamily="18" charset="0"/>
                <a:ea typeface="+mn-ea"/>
                <a:cs typeface="Times New Roman" pitchFamily="18" charset="0"/>
              </a:rPr>
              <a:t>Pubic lice</a:t>
            </a:r>
            <a:r>
              <a:rPr kumimoji="0" lang="en-US"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CA" sz="36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Treated with medicated creams &amp; lotions</a:t>
            </a:r>
            <a:r>
              <a:rPr kumimoji="0" lang="en-US" sz="4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نتيجة بحث الصور عن ‪Pubic lice‬‏"/>
          <p:cNvPicPr>
            <a:picLocks noChangeAspect="1" noChangeArrowheads="1"/>
          </p:cNvPicPr>
          <p:nvPr/>
        </p:nvPicPr>
        <p:blipFill>
          <a:blip r:embed="rId2" cstate="print"/>
          <a:srcRect/>
          <a:stretch>
            <a:fillRect/>
          </a:stretch>
        </p:blipFill>
        <p:spPr bwMode="auto">
          <a:xfrm>
            <a:off x="296489" y="169816"/>
            <a:ext cx="11430000" cy="6413863"/>
          </a:xfrm>
          <a:prstGeom prst="rect">
            <a:avLst/>
          </a:prstGeom>
          <a:noFill/>
        </p:spPr>
      </p:pic>
      <p:sp>
        <p:nvSpPr>
          <p:cNvPr id="55297" name="Rectangle 1"/>
          <p:cNvSpPr>
            <a:spLocks noChangeArrowheads="1"/>
          </p:cNvSpPr>
          <p:nvPr/>
        </p:nvSpPr>
        <p:spPr bwMode="auto">
          <a:xfrm>
            <a:off x="339634" y="1296798"/>
            <a:ext cx="11443063"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Pubic Lice </a:t>
            </a: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crabs</a:t>
            </a:r>
            <a:r>
              <a:rPr kumimoji="0" lang="en-US" sz="2800" b="1"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Pubic lice</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are small insects found in the genital area of humans. They are</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common and found everywhere in the world. Pubic lice are usually spread through sexual contact. </a:t>
            </a: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They are sometimes spread through contact with bedding, towels or clothing used recently by someone who has pubic lice. It is not possible to get them by sitting on a toilet seat.</a:t>
            </a:r>
            <a:endParaRPr kumimoji="0" lang="en-US" sz="36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ChangeArrowheads="1"/>
          </p:cNvSpPr>
          <p:nvPr/>
        </p:nvSpPr>
        <p:spPr bwMode="auto">
          <a:xfrm>
            <a:off x="274319" y="768987"/>
            <a:ext cx="11534503"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people have intense itching, but not everyone. Some people can see the lice and the eggs which are attached to pubic hairs. You may notice small blue spots on your skin or tiny blood spots in your underwear as a result of their bites.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نتيجة بحث الصور عن ‪Pubic lice‬‏"/>
          <p:cNvPicPr>
            <a:picLocks noChangeAspect="1" noChangeArrowheads="1"/>
          </p:cNvPicPr>
          <p:nvPr/>
        </p:nvPicPr>
        <p:blipFill>
          <a:blip r:embed="rId2" cstate="print"/>
          <a:srcRect/>
          <a:stretch>
            <a:fillRect/>
          </a:stretch>
        </p:blipFill>
        <p:spPr bwMode="auto">
          <a:xfrm>
            <a:off x="6610622" y="3017520"/>
            <a:ext cx="5208488" cy="337021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431074" y="496409"/>
            <a:ext cx="11390812"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Scabies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Scabies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skin infestation caused by tiny bugs called mites. They are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common and found everywhere in the world. Scabies is spread through</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direct skin-to-skin contact and is easily passed between sexual partners and close household members. The mites live under the skin in the moist folds of the body, especially between the fingers and toes. They also live in the genital areas, under the breasts and armpits.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352697" y="551533"/>
            <a:ext cx="11416938"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are too small to be seen without a microscope, but the mites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cause intense itching and rashes. Small pimple like spots may be present as well</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Picture 2" descr="نتيجة بحث الصور عن ‪scabies‬‏"/>
          <p:cNvPicPr>
            <a:picLocks noChangeAspect="1" noChangeArrowheads="1"/>
          </p:cNvPicPr>
          <p:nvPr/>
        </p:nvPicPr>
        <p:blipFill>
          <a:blip r:embed="rId2" cstate="print"/>
          <a:srcRect/>
          <a:stretch>
            <a:fillRect/>
          </a:stretch>
        </p:blipFill>
        <p:spPr bwMode="auto">
          <a:xfrm>
            <a:off x="3190059" y="2753268"/>
            <a:ext cx="6115050" cy="343852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p:cNvSpPr>
            <a:spLocks noChangeArrowheads="1"/>
          </p:cNvSpPr>
          <p:nvPr/>
        </p:nvSpPr>
        <p:spPr bwMode="auto">
          <a:xfrm>
            <a:off x="378823" y="773411"/>
            <a:ext cx="11377750" cy="16927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4. Protozoa STI’s</a:t>
            </a:r>
            <a:r>
              <a:rPr kumimoji="0" lang="en-US" sz="3200" b="1" i="0" u="none" strike="noStrike" cap="none" normalizeH="0" baseline="0" dirty="0" smtClean="0">
                <a:ln>
                  <a:noFill/>
                </a:ln>
                <a:solidFill>
                  <a:schemeClr val="tx1"/>
                </a:solidFill>
                <a:effectLst/>
                <a:latin typeface="Times New Roman" pitchFamily="18" charset="0"/>
                <a:ea typeface="+mn-ea"/>
                <a:cs typeface="Times New Roman" pitchFamily="18" charset="0"/>
              </a:rPr>
              <a:t> include:</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en-US" sz="32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Trichomoniasis</a:t>
            </a:r>
            <a:r>
              <a:rPr kumimoji="0" lang="en-US" sz="32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recommended treatment is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metronidazole</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ortinidazole</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orally in a single dose.</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1"/>
          <p:cNvSpPr>
            <a:spLocks noChangeArrowheads="1"/>
          </p:cNvSpPr>
          <p:nvPr/>
        </p:nvSpPr>
        <p:spPr bwMode="auto">
          <a:xfrm>
            <a:off x="222068" y="1013161"/>
            <a:ext cx="11351623"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Trichomoniasis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trich</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trichomonas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vaginalis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algn="justLow" rtl="0" eaLnBrk="0" fontAlgn="base" hangingPunct="0">
              <a:spcBef>
                <a:spcPct val="0"/>
              </a:spcBef>
              <a:spcAft>
                <a:spcPct val="0"/>
              </a:spcAf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common infection is caused by tiny parasites called protozoa. They live in wet areas of the genitals, such as the urethra or vagina. While it is most commonly passed from one person to the next during sex, it can sometimes be spread through genital contact with wet towels, wet toilet seats or wet clothing.</a:t>
            </a:r>
            <a:r>
              <a:rPr lang="en-US" sz="2800" dirty="0" smtClean="0"/>
              <a:t> </a:t>
            </a:r>
            <a:r>
              <a:rPr lang="en-US" sz="2800" dirty="0" err="1" smtClean="0"/>
              <a:t>Trich</a:t>
            </a:r>
            <a:r>
              <a:rPr lang="en-US" sz="2800" dirty="0" smtClean="0"/>
              <a:t> doesn’t cause any lasting damage for adults but it can cause pregnant women to have premature or low birth-weight babies</a:t>
            </a:r>
            <a:r>
              <a:rPr lang="en-US" sz="2800" b="1" dirty="0" smtClean="0"/>
              <a:t>.</a:t>
            </a:r>
            <a:endParaRPr lang="en-US" sz="2800" dirty="0" smtClean="0"/>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p:cNvSpPr>
            <a:spLocks noChangeArrowheads="1"/>
          </p:cNvSpPr>
          <p:nvPr/>
        </p:nvSpPr>
        <p:spPr bwMode="auto">
          <a:xfrm>
            <a:off x="300446" y="463944"/>
            <a:ext cx="11508377"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Trich</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causes inflammation. In women, it can cause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vaginitis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(inflammation in the vagina) and in men it can cause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urethritis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(inflammation in the urethra).</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yellow, green or gray vaginal discharge (often foamy</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 a strong odor and pain during sex or urinating.</a:t>
            </a: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There may be irritation and itching. The irritation can make it  easier to get another STD infection</a:t>
            </a:r>
            <a:r>
              <a:rPr kumimoji="0" lang="en-US" sz="2000" b="0" i="0" u="none" strike="noStrike" cap="none" normalizeH="0" baseline="0" dirty="0" smtClean="0">
                <a:ln>
                  <a:noFill/>
                </a:ln>
                <a:solidFill>
                  <a:schemeClr val="tx1"/>
                </a:solidFill>
                <a:effectLst/>
                <a:latin typeface="Arial" pitchFamily="34" charset="0"/>
                <a:cs typeface="Arial" pitchFamily="34" charset="0"/>
              </a:rPr>
              <a:t>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3314" name="Picture 2" descr="نتيجة بحث الصور عن ‪Trichomoniasis (“trich” or trichomonas vaginalis)‬‏"/>
          <p:cNvPicPr>
            <a:picLocks noChangeAspect="1" noChangeArrowheads="1"/>
          </p:cNvPicPr>
          <p:nvPr/>
        </p:nvPicPr>
        <p:blipFill>
          <a:blip r:embed="rId2" cstate="print"/>
          <a:srcRect/>
          <a:stretch>
            <a:fillRect/>
          </a:stretch>
        </p:blipFill>
        <p:spPr bwMode="auto">
          <a:xfrm>
            <a:off x="4589419" y="3265715"/>
            <a:ext cx="7602581" cy="359228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78822" y="915794"/>
            <a:ext cx="11338561" cy="42165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Candidiasis</a:t>
            </a:r>
            <a:r>
              <a:rPr kumimoji="0" lang="en-US"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(yeast infection,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monilia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Candidiasis</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a common problem if the body grows too much yeast. Yeast is part of the normal balance in the vagina, penis and anal area. When the normal bacteria that keep yeast under control are out of balance, too many yeast cells grow. This is called overgrowth or more frequently a </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yeast infection.</a:t>
            </a:r>
            <a:r>
              <a:rPr kumimoji="0" lang="en-US" sz="24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Yeast infections are not usually spread through sex. Antibiotic medicines can upset the normal balance in the vagina and cause yeast overgrowth.</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Hormone changes during pregnancy, use of birth control pills and menstruation can also cause yeast to grow. It is not known if vaginal douches, perfumes, soaps, non-cotton or tight clothing affect the vaginal balance. Avoiding them can help decrease pain or discomfort during a yeast infection.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IQ"/>
          </a:p>
        </p:txBody>
      </p:sp>
      <p:sp>
        <p:nvSpPr>
          <p:cNvPr id="38915" name="Rectangle 3"/>
          <p:cNvSpPr>
            <a:spLocks noChangeArrowheads="1"/>
          </p:cNvSpPr>
          <p:nvPr/>
        </p:nvSpPr>
        <p:spPr bwMode="auto">
          <a:xfrm>
            <a:off x="653144" y="551310"/>
            <a:ext cx="10502538"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tab pos="228600" algn="l"/>
              </a:tabLst>
            </a:pPr>
            <a:r>
              <a:rPr kumimoji="0" lang="en-US" sz="4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Mode of Transmission: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Sexual Intercourse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vaginal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anal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914400" marR="0" lvl="2" indent="0" algn="justLow" defTabSz="914400" rtl="0" eaLnBrk="0" fontAlgn="base" latinLnBrk="0" hangingPunct="0">
              <a:lnSpc>
                <a:spcPct val="100000"/>
              </a:lnSpc>
              <a:spcBef>
                <a:spcPct val="0"/>
              </a:spcBef>
              <a:spcAft>
                <a:spcPct val="0"/>
              </a:spcAft>
              <a:buClrTx/>
              <a:buSzTx/>
              <a:buFontTx/>
              <a:buAutoNum type="arabicPeriod"/>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oral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Blood-to-blood contact </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Sharing needles or other drug-use equipment</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Tattoo or body piercing</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457200" marR="0" lvl="1" indent="0" algn="justLow" defTabSz="914400" rtl="0" eaLnBrk="0" fontAlgn="base" latinLnBrk="0" hangingPunct="0">
              <a:lnSpc>
                <a:spcPct val="100000"/>
              </a:lnSpc>
              <a:spcBef>
                <a:spcPct val="0"/>
              </a:spcBef>
              <a:spcAft>
                <a:spcPct val="0"/>
              </a:spcAft>
              <a:buClrTx/>
              <a:buSzTx/>
              <a:buFont typeface="Wingdings" pitchFamily="2" charset="2"/>
              <a:buChar char=""/>
              <a:tabLst>
                <a:tab pos="228600" algn="l"/>
              </a:tabLst>
            </a:pPr>
            <a:r>
              <a:rPr kumimoji="0" lang="en-CA" sz="4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Infected mother to her baby</a:t>
            </a:r>
            <a:endParaRPr kumimoji="0" lang="en-CA"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p:cNvSpPr>
            <a:spLocks noChangeArrowheads="1"/>
          </p:cNvSpPr>
          <p:nvPr/>
        </p:nvSpPr>
        <p:spPr bwMode="auto">
          <a:xfrm>
            <a:off x="365760" y="912736"/>
            <a:ext cx="11390811"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There is often a discharge that looks like cottage cheese.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Itching, redness and burning are common, especially during urination.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Sex may feel painful or dry.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Males with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candidiasis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may experience an itchy rash on the penis.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ChangeArrowheads="1"/>
          </p:cNvSpPr>
          <p:nvPr/>
        </p:nvSpPr>
        <p:spPr bwMode="auto">
          <a:xfrm>
            <a:off x="235130" y="1048993"/>
            <a:ext cx="11430001"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1"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Bacterial </a:t>
            </a:r>
            <a:r>
              <a:rPr kumimoji="0" lang="en-US" sz="3600" b="1" i="1" u="none" strike="noStrike" cap="none" normalizeH="0" baseline="0" dirty="0" err="1" smtClean="0">
                <a:ln>
                  <a:noFill/>
                </a:ln>
                <a:solidFill>
                  <a:schemeClr val="tx2"/>
                </a:solidFill>
                <a:effectLst/>
                <a:latin typeface="Times New Roman" pitchFamily="18" charset="0"/>
                <a:ea typeface="Calibri" pitchFamily="34" charset="0"/>
                <a:cs typeface="Times New Roman" pitchFamily="18" charset="0"/>
              </a:rPr>
              <a:t>Vaginosis</a:t>
            </a:r>
            <a:r>
              <a:rPr kumimoji="0" lang="en-US" sz="3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t>
            </a:r>
            <a:r>
              <a:rPr kumimoji="0" lang="en-US" sz="3600" b="1"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BV</a:t>
            </a:r>
            <a:r>
              <a:rPr kumimoji="0" lang="en-US" sz="3600" b="1"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3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or </a:t>
            </a:r>
            <a:r>
              <a:rPr kumimoji="0" lang="en-US" sz="3600" b="1" i="0" u="none" strike="noStrike" cap="none" normalizeH="0" baseline="0" dirty="0" err="1" smtClean="0">
                <a:ln>
                  <a:noFill/>
                </a:ln>
                <a:solidFill>
                  <a:schemeClr val="tx2"/>
                </a:solidFill>
                <a:effectLst/>
                <a:latin typeface="Times New Roman" pitchFamily="18" charset="0"/>
                <a:ea typeface="Calibri" pitchFamily="34" charset="0"/>
                <a:cs typeface="Times New Roman" pitchFamily="18" charset="0"/>
              </a:rPr>
              <a:t>gardnerella</a:t>
            </a:r>
            <a:r>
              <a:rPr kumimoji="0" lang="en-US" sz="36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BV</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is a very common vaginal infection. It is caused by an imbalance</a:t>
            </a:r>
            <a:endParaRPr kumimoji="0" lang="en-US" sz="2000" b="0" i="0" u="none" strike="noStrike" cap="none" normalizeH="0" baseline="0" dirty="0" smtClean="0">
              <a:ln>
                <a:noFill/>
              </a:ln>
              <a:solidFill>
                <a:schemeClr val="tx2"/>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between the </a:t>
            </a:r>
            <a:r>
              <a:rPr kumimoji="0" lang="en-US" sz="2800" b="0"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good</a:t>
            </a:r>
            <a:r>
              <a:rPr kumimoji="0" lang="en-US" sz="2800" b="0"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bad</a:t>
            </a:r>
            <a:r>
              <a:rPr kumimoji="0" lang="en-US" sz="2800" b="0" i="0" u="none" strike="noStrike" cap="none" normalizeH="0" baseline="0" dirty="0" smtClean="0">
                <a:ln>
                  <a:noFill/>
                </a:ln>
                <a:solidFill>
                  <a:schemeClr val="tx2"/>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bacteria that normally live in the vagina. It is not clear how women get </a:t>
            </a:r>
            <a:r>
              <a:rPr kumimoji="0" lang="en-US" sz="2800" b="0" i="0" u="none" strike="noStrike" cap="none" normalizeH="0" baseline="0" dirty="0" err="1" smtClean="0">
                <a:ln>
                  <a:noFill/>
                </a:ln>
                <a:solidFill>
                  <a:schemeClr val="tx2"/>
                </a:solidFill>
                <a:effectLst/>
                <a:latin typeface="Times New Roman" pitchFamily="18" charset="0"/>
                <a:ea typeface="Calibri" pitchFamily="34" charset="0"/>
                <a:cs typeface="Times New Roman" pitchFamily="18" charset="0"/>
              </a:rPr>
              <a:t>vaginosis</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but it is unusual for a woman who has never had sex to get it. It can be caused by taking medicines like antibiotics that kill both good and bad bacteria. There is a relationship between BV and low birth-weight babies. The bacteria that cause </a:t>
            </a:r>
            <a:r>
              <a:rPr kumimoji="0" lang="en-US" sz="2800" b="0" i="0" u="none" strike="noStrike" cap="none" normalizeH="0" baseline="0" dirty="0" err="1" smtClean="0">
                <a:ln>
                  <a:noFill/>
                </a:ln>
                <a:solidFill>
                  <a:schemeClr val="tx2"/>
                </a:solidFill>
                <a:effectLst/>
                <a:latin typeface="Times New Roman" pitchFamily="18" charset="0"/>
                <a:ea typeface="Calibri" pitchFamily="34" charset="0"/>
                <a:cs typeface="Times New Roman" pitchFamily="18" charset="0"/>
              </a:rPr>
              <a:t>vaginosis</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are sometimes found in the uterus and tubes of women with pelvic inflammatory disease (PID), but it is not known if </a:t>
            </a:r>
            <a:r>
              <a:rPr kumimoji="0" lang="en-US" sz="2800" b="0" i="0" u="none" strike="noStrike" cap="none" normalizeH="0" baseline="0" dirty="0" err="1" smtClean="0">
                <a:ln>
                  <a:noFill/>
                </a:ln>
                <a:solidFill>
                  <a:schemeClr val="tx2"/>
                </a:solidFill>
                <a:effectLst/>
                <a:latin typeface="Times New Roman" pitchFamily="18" charset="0"/>
                <a:ea typeface="Calibri" pitchFamily="34" charset="0"/>
                <a:cs typeface="Times New Roman" pitchFamily="18" charset="0"/>
              </a:rPr>
              <a:t>vaginosis</a:t>
            </a:r>
            <a:r>
              <a:rPr kumimoji="0" lang="en-US" sz="2800" b="0" i="0" u="none" strike="noStrike" cap="none" normalizeH="0" baseline="0" dirty="0" smtClean="0">
                <a:ln>
                  <a:noFill/>
                </a:ln>
                <a:solidFill>
                  <a:schemeClr val="tx2"/>
                </a:solidFill>
                <a:effectLst/>
                <a:latin typeface="Times New Roman" pitchFamily="18" charset="0"/>
                <a:ea typeface="Calibri" pitchFamily="34" charset="0"/>
                <a:cs typeface="Times New Roman" pitchFamily="18" charset="0"/>
              </a:rPr>
              <a:t> is a cause of PID.</a:t>
            </a:r>
            <a:endParaRPr kumimoji="0" lang="en-US" sz="36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ChangeArrowheads="1"/>
          </p:cNvSpPr>
          <p:nvPr/>
        </p:nvSpPr>
        <p:spPr bwMode="auto">
          <a:xfrm>
            <a:off x="483326" y="209219"/>
            <a:ext cx="11403874"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Signs and Symptoms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vaginal discharge with an unpleasant odor.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If there is discharge, it is usually white or gray. Some women report a strong fish-like odor, especially after sex.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Women with BV may also have burning during urination or itching around the outside of the vagina, or both.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Some women with BV report no signs or symptoms at all.</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404949" y="660172"/>
            <a:ext cx="1128630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Testing (or screening) for STIs: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Fluid or tissue sample — A swab is used to collect a sample that can be looked at under a microscope or sent to a lab for testing.</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Pap smear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Pelvic and physical exam —  Doctor can look for signs of infec­tion, such as warts, rashes and discharge.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CBC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Urine sample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Serial ultrasounds (monitor for IUGR and other defects throughout pregnancy)</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p:cNvSpPr>
            <a:spLocks noChangeArrowheads="1"/>
          </p:cNvSpPr>
          <p:nvPr/>
        </p:nvSpPr>
        <p:spPr bwMode="auto">
          <a:xfrm>
            <a:off x="235132" y="443082"/>
            <a:ext cx="11469189"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Prevention of Sexually Transmitted Infections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STIs caused by bacteria, such as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and gonorrhea, can be cured with antibiotics.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STIs caused by viruses, such as genital herpes and HIV, have no cure. If you have herpes, antiviral medicine may help reduce symptoms. </a:t>
            </a:r>
          </a:p>
          <a:p>
            <a:pPr marL="0" marR="0" lvl="0" indent="0" algn="justLow" defTabSz="914400" rtl="0" eaLnBrk="0" fontAlgn="base" latinLnBrk="0" hangingPunct="0">
              <a:lnSpc>
                <a:spcPct val="100000"/>
              </a:lnSpc>
              <a:spcBef>
                <a:spcPct val="0"/>
              </a:spcBef>
              <a:spcAft>
                <a:spcPct val="0"/>
              </a:spcAft>
              <a:buClrTx/>
              <a:buSzTx/>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aren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If you have symptoms of herpes or active genital herpes sores at the start of labor, you may need a cesarean section (C-section). This can help lower the risk of passing the infection to your baby.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514350" marR="0" lvl="0" indent="-514350" algn="justLow" defTabSz="914400" rtl="0" eaLnBrk="0" fontAlgn="base" latinLnBrk="0" hangingPunct="0">
              <a:lnSpc>
                <a:spcPct val="100000"/>
              </a:lnSpc>
              <a:spcBef>
                <a:spcPct val="0"/>
              </a:spcBef>
              <a:spcAft>
                <a:spcPct val="0"/>
              </a:spcAft>
              <a:buClrTx/>
              <a:buSzTx/>
              <a:buFont typeface="+mj-lt"/>
              <a:buAutoNum type="arabicParen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If you have HIV, antiviral medicines can lower the risk of giving HIV to your baby to less than 1 percent. You also may need to have a C-section.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ChangeArrowheads="1"/>
          </p:cNvSpPr>
          <p:nvPr/>
        </p:nvSpPr>
        <p:spPr bwMode="auto">
          <a:xfrm>
            <a:off x="326570" y="814247"/>
            <a:ext cx="11430001"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Don’t have sex: The surest way to keep from getting any STI is to prac­tice abstinence.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Be faithful: Having a sexual rela­tionship with one partner who has been tested for STIs and is not infected is another way to lower your risk of getting infected.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Use condoms correctly and every time you have sex.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Have a yearly pelvic exam.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Avoid using drugs or drinking too much alcohol: These activities may lead to risky sexual behavior, such as not wearing a condom.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Provide counseling? Health education to individuals, family and community.</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q"/>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365760" y="585646"/>
            <a:ext cx="11364686" cy="49552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 </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Can I pass an STI to my baby?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Yes. Some STIs can be passed from a pregnant woman to the baby before and during the baby</a:t>
            </a:r>
            <a:r>
              <a:rPr kumimoji="0" lang="en-US" sz="2800" b="0" i="0"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 birth.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Some STIs, such as syphilis, cross the placenta and infect the baby in the womb.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Other STIs, like gonorrhea,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chlamydia</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hepatitis B, and genital herpes, can pass from the mother to the baby as the baby passes through the birth canal.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HIV can cross the placenta during pregnancy and infect the baby during delivery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جدول 1"/>
          <p:cNvGraphicFramePr>
            <a:graphicFrameLocks noGrp="1"/>
          </p:cNvGraphicFramePr>
          <p:nvPr/>
        </p:nvGraphicFramePr>
        <p:xfrm>
          <a:off x="1031968" y="0"/>
          <a:ext cx="9875520" cy="6907556"/>
        </p:xfrm>
        <a:graphic>
          <a:graphicData uri="http://schemas.openxmlformats.org/drawingml/2006/table">
            <a:tbl>
              <a:tblPr/>
              <a:tblGrid>
                <a:gridCol w="9875520"/>
              </a:tblGrid>
              <a:tr h="391978">
                <a:tc>
                  <a:txBody>
                    <a:bodyPr/>
                    <a:lstStyle/>
                    <a:p>
                      <a:pPr algn="ctr" rtl="0">
                        <a:lnSpc>
                          <a:spcPct val="115000"/>
                        </a:lnSpc>
                        <a:spcAft>
                          <a:spcPts val="1000"/>
                        </a:spcAft>
                      </a:pPr>
                      <a:r>
                        <a:rPr lang="en-US" sz="2800" b="1" kern="1800" dirty="0">
                          <a:solidFill>
                            <a:srgbClr val="455358"/>
                          </a:solidFill>
                          <a:latin typeface="Times New Roman"/>
                          <a:ea typeface="Times New Roman"/>
                          <a:cs typeface="Arial"/>
                        </a:rPr>
                        <a:t>Sexually Transmitted Disease Causative Agent</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r>
              <a:tr h="539005">
                <a:tc>
                  <a:txBody>
                    <a:bodyPr/>
                    <a:lstStyle/>
                    <a:p>
                      <a:pPr algn="l" rtl="0" fontAlgn="t">
                        <a:lnSpc>
                          <a:spcPct val="115000"/>
                        </a:lnSpc>
                        <a:spcAft>
                          <a:spcPts val="0"/>
                        </a:spcAft>
                      </a:pPr>
                      <a:r>
                        <a:rPr lang="en-US" sz="2000" dirty="0">
                          <a:latin typeface="Times New Roman"/>
                          <a:ea typeface="Times New Roman"/>
                          <a:cs typeface="Arial"/>
                        </a:rPr>
                        <a:t>Syphilis</a:t>
                      </a:r>
                      <a:endParaRPr lang="en-US" sz="1600" dirty="0">
                        <a:latin typeface="Calibri"/>
                        <a:ea typeface="Calibri"/>
                        <a:cs typeface="Arial"/>
                      </a:endParaRPr>
                    </a:p>
                    <a:p>
                      <a:pPr algn="l" rtl="0" fontAlgn="t">
                        <a:lnSpc>
                          <a:spcPct val="115000"/>
                        </a:lnSpc>
                        <a:spcAft>
                          <a:spcPts val="0"/>
                        </a:spcAft>
                      </a:pPr>
                      <a:r>
                        <a:rPr lang="en-US" sz="2000" dirty="0">
                          <a:latin typeface="Times New Roman"/>
                          <a:ea typeface="Times New Roman"/>
                          <a:cs typeface="Arial"/>
                        </a:rPr>
                        <a:t>Bacteria; </a:t>
                      </a:r>
                      <a:r>
                        <a:rPr lang="en-US" sz="2000" dirty="0" err="1">
                          <a:latin typeface="Times New Roman"/>
                          <a:ea typeface="Times New Roman"/>
                          <a:cs typeface="Arial"/>
                        </a:rPr>
                        <a:t>Treponoma</a:t>
                      </a:r>
                      <a:r>
                        <a:rPr lang="en-US" sz="2000" dirty="0">
                          <a:latin typeface="Times New Roman"/>
                          <a:ea typeface="Times New Roman"/>
                          <a:cs typeface="Arial"/>
                        </a:rPr>
                        <a:t> Palladium</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Gonorrhea</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Bacteria; Neisseria Gonorrhoeae</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dirty="0">
                          <a:latin typeface="Times New Roman"/>
                          <a:ea typeface="Times New Roman"/>
                          <a:cs typeface="Arial"/>
                        </a:rPr>
                        <a:t>Chlamydia</a:t>
                      </a:r>
                      <a:endParaRPr lang="en-US" sz="1600" dirty="0">
                        <a:latin typeface="Calibri"/>
                        <a:ea typeface="Calibri"/>
                        <a:cs typeface="Arial"/>
                      </a:endParaRPr>
                    </a:p>
                    <a:p>
                      <a:pPr algn="l" rtl="0" fontAlgn="t">
                        <a:lnSpc>
                          <a:spcPct val="115000"/>
                        </a:lnSpc>
                        <a:spcAft>
                          <a:spcPts val="0"/>
                        </a:spcAft>
                      </a:pPr>
                      <a:r>
                        <a:rPr lang="en-US" sz="2000" dirty="0">
                          <a:latin typeface="Times New Roman"/>
                          <a:ea typeface="Times New Roman"/>
                          <a:cs typeface="Arial"/>
                        </a:rPr>
                        <a:t>Bacteria; Chlamydia </a:t>
                      </a:r>
                      <a:r>
                        <a:rPr lang="en-US" sz="2000" dirty="0" err="1">
                          <a:latin typeface="Times New Roman"/>
                          <a:ea typeface="Times New Roman"/>
                          <a:cs typeface="Arial"/>
                        </a:rPr>
                        <a:t>Trachomatis</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Herpes</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Virus; Herpes Simplex Virus Type 1 and Type 2</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Acquired Immune Deficiency Syndrome</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Virus; HIV (Human Immunodeficiency Virus)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Hepatitis B</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Virus; Hepatitis B Virus (HBV)</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Human Papillomavirus</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Virus; Human Papillomavirus (HPV) 30 different strains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005">
                <a:tc>
                  <a:txBody>
                    <a:bodyPr/>
                    <a:lstStyle/>
                    <a:p>
                      <a:pPr algn="l" rtl="0" fontAlgn="t">
                        <a:lnSpc>
                          <a:spcPct val="115000"/>
                        </a:lnSpc>
                        <a:spcAft>
                          <a:spcPts val="0"/>
                        </a:spcAft>
                      </a:pPr>
                      <a:r>
                        <a:rPr lang="en-US" sz="2000">
                          <a:latin typeface="Times New Roman"/>
                          <a:ea typeface="Times New Roman"/>
                          <a:cs typeface="Arial"/>
                        </a:rPr>
                        <a:t>Trichomoniasis</a:t>
                      </a:r>
                      <a:endParaRPr lang="en-US" sz="1600">
                        <a:latin typeface="Calibri"/>
                        <a:ea typeface="Calibri"/>
                        <a:cs typeface="Arial"/>
                      </a:endParaRPr>
                    </a:p>
                    <a:p>
                      <a:pPr algn="l" rtl="0" fontAlgn="t">
                        <a:lnSpc>
                          <a:spcPct val="115000"/>
                        </a:lnSpc>
                        <a:spcAft>
                          <a:spcPts val="0"/>
                        </a:spcAft>
                      </a:pPr>
                      <a:r>
                        <a:rPr lang="en-US" sz="2000">
                          <a:latin typeface="Times New Roman"/>
                          <a:ea typeface="Times New Roman"/>
                          <a:cs typeface="Arial"/>
                        </a:rPr>
                        <a:t>Protozoa; Trichomonus Vaginalis</a:t>
                      </a:r>
                      <a:endParaRPr lang="en-US" sz="16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8508">
                <a:tc>
                  <a:txBody>
                    <a:bodyPr/>
                    <a:lstStyle/>
                    <a:p>
                      <a:pPr algn="l" rtl="0" fontAlgn="t">
                        <a:lnSpc>
                          <a:spcPct val="115000"/>
                        </a:lnSpc>
                        <a:spcAft>
                          <a:spcPts val="0"/>
                        </a:spcAft>
                      </a:pPr>
                      <a:r>
                        <a:rPr lang="en-US" sz="2000" dirty="0">
                          <a:latin typeface="Times New Roman"/>
                          <a:ea typeface="Times New Roman"/>
                          <a:cs typeface="Arial"/>
                        </a:rPr>
                        <a:t>Bacterial </a:t>
                      </a:r>
                      <a:r>
                        <a:rPr lang="en-US" sz="2000" dirty="0" err="1">
                          <a:latin typeface="Times New Roman"/>
                          <a:ea typeface="Times New Roman"/>
                          <a:cs typeface="Arial"/>
                        </a:rPr>
                        <a:t>Vaginosis</a:t>
                      </a:r>
                      <a:endParaRPr lang="en-US" sz="1600" dirty="0">
                        <a:latin typeface="Calibri"/>
                        <a:ea typeface="Calibri"/>
                        <a:cs typeface="Arial"/>
                      </a:endParaRPr>
                    </a:p>
                    <a:p>
                      <a:pPr algn="l" rtl="0" fontAlgn="t">
                        <a:lnSpc>
                          <a:spcPct val="115000"/>
                        </a:lnSpc>
                        <a:spcAft>
                          <a:spcPts val="0"/>
                        </a:spcAft>
                      </a:pPr>
                      <a:r>
                        <a:rPr lang="en-US" sz="2000" dirty="0">
                          <a:latin typeface="Times New Roman"/>
                          <a:ea typeface="Times New Roman"/>
                          <a:cs typeface="Arial"/>
                        </a:rPr>
                        <a:t>Improper pH balance of the vagina which causes an overgrowth of bacteria </a:t>
                      </a:r>
                      <a:r>
                        <a:rPr lang="en-US" sz="2000" b="1" dirty="0">
                          <a:latin typeface="Times New Roman"/>
                          <a:ea typeface="Times New Roman"/>
                          <a:cs typeface="Arial"/>
                        </a:rPr>
                        <a:t>NOT an STD</a:t>
                      </a:r>
                      <a:endParaRPr lang="en-US" sz="16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p:cNvSpPr>
            <a:spLocks noChangeArrowheads="1"/>
          </p:cNvSpPr>
          <p:nvPr/>
        </p:nvSpPr>
        <p:spPr bwMode="auto">
          <a:xfrm>
            <a:off x="222068" y="1299966"/>
            <a:ext cx="11534503"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References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 Fact Sheet From The Office On Women</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Health, August 31, 2015, Available at:  </a:t>
            </a:r>
            <a:r>
              <a:rPr kumimoji="0" lang="en-U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www.womenshealth.gov | 800-994-9662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Sexually Transmitted Diseases, Washington State Department of Health - Prevention &amp; Community Health - Sexually Transmitted Diseases, 2007, p1-35</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Basavanthappa</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Textbook of Midwifery &amp; Reproductive health Nursing, 1st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ed</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Sanat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printers,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kundil</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Newdelhi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2006:p 17, 762-775.</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ounis\Desktop\New folder\12877912789.gif"/>
          <p:cNvPicPr>
            <a:picLocks noChangeAspect="1" noChangeArrowheads="1" noCrop="1"/>
          </p:cNvPicPr>
          <p:nvPr/>
        </p:nvPicPr>
        <p:blipFill>
          <a:blip r:embed="rId2" cstate="print"/>
          <a:srcRect/>
          <a:stretch>
            <a:fillRect/>
          </a:stretch>
        </p:blipFill>
        <p:spPr bwMode="auto">
          <a:xfrm>
            <a:off x="3487964" y="1100818"/>
            <a:ext cx="4762500" cy="762000"/>
          </a:xfrm>
          <a:prstGeom prst="rect">
            <a:avLst/>
          </a:prstGeom>
          <a:noFill/>
          <a:ln w="9525">
            <a:noFill/>
            <a:miter lim="800000"/>
            <a:headEnd/>
            <a:tailEnd/>
          </a:ln>
        </p:spPr>
      </p:pic>
      <p:pic>
        <p:nvPicPr>
          <p:cNvPr id="3" name="Picture 2" descr="C:\Users\younis\Desktop\New folder\12877912789.gif"/>
          <p:cNvPicPr>
            <a:picLocks noChangeAspect="1" noChangeArrowheads="1" noCrop="1"/>
          </p:cNvPicPr>
          <p:nvPr/>
        </p:nvPicPr>
        <p:blipFill>
          <a:blip r:embed="rId2" cstate="print"/>
          <a:srcRect/>
          <a:stretch>
            <a:fillRect/>
          </a:stretch>
        </p:blipFill>
        <p:spPr bwMode="auto">
          <a:xfrm>
            <a:off x="3592467" y="4366533"/>
            <a:ext cx="4762500" cy="762000"/>
          </a:xfrm>
          <a:prstGeom prst="rect">
            <a:avLst/>
          </a:prstGeom>
          <a:noFill/>
          <a:ln w="9525">
            <a:noFill/>
            <a:miter lim="800000"/>
            <a:headEnd/>
            <a:tailEnd/>
          </a:ln>
        </p:spPr>
      </p:pic>
      <p:sp>
        <p:nvSpPr>
          <p:cNvPr id="5" name="مستطيل 4"/>
          <p:cNvSpPr/>
          <p:nvPr/>
        </p:nvSpPr>
        <p:spPr>
          <a:xfrm>
            <a:off x="2194559" y="2299063"/>
            <a:ext cx="7733212" cy="1200329"/>
          </a:xfrm>
          <a:prstGeom prst="rect">
            <a:avLst/>
          </a:prstGeom>
        </p:spPr>
        <p:txBody>
          <a:bodyPr wrap="square">
            <a:spAutoFit/>
          </a:bodyPr>
          <a:lstStyle/>
          <a:p>
            <a:pPr algn="ctr">
              <a:defRPr/>
            </a:pPr>
            <a:r>
              <a:rPr lang="ar-IQ" sz="7200" b="1" dirty="0" smtClean="0">
                <a:solidFill>
                  <a:schemeClr val="bg1"/>
                </a:solidFill>
              </a:rPr>
              <a:t>شكراً </a:t>
            </a:r>
            <a:r>
              <a:rPr lang="ar-IQ" sz="7200" b="1" dirty="0" err="1" smtClean="0">
                <a:solidFill>
                  <a:schemeClr val="bg1"/>
                </a:solidFill>
              </a:rPr>
              <a:t>لإصغائكم ♥</a:t>
            </a:r>
            <a:endParaRPr lang="ar-IQ" sz="7200" b="1" dirty="0">
              <a:solidFill>
                <a:schemeClr val="bg1"/>
              </a:solidFill>
            </a:endParaRPr>
          </a:p>
        </p:txBody>
      </p:sp>
      <p:pic>
        <p:nvPicPr>
          <p:cNvPr id="6" name="Picture 2" descr="C:\Users\younis\Desktop\New folder\img_1415538217_651.gif"/>
          <p:cNvPicPr>
            <a:picLocks noChangeAspect="1" noChangeArrowheads="1" noCrop="1"/>
          </p:cNvPicPr>
          <p:nvPr/>
        </p:nvPicPr>
        <p:blipFill>
          <a:blip r:embed="rId3" cstate="print"/>
          <a:srcRect/>
          <a:stretch>
            <a:fillRect/>
          </a:stretch>
        </p:blipFill>
        <p:spPr bwMode="auto">
          <a:xfrm>
            <a:off x="4341723" y="5029200"/>
            <a:ext cx="3295650" cy="182880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09451" y="792872"/>
            <a:ext cx="11273246"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Roman"/>
              </a:rPr>
              <a:t>Risk Factors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Sexually active &lt; 25 years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Multiple sexual partners within the previous 6 months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Previous history of STD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Prostitutes, homosexuals, and drug abusers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Persons having sexual contact with prostitutes, homosexuals, and drug abusers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a:rPr>
              <a:t>Inmates of detention centers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444136" y="689169"/>
            <a:ext cx="11299373"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Roman" charset="0"/>
              </a:rPr>
              <a:t>Higher Risk</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Young: two-thirds of all STD’s occur in people in their teens and twenties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Single &gt; separated &gt; divorced &gt; married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Male </a:t>
            </a:r>
            <a:r>
              <a:rPr kumimoji="0" lang="en-US" sz="3600" b="0" i="0" u="none" strike="noStrike" cap="none" normalizeH="0" baseline="0" dirty="0" err="1" smtClean="0">
                <a:ln>
                  <a:noFill/>
                </a:ln>
                <a:solidFill>
                  <a:schemeClr val="tx1"/>
                </a:solidFill>
                <a:effectLst/>
                <a:latin typeface="Calibri" pitchFamily="34" charset="0"/>
                <a:ea typeface="Calibri" pitchFamily="34" charset="0"/>
                <a:cs typeface="Times-Roman" charset="0"/>
              </a:rPr>
              <a:t>vs</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 Female: rates are now thought to be similar due to higher number of asymptomatic infections in females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Arial" pitchFamily="34" charset="0"/>
              <a:buChar char="•"/>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Number of sexual partners (more is not always better)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365760" y="925193"/>
            <a:ext cx="10829109"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Calibri" pitchFamily="34" charset="0"/>
                <a:ea typeface="Calibri" pitchFamily="34" charset="0"/>
                <a:cs typeface="Times-Roman" charset="0"/>
              </a:rPr>
              <a:t>Appropriate Care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History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Behavioral risk assessment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Physical exam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Laboratory exam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Diagnosis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Curative or palliative therapy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600" b="0" i="0" u="none" strike="noStrike" cap="none" normalizeH="0" baseline="0" dirty="0" smtClean="0">
                <a:ln>
                  <a:noFill/>
                </a:ln>
                <a:solidFill>
                  <a:schemeClr val="tx1"/>
                </a:solidFill>
                <a:effectLst/>
                <a:latin typeface="Calibri" pitchFamily="34" charset="0"/>
                <a:ea typeface="Calibri" pitchFamily="34" charset="0"/>
                <a:cs typeface="Symbol" pitchFamily="18" charset="2"/>
              </a:rPr>
              <a:t> </a:t>
            </a:r>
            <a:r>
              <a:rPr kumimoji="0" lang="en-US" sz="3600" b="0" i="0" u="none" strike="noStrike" cap="none" normalizeH="0" baseline="0" dirty="0" smtClean="0">
                <a:ln>
                  <a:noFill/>
                </a:ln>
                <a:solidFill>
                  <a:schemeClr val="tx1"/>
                </a:solidFill>
                <a:effectLst/>
                <a:latin typeface="Calibri" pitchFamily="34" charset="0"/>
                <a:ea typeface="Calibri" pitchFamily="34" charset="0"/>
                <a:cs typeface="Times-Roman" charset="0"/>
              </a:rPr>
              <a:t>Counseling and education</a:t>
            </a:r>
            <a:endParaRPr kumimoji="0" lang="en-US" sz="4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ChangeArrowheads="1"/>
          </p:cNvSpPr>
          <p:nvPr/>
        </p:nvSpPr>
        <p:spPr bwMode="auto">
          <a:xfrm>
            <a:off x="613955" y="744599"/>
            <a:ext cx="11116491"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 </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How do STIs affect pregnant women?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Premature labor (labor before 37 weeks of </a:t>
            </a:r>
            <a:r>
              <a:rPr kumimoji="0" lang="en-US" sz="28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preg-nancy</a:t>
            </a: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Early (preterm) birth is the number one cause of infant death and can lead to long-term developmental and health problems in children.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Infection in the uterus (womb) after birth </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(postpartum </a:t>
            </a: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endometritis</a:t>
            </a: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Premature rupture of membranes (PROM)</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Increases risk for spontaneous abortion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Chorioamnionitis</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intrauterine infection</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Intrauterine growth restriction (IUGR).</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00000"/>
              </a:lnSpc>
              <a:spcBef>
                <a:spcPct val="0"/>
              </a:spcBef>
              <a:spcAft>
                <a:spcPct val="0"/>
              </a:spcAft>
              <a:buClrTx/>
              <a:buSzTx/>
              <a:buFontTx/>
              <a:buChar char="•"/>
              <a:tabLst/>
            </a:pPr>
            <a:r>
              <a:rPr kumimoji="0" lang="en-US" sz="28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Fatigue, nausea, and weight loss.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653143" y="371521"/>
            <a:ext cx="11116492"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Q: </a:t>
            </a:r>
            <a:r>
              <a:rPr kumimoji="0" lang="en-US" sz="28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What are the harmful effects of passing an STIs to a baby?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Low birth weight (less than 5 pounds) </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Eye infection </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Pneumonia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Infection in the baby’s blood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Brain damage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Lack of coordination in body movements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Blindness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Deafness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Acute hepatitis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Meningitis </a:t>
            </a:r>
            <a:endParaRPr lang="en-US" sz="20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Calibri" pitchFamily="34" charset="0"/>
                <a:ea typeface="Calibri" pitchFamily="34" charset="0"/>
                <a:cs typeface="ITC Slimbach Std"/>
              </a:rPr>
              <a:t>Chronic liver disease, which can lead to scarring of the liver (cirrhosis)</a:t>
            </a: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2800" b="0" i="0" u="none" strike="noStrike" cap="none" normalizeH="0" baseline="0" dirty="0" smtClean="0">
                <a:ln>
                  <a:noFill/>
                </a:ln>
                <a:solidFill>
                  <a:srgbClr val="000000"/>
                </a:solidFill>
                <a:effectLst/>
                <a:latin typeface="Arial" pitchFamily="34" charset="0"/>
                <a:ea typeface="Calibri" pitchFamily="34" charset="0"/>
                <a:cs typeface="ITC Slimbach Std"/>
              </a:rPr>
              <a:t>Stillbirth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f03031002">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_9533339_TF03031002_TF03031002" id="{954BD8CE-18BA-4EF6-B162-6D4B16C5A3CC}" vid="{2F6E93DD-506B-4E8D-B637-AB5D9C69F6DA}"/>
    </a:ext>
  </a:extLst>
</a:theme>
</file>

<file path=ppt/theme/theme2.xml><?xml version="1.0" encoding="utf-8"?>
<a:theme xmlns:a="http://schemas.openxmlformats.org/drawingml/2006/main" name="نسق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tf03031002</Template>
  <TotalTime>259</TotalTime>
  <Words>3396</Words>
  <Application>Microsoft Office PowerPoint</Application>
  <PresentationFormat>Custom</PresentationFormat>
  <Paragraphs>229</Paragraphs>
  <Slides>49</Slides>
  <Notes>2</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tf03031002</vt:lpstr>
      <vt:lpstr>Sexually Transmitted Infections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Sexually Transmitted Infections</dc:title>
  <dc:creator>younis</dc:creator>
  <cp:lastModifiedBy>Maher</cp:lastModifiedBy>
  <cp:revision>32</cp:revision>
  <dcterms:created xsi:type="dcterms:W3CDTF">2017-10-02T19:34:15Z</dcterms:created>
  <dcterms:modified xsi:type="dcterms:W3CDTF">2021-01-18T12:05:32Z</dcterms:modified>
</cp:coreProperties>
</file>