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E45C3A3-04C0-4C2E-B52F-9F3135EACAD7}" type="datetimeFigureOut">
              <a:rPr lang="ar-IQ" smtClean="0"/>
              <a:pPr/>
              <a:t>05/06/1442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5F056E-E1C5-4E11-B677-6712B410FC87}" type="slidenum">
              <a:rPr lang="ar-IQ" smtClean="0"/>
              <a:pPr/>
              <a:t>‹#›</a:t>
            </a:fld>
            <a:endParaRPr lang="ar-IQ"/>
          </a:p>
        </p:txBody>
      </p:sp>
    </p:spTree>
    <p:extLst>
      <p:ext uri="{BB962C8B-B14F-4D97-AF65-F5344CB8AC3E}">
        <p14:creationId xmlns:p14="http://schemas.microsoft.com/office/powerpoint/2010/main" val="37772934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15F056E-E1C5-4E11-B677-6712B410FC87}" type="slidenum">
              <a:rPr lang="ar-IQ" smtClean="0"/>
              <a:pPr/>
              <a:t>1</a:t>
            </a:fld>
            <a:endParaRPr lang="ar-IQ"/>
          </a:p>
        </p:txBody>
      </p:sp>
    </p:spTree>
    <p:extLst>
      <p:ext uri="{BB962C8B-B14F-4D97-AF65-F5344CB8AC3E}">
        <p14:creationId xmlns:p14="http://schemas.microsoft.com/office/powerpoint/2010/main" val="271543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15F056E-E1C5-4E11-B677-6712B410FC87}" type="slidenum">
              <a:rPr lang="ar-IQ" smtClean="0"/>
              <a:pPr/>
              <a:t>28</a:t>
            </a:fld>
            <a:endParaRPr lang="ar-IQ"/>
          </a:p>
        </p:txBody>
      </p:sp>
    </p:spTree>
    <p:extLst>
      <p:ext uri="{BB962C8B-B14F-4D97-AF65-F5344CB8AC3E}">
        <p14:creationId xmlns:p14="http://schemas.microsoft.com/office/powerpoint/2010/main" val="564786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CC8E334-80EC-468E-86E7-B6612D8F811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DEDB5F1-0F40-4AEF-B38A-27BE421CFAB6}" type="datetimeFigureOut">
              <a:rPr lang="ar-IQ" smtClean="0"/>
              <a:pPr/>
              <a:t>05/06/1442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CC8E334-80EC-468E-86E7-B6612D8F811A}"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EDB5F1-0F40-4AEF-B38A-27BE421CFAB6}" type="datetimeFigureOut">
              <a:rPr lang="ar-IQ" smtClean="0"/>
              <a:pPr/>
              <a:t>05/06/1442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C8E334-80EC-468E-86E7-B6612D8F811A}"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772400" cy="2115666"/>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freezing" dir="t">
                <a:rot lat="0" lon="0" rev="5640000"/>
              </a:lightRig>
            </a:scene3d>
            <a:sp3d prstMaterial="flat">
              <a:bevelT w="38100" h="38100"/>
              <a:contourClr>
                <a:schemeClr val="tx2"/>
              </a:contourClr>
            </a:sp3d>
          </a:bodyPr>
          <a:lstStyle/>
          <a:p>
            <a:pPr algn="ctr"/>
            <a:r>
              <a:rPr lang="en-US" sz="4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Reproductive Health and Its      Indicators</a:t>
            </a:r>
            <a:endParaRPr lang="ar-IQ" sz="4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مستطيل 2"/>
          <p:cNvSpPr/>
          <p:nvPr/>
        </p:nvSpPr>
        <p:spPr>
          <a:xfrm>
            <a:off x="1979712" y="3501008"/>
            <a:ext cx="5328591" cy="523220"/>
          </a:xfrm>
          <a:prstGeom prst="rect">
            <a:avLst/>
          </a:prstGeom>
        </p:spPr>
        <p:txBody>
          <a:bodyPr wrap="square">
            <a:spAutoFit/>
          </a:bodyPr>
          <a:lstStyle/>
          <a:p>
            <a:pPr algn="ctr"/>
            <a:r>
              <a:rPr lang="en-US" altLang="ar-IQ" sz="2800" b="1" dirty="0" smtClean="0"/>
              <a:t>Prof. Dr. </a:t>
            </a:r>
            <a:r>
              <a:rPr lang="en-US" altLang="ar-IQ" sz="2800" b="1" dirty="0" err="1" smtClean="0"/>
              <a:t>Rabea</a:t>
            </a:r>
            <a:r>
              <a:rPr lang="en-US" altLang="ar-IQ" sz="2800" b="1" dirty="0" smtClean="0"/>
              <a:t> M. Ali</a:t>
            </a:r>
            <a:endParaRPr lang="en-US" altLang="ar-IQ" sz="2800" b="1" dirty="0"/>
          </a:p>
        </p:txBody>
      </p:sp>
    </p:spTree>
    <p:extLst>
      <p:ext uri="{BB962C8B-B14F-4D97-AF65-F5344CB8AC3E}">
        <p14:creationId xmlns:p14="http://schemas.microsoft.com/office/powerpoint/2010/main" val="2471509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5" y="692696"/>
            <a:ext cx="7416824" cy="769441"/>
          </a:xfrm>
          <a:prstGeom prst="rect">
            <a:avLst/>
          </a:prstGeom>
          <a:solidFill>
            <a:srgbClr val="92D050"/>
          </a:solidFill>
        </p:spPr>
        <p:txBody>
          <a:bodyPr wrap="square">
            <a:spAutoFit/>
          </a:bodyPr>
          <a:lstStyle/>
          <a:p>
            <a:pPr algn="l"/>
            <a:r>
              <a:rPr lang="en-US" sz="4000" dirty="0">
                <a:latin typeface="Times New Roman" pitchFamily="18" charset="0"/>
                <a:cs typeface="Times New Roman" pitchFamily="18" charset="0"/>
              </a:rPr>
              <a:t>4 </a:t>
            </a:r>
            <a:r>
              <a:rPr lang="en-US" sz="3200" dirty="0">
                <a:latin typeface="Times New Roman" pitchFamily="18" charset="0"/>
                <a:cs typeface="Times New Roman" pitchFamily="18" charset="0"/>
              </a:rPr>
              <a:t>- </a:t>
            </a:r>
            <a:r>
              <a:rPr lang="en-US" sz="4400" dirty="0">
                <a:latin typeface="Times New Roman" pitchFamily="18" charset="0"/>
                <a:cs typeface="Times New Roman" pitchFamily="18" charset="0"/>
              </a:rPr>
              <a:t>Antenatal care coverage</a:t>
            </a:r>
            <a:r>
              <a:rPr lang="en-US" sz="2800" b="1" dirty="0">
                <a:solidFill>
                  <a:srgbClr val="000000"/>
                </a:solidFill>
                <a:latin typeface="Times New Roman"/>
                <a:ea typeface="Calibri"/>
              </a:rPr>
              <a:t> </a:t>
            </a:r>
            <a:endParaRPr lang="ar-IQ" sz="2800" dirty="0"/>
          </a:p>
        </p:txBody>
      </p:sp>
      <p:sp>
        <p:nvSpPr>
          <p:cNvPr id="3" name="مستطيل 2"/>
          <p:cNvSpPr/>
          <p:nvPr/>
        </p:nvSpPr>
        <p:spPr>
          <a:xfrm>
            <a:off x="805543" y="1831437"/>
            <a:ext cx="8091714" cy="4524315"/>
          </a:xfrm>
          <a:prstGeom prst="rect">
            <a:avLst/>
          </a:prstGeom>
        </p:spPr>
        <p:txBody>
          <a:bodyPr wrap="square">
            <a:spAutoFit/>
          </a:bodyPr>
          <a:lstStyle/>
          <a:p>
            <a:pPr algn="justLow" rtl="0"/>
            <a:r>
              <a:rPr lang="en-US" sz="3200" dirty="0">
                <a:solidFill>
                  <a:srgbClr val="000000"/>
                </a:solidFill>
                <a:latin typeface="Times New Roman"/>
                <a:ea typeface="Calibri"/>
              </a:rPr>
              <a:t>The proportion of women attended, at least once during their pregnancy, by skilled health personnel for reasons relating to pregnancy </a:t>
            </a:r>
            <a:r>
              <a:rPr lang="en-US" sz="3200" b="1" dirty="0">
                <a:solidFill>
                  <a:srgbClr val="000000"/>
                </a:solidFill>
                <a:latin typeface="Times New Roman"/>
                <a:ea typeface="Calibri"/>
              </a:rPr>
              <a:t>Numerator</a:t>
            </a:r>
            <a:r>
              <a:rPr lang="en-US" sz="3200" dirty="0">
                <a:solidFill>
                  <a:srgbClr val="000000"/>
                </a:solidFill>
                <a:latin typeface="Times New Roman"/>
                <a:ea typeface="Calibri"/>
              </a:rPr>
              <a:t>: Number of pregnant women attended, at least once during their pregnancy, by skilled personnel for reasons related to pregnancy during a fixed period </a:t>
            </a:r>
            <a:r>
              <a:rPr lang="en-US" sz="3200" b="1" dirty="0">
                <a:solidFill>
                  <a:srgbClr val="000000"/>
                </a:solidFill>
                <a:latin typeface="Times New Roman"/>
                <a:ea typeface="Calibri"/>
              </a:rPr>
              <a:t>Denominator</a:t>
            </a:r>
            <a:r>
              <a:rPr lang="en-US" sz="3200" dirty="0">
                <a:solidFill>
                  <a:srgbClr val="000000"/>
                </a:solidFill>
                <a:latin typeface="Times New Roman"/>
                <a:ea typeface="Calibri"/>
              </a:rPr>
              <a:t>: Total number of live births during the same period</a:t>
            </a:r>
            <a:endParaRPr lang="ar-IQ" sz="3200" dirty="0"/>
          </a:p>
        </p:txBody>
      </p:sp>
    </p:spTree>
    <p:extLst>
      <p:ext uri="{BB962C8B-B14F-4D97-AF65-F5344CB8AC3E}">
        <p14:creationId xmlns:p14="http://schemas.microsoft.com/office/powerpoint/2010/main" val="235082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257" y="589814"/>
            <a:ext cx="8180919" cy="584775"/>
          </a:xfrm>
          <a:prstGeom prst="rect">
            <a:avLst/>
          </a:prstGeom>
          <a:solidFill>
            <a:srgbClr val="92D050"/>
          </a:solidFill>
        </p:spPr>
        <p:txBody>
          <a:bodyPr wrap="square">
            <a:spAutoFit/>
          </a:bodyPr>
          <a:lstStyle/>
          <a:p>
            <a:r>
              <a:rPr lang="en-US" sz="3200" dirty="0"/>
              <a:t>5 -Births attended by skilled health personnel </a:t>
            </a:r>
            <a:endParaRPr lang="ar-IQ" sz="3200" dirty="0"/>
          </a:p>
        </p:txBody>
      </p:sp>
      <p:sp>
        <p:nvSpPr>
          <p:cNvPr id="3" name="مستطيل 2"/>
          <p:cNvSpPr/>
          <p:nvPr/>
        </p:nvSpPr>
        <p:spPr>
          <a:xfrm>
            <a:off x="395536" y="1340768"/>
            <a:ext cx="8280920" cy="5312288"/>
          </a:xfrm>
          <a:prstGeom prst="rect">
            <a:avLst/>
          </a:prstGeom>
        </p:spPr>
        <p:txBody>
          <a:bodyPr wrap="square">
            <a:spAutoFit/>
          </a:bodyPr>
          <a:lstStyle/>
          <a:p>
            <a:pPr algn="l">
              <a:lnSpc>
                <a:spcPct val="150000"/>
              </a:lnSpc>
              <a:spcAft>
                <a:spcPts val="1000"/>
              </a:spcAft>
              <a:tabLst>
                <a:tab pos="1709420" algn="l"/>
              </a:tabLst>
            </a:pPr>
            <a:r>
              <a:rPr lang="en-US" sz="3200" dirty="0">
                <a:solidFill>
                  <a:srgbClr val="000000"/>
                </a:solidFill>
                <a:latin typeface="Times New Roman"/>
                <a:ea typeface="Calibri"/>
                <a:cs typeface="Arial"/>
              </a:rPr>
              <a:t>The proportion of births attended by skilled health personnel </a:t>
            </a:r>
            <a:endParaRPr lang="en-US" sz="2400" dirty="0">
              <a:latin typeface="Calibri"/>
              <a:ea typeface="Calibri"/>
              <a:cs typeface="Arial"/>
            </a:endParaRPr>
          </a:p>
          <a:p>
            <a:pPr algn="l" rtl="0">
              <a:lnSpc>
                <a:spcPct val="150000"/>
              </a:lnSpc>
              <a:spcAft>
                <a:spcPts val="1000"/>
              </a:spcAft>
              <a:tabLst>
                <a:tab pos="1709420" algn="l"/>
              </a:tabLst>
            </a:pPr>
            <a:r>
              <a:rPr lang="en-US" sz="3200" b="1" dirty="0">
                <a:solidFill>
                  <a:srgbClr val="000000"/>
                </a:solidFill>
                <a:latin typeface="Times New Roman"/>
                <a:ea typeface="Calibri"/>
                <a:cs typeface="Arial"/>
              </a:rPr>
              <a:t>Numerator</a:t>
            </a:r>
            <a:r>
              <a:rPr lang="en-US" sz="3200" dirty="0">
                <a:solidFill>
                  <a:srgbClr val="000000"/>
                </a:solidFill>
                <a:latin typeface="Times New Roman"/>
                <a:ea typeface="Calibri"/>
                <a:cs typeface="Arial"/>
              </a:rPr>
              <a:t>: Births attended by skilled health personnel during a specified period </a:t>
            </a:r>
            <a:r>
              <a:rPr lang="en-US" sz="3200" b="1" dirty="0">
                <a:solidFill>
                  <a:srgbClr val="000000"/>
                </a:solidFill>
                <a:latin typeface="Times New Roman"/>
                <a:ea typeface="Calibri"/>
                <a:cs typeface="Arial"/>
              </a:rPr>
              <a:t>Denominator</a:t>
            </a:r>
            <a:r>
              <a:rPr lang="en-US" sz="3200" dirty="0">
                <a:solidFill>
                  <a:srgbClr val="000000"/>
                </a:solidFill>
                <a:latin typeface="Times New Roman"/>
                <a:ea typeface="Calibri"/>
                <a:cs typeface="Arial"/>
              </a:rPr>
              <a:t>: Total number of live births during the specified period Generation, interpretation and analysis...</a:t>
            </a:r>
            <a:endParaRPr lang="en-US" sz="2400" dirty="0">
              <a:effectLst/>
              <a:latin typeface="Calibri"/>
              <a:ea typeface="Calibri"/>
              <a:cs typeface="Arial"/>
            </a:endParaRPr>
          </a:p>
        </p:txBody>
      </p:sp>
    </p:spTree>
    <p:extLst>
      <p:ext uri="{BB962C8B-B14F-4D97-AF65-F5344CB8AC3E}">
        <p14:creationId xmlns:p14="http://schemas.microsoft.com/office/powerpoint/2010/main" val="2770325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5349" y="188640"/>
            <a:ext cx="8208912" cy="1077218"/>
          </a:xfrm>
          <a:prstGeom prst="rect">
            <a:avLst/>
          </a:prstGeom>
          <a:solidFill>
            <a:srgbClr val="92D050"/>
          </a:solidFill>
        </p:spPr>
        <p:txBody>
          <a:bodyPr wrap="square">
            <a:spAutoFit/>
          </a:bodyPr>
          <a:lstStyle/>
          <a:p>
            <a:pPr algn="l"/>
            <a:r>
              <a:rPr lang="en-US" sz="2800" dirty="0">
                <a:latin typeface="Times New Roman" pitchFamily="18" charset="0"/>
                <a:cs typeface="Times New Roman" pitchFamily="18" charset="0"/>
              </a:rPr>
              <a:t>6-Availability of basic essential obstetric care and availability of </a:t>
            </a:r>
            <a:r>
              <a:rPr lang="en-US" sz="2800" dirty="0" smtClean="0">
                <a:latin typeface="Times New Roman" pitchFamily="18" charset="0"/>
                <a:cs typeface="Times New Roman" pitchFamily="18" charset="0"/>
              </a:rPr>
              <a:t>comprehensive  </a:t>
            </a:r>
            <a:r>
              <a:rPr lang="en-US" sz="2800" dirty="0">
                <a:latin typeface="Times New Roman" pitchFamily="18" charset="0"/>
                <a:cs typeface="Times New Roman" pitchFamily="18" charset="0"/>
              </a:rPr>
              <a:t>essential obstetric </a:t>
            </a:r>
            <a:r>
              <a:rPr lang="en-US" sz="3600" dirty="0">
                <a:latin typeface="Times New Roman" pitchFamily="18" charset="0"/>
                <a:cs typeface="Times New Roman" pitchFamily="18" charset="0"/>
              </a:rPr>
              <a:t>care</a:t>
            </a:r>
            <a:endParaRPr lang="ar-IQ" sz="3600" dirty="0">
              <a:latin typeface="Times New Roman" pitchFamily="18" charset="0"/>
              <a:cs typeface="Times New Roman" pitchFamily="18" charset="0"/>
            </a:endParaRPr>
          </a:p>
        </p:txBody>
      </p:sp>
      <p:sp>
        <p:nvSpPr>
          <p:cNvPr id="3" name="مستطيل 2"/>
          <p:cNvSpPr/>
          <p:nvPr/>
        </p:nvSpPr>
        <p:spPr>
          <a:xfrm>
            <a:off x="585349" y="1556792"/>
            <a:ext cx="7947091" cy="3696653"/>
          </a:xfrm>
          <a:prstGeom prst="rect">
            <a:avLst/>
          </a:prstGeom>
        </p:spPr>
        <p:txBody>
          <a:bodyPr wrap="square">
            <a:spAutoFit/>
          </a:bodyPr>
          <a:lstStyle/>
          <a:p>
            <a:pPr algn="l">
              <a:lnSpc>
                <a:spcPct val="150000"/>
              </a:lnSpc>
            </a:pPr>
            <a:r>
              <a:rPr lang="en-US" sz="3200" dirty="0">
                <a:solidFill>
                  <a:srgbClr val="000000"/>
                </a:solidFill>
                <a:latin typeface="Times New Roman"/>
                <a:ea typeface="Calibri"/>
              </a:rPr>
              <a:t>Two process indicators related to the availability  of essential obstetric care are recommended as assessment tools to gauge national and global progress in reduction of maternal mortality:</a:t>
            </a:r>
            <a:endParaRPr lang="ar-IQ" sz="3200" dirty="0"/>
          </a:p>
        </p:txBody>
      </p:sp>
    </p:spTree>
    <p:extLst>
      <p:ext uri="{BB962C8B-B14F-4D97-AF65-F5344CB8AC3E}">
        <p14:creationId xmlns:p14="http://schemas.microsoft.com/office/powerpoint/2010/main" val="383629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16632"/>
            <a:ext cx="7851959" cy="905056"/>
          </a:xfrm>
          <a:prstGeom prst="rect">
            <a:avLst/>
          </a:prstGeom>
          <a:solidFill>
            <a:srgbClr val="92D050"/>
          </a:solidFill>
        </p:spPr>
        <p:txBody>
          <a:bodyPr wrap="square">
            <a:spAutoFit/>
          </a:bodyPr>
          <a:lstStyle/>
          <a:p>
            <a:pPr algn="l" rtl="0">
              <a:lnSpc>
                <a:spcPct val="150000"/>
              </a:lnSpc>
              <a:spcBef>
                <a:spcPts val="500"/>
              </a:spcBef>
              <a:spcAft>
                <a:spcPts val="100"/>
              </a:spcAft>
            </a:pPr>
            <a:r>
              <a:rPr lang="en-US" sz="4000" dirty="0">
                <a:latin typeface="Times New Roman" pitchFamily="18" charset="0"/>
                <a:cs typeface="Times New Roman" pitchFamily="18" charset="0"/>
              </a:rPr>
              <a:t>Definitions of important terms</a:t>
            </a:r>
          </a:p>
        </p:txBody>
      </p:sp>
      <p:sp>
        <p:nvSpPr>
          <p:cNvPr id="3" name="مستطيل 2"/>
          <p:cNvSpPr/>
          <p:nvPr/>
        </p:nvSpPr>
        <p:spPr>
          <a:xfrm>
            <a:off x="251520" y="908720"/>
            <a:ext cx="8640960" cy="5840189"/>
          </a:xfrm>
          <a:prstGeom prst="rect">
            <a:avLst/>
          </a:prstGeom>
        </p:spPr>
        <p:txBody>
          <a:bodyPr wrap="square">
            <a:spAutoFit/>
          </a:bodyPr>
          <a:lstStyle/>
          <a:p>
            <a:pPr algn="justLow" rtl="0">
              <a:lnSpc>
                <a:spcPct val="150000"/>
              </a:lnSpc>
              <a:spcAft>
                <a:spcPts val="900"/>
              </a:spcAft>
            </a:pPr>
            <a:r>
              <a:rPr lang="en-US" sz="2800" b="1" dirty="0">
                <a:solidFill>
                  <a:srgbClr val="000000"/>
                </a:solidFill>
                <a:latin typeface="Times New Roman"/>
                <a:ea typeface="Calibri"/>
                <a:cs typeface="Arial"/>
              </a:rPr>
              <a:t>A basic essential obstetric care</a:t>
            </a:r>
            <a:r>
              <a:rPr lang="en-US" sz="2800" dirty="0">
                <a:solidFill>
                  <a:srgbClr val="000000"/>
                </a:solidFill>
                <a:latin typeface="Times New Roman"/>
                <a:ea typeface="Calibri"/>
                <a:cs typeface="Arial"/>
              </a:rPr>
              <a:t> (BEOC) facility is one that performed all of the following six services (known as signal functions) at least once in the previous three months: administration of parenteral antibiotics, </a:t>
            </a:r>
            <a:r>
              <a:rPr lang="en-US" sz="2800" dirty="0" smtClean="0">
                <a:solidFill>
                  <a:srgbClr val="000000"/>
                </a:solidFill>
                <a:latin typeface="Times New Roman"/>
                <a:ea typeface="Calibri"/>
                <a:cs typeface="Arial"/>
              </a:rPr>
              <a:t>oxytocic's </a:t>
            </a:r>
            <a:r>
              <a:rPr lang="en-US" sz="2800" dirty="0">
                <a:solidFill>
                  <a:srgbClr val="000000"/>
                </a:solidFill>
                <a:latin typeface="Times New Roman"/>
                <a:ea typeface="Calibri"/>
                <a:cs typeface="Arial"/>
              </a:rPr>
              <a:t>and anticonvulsants; manual removal of the placenta; removal of retained products (e.g. manual vacuum aspiration); and assisted vaginal delivery (vacuum extraction or </a:t>
            </a:r>
            <a:r>
              <a:rPr lang="en-US" sz="2800" dirty="0" smtClean="0">
                <a:solidFill>
                  <a:srgbClr val="000000"/>
                </a:solidFill>
                <a:latin typeface="Times New Roman"/>
                <a:ea typeface="Calibri"/>
                <a:cs typeface="Arial"/>
              </a:rPr>
              <a:t>forceps. </a:t>
            </a:r>
            <a:r>
              <a:rPr lang="en-US" sz="2800" dirty="0">
                <a:solidFill>
                  <a:srgbClr val="000000"/>
                </a:solidFill>
                <a:latin typeface="Times New Roman"/>
                <a:ea typeface="Calibri"/>
                <a:cs typeface="Arial"/>
              </a:rPr>
              <a:t>The recommended minimum acceptable level is four BEOC facilities per 500 000 population.</a:t>
            </a:r>
            <a:endParaRPr lang="en-US" sz="2000" dirty="0">
              <a:effectLst/>
              <a:latin typeface="Calibri"/>
              <a:ea typeface="Calibri"/>
              <a:cs typeface="Arial"/>
            </a:endParaRPr>
          </a:p>
        </p:txBody>
      </p:sp>
    </p:spTree>
    <p:extLst>
      <p:ext uri="{BB962C8B-B14F-4D97-AF65-F5344CB8AC3E}">
        <p14:creationId xmlns:p14="http://schemas.microsoft.com/office/powerpoint/2010/main" val="4099654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332458"/>
            <a:ext cx="7488832" cy="584775"/>
          </a:xfrm>
          <a:prstGeom prst="rect">
            <a:avLst/>
          </a:prstGeom>
          <a:solidFill>
            <a:srgbClr val="92D050"/>
          </a:solidFill>
        </p:spPr>
        <p:txBody>
          <a:bodyPr wrap="square">
            <a:spAutoFit/>
          </a:bodyPr>
          <a:lstStyle/>
          <a:p>
            <a:pPr algn="l"/>
            <a:r>
              <a:rPr lang="en-US" sz="3200" dirty="0">
                <a:latin typeface="Times New Roman" pitchFamily="18" charset="0"/>
                <a:cs typeface="Times New Roman" pitchFamily="18" charset="0"/>
              </a:rPr>
              <a:t>A comprehensive essential obstetric care </a:t>
            </a:r>
            <a:endParaRPr lang="ar-IQ" sz="3200" dirty="0">
              <a:latin typeface="Times New Roman" pitchFamily="18" charset="0"/>
              <a:cs typeface="Times New Roman" pitchFamily="18" charset="0"/>
            </a:endParaRPr>
          </a:p>
        </p:txBody>
      </p:sp>
      <p:sp>
        <p:nvSpPr>
          <p:cNvPr id="3" name="مستطيل 2"/>
          <p:cNvSpPr/>
          <p:nvPr/>
        </p:nvSpPr>
        <p:spPr>
          <a:xfrm>
            <a:off x="595086" y="1412776"/>
            <a:ext cx="7721330" cy="3901196"/>
          </a:xfrm>
          <a:prstGeom prst="rect">
            <a:avLst/>
          </a:prstGeom>
        </p:spPr>
        <p:txBody>
          <a:bodyPr wrap="square">
            <a:spAutoFit/>
          </a:bodyPr>
          <a:lstStyle/>
          <a:p>
            <a:pPr algn="justLow" rtl="0">
              <a:lnSpc>
                <a:spcPct val="150000"/>
              </a:lnSpc>
              <a:spcAft>
                <a:spcPts val="900"/>
              </a:spcAft>
            </a:pPr>
            <a:r>
              <a:rPr lang="en-US" sz="2800" dirty="0">
                <a:solidFill>
                  <a:srgbClr val="000000"/>
                </a:solidFill>
                <a:latin typeface="Times New Roman"/>
                <a:ea typeface="Calibri"/>
                <a:cs typeface="Arial"/>
              </a:rPr>
              <a:t>CEOC) facility is one that has performed surgery (caesarean section) and blood transfusion, in addition to all six BEOC services, at least once in the previous three </a:t>
            </a:r>
            <a:r>
              <a:rPr lang="en-US" sz="2800" dirty="0" smtClean="0">
                <a:solidFill>
                  <a:srgbClr val="000000"/>
                </a:solidFill>
                <a:latin typeface="Times New Roman"/>
                <a:ea typeface="Calibri"/>
                <a:cs typeface="Arial"/>
              </a:rPr>
              <a:t>months. The </a:t>
            </a:r>
            <a:r>
              <a:rPr lang="en-US" sz="2800" dirty="0">
                <a:solidFill>
                  <a:srgbClr val="000000"/>
                </a:solidFill>
                <a:latin typeface="Times New Roman"/>
                <a:ea typeface="Calibri"/>
                <a:cs typeface="Arial"/>
              </a:rPr>
              <a:t>recommended minimum acceptable level is one CEOC facility per 500 000 population</a:t>
            </a:r>
            <a:r>
              <a:rPr lang="en-US" sz="2800" dirty="0" smtClean="0">
                <a:solidFill>
                  <a:srgbClr val="000000"/>
                </a:solidFill>
                <a:latin typeface="Times New Roman"/>
                <a:ea typeface="Calibri"/>
                <a:cs typeface="Arial"/>
              </a:rPr>
              <a:t>.</a:t>
            </a:r>
            <a:endParaRPr lang="en-US" sz="2000" dirty="0">
              <a:latin typeface="Calibri"/>
              <a:ea typeface="Calibri"/>
              <a:cs typeface="Arial"/>
            </a:endParaRPr>
          </a:p>
        </p:txBody>
      </p:sp>
    </p:spTree>
    <p:extLst>
      <p:ext uri="{BB962C8B-B14F-4D97-AF65-F5344CB8AC3E}">
        <p14:creationId xmlns:p14="http://schemas.microsoft.com/office/powerpoint/2010/main" val="2572403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9" y="3647879"/>
            <a:ext cx="8424936" cy="2308324"/>
          </a:xfrm>
          <a:prstGeom prst="rect">
            <a:avLst/>
          </a:prstGeom>
        </p:spPr>
        <p:txBody>
          <a:bodyPr wrap="square">
            <a:spAutoFit/>
          </a:bodyPr>
          <a:lstStyle/>
          <a:p>
            <a:pPr algn="justLow" rtl="0">
              <a:lnSpc>
                <a:spcPct val="150000"/>
              </a:lnSpc>
              <a:spcAft>
                <a:spcPts val="900"/>
              </a:spcAft>
            </a:pPr>
            <a:r>
              <a:rPr lang="en-US" sz="3200" dirty="0" smtClean="0">
                <a:solidFill>
                  <a:srgbClr val="000000"/>
                </a:solidFill>
                <a:latin typeface="Times New Roman"/>
                <a:ea typeface="Calibri"/>
                <a:cs typeface="Arial"/>
              </a:rPr>
              <a:t>functioning and those that may have the equipment but nevertheless </a:t>
            </a:r>
            <a:r>
              <a:rPr lang="en-US" sz="3200" dirty="0">
                <a:solidFill>
                  <a:srgbClr val="000000"/>
                </a:solidFill>
                <a:latin typeface="Times New Roman"/>
                <a:ea typeface="Calibri"/>
                <a:cs typeface="Arial"/>
              </a:rPr>
              <a:t>may not be performing as such</a:t>
            </a:r>
            <a:r>
              <a:rPr lang="en-US" sz="3200" dirty="0" smtClean="0">
                <a:solidFill>
                  <a:srgbClr val="000000"/>
                </a:solidFill>
                <a:latin typeface="Times New Roman"/>
                <a:ea typeface="Calibri"/>
                <a:cs typeface="Arial"/>
              </a:rPr>
              <a:t>.</a:t>
            </a:r>
            <a:endParaRPr lang="en-US" sz="2400" dirty="0">
              <a:effectLst/>
              <a:latin typeface="Calibri"/>
              <a:ea typeface="Calibri"/>
              <a:cs typeface="Arial"/>
            </a:endParaRPr>
          </a:p>
        </p:txBody>
      </p:sp>
      <p:sp>
        <p:nvSpPr>
          <p:cNvPr id="3" name="مستطيل 2"/>
          <p:cNvSpPr/>
          <p:nvPr/>
        </p:nvSpPr>
        <p:spPr>
          <a:xfrm>
            <a:off x="323528" y="476672"/>
            <a:ext cx="8424936" cy="3139321"/>
          </a:xfrm>
          <a:prstGeom prst="rect">
            <a:avLst/>
          </a:prstGeom>
        </p:spPr>
        <p:txBody>
          <a:bodyPr wrap="square">
            <a:spAutoFit/>
          </a:bodyPr>
          <a:lstStyle/>
          <a:p>
            <a:pPr lvl="0" algn="l">
              <a:lnSpc>
                <a:spcPct val="150000"/>
              </a:lnSpc>
            </a:pPr>
            <a:r>
              <a:rPr lang="en-US" sz="2800" dirty="0" smtClean="0">
                <a:solidFill>
                  <a:srgbClr val="000000"/>
                </a:solidFill>
                <a:latin typeface="Times New Roman"/>
                <a:ea typeface="Calibri"/>
              </a:rPr>
              <a:t>It </a:t>
            </a:r>
            <a:r>
              <a:rPr lang="en-US" sz="3200" dirty="0">
                <a:solidFill>
                  <a:srgbClr val="000000"/>
                </a:solidFill>
                <a:latin typeface="Times New Roman"/>
                <a:ea typeface="Calibri"/>
              </a:rPr>
              <a:t>is important to notice that these definitions explicitly impose the condition of “functioning” facilities. Distinction is made</a:t>
            </a:r>
            <a:r>
              <a:rPr lang="en-US" sz="2800" dirty="0">
                <a:solidFill>
                  <a:srgbClr val="000000"/>
                </a:solidFill>
                <a:latin typeface="Times New Roman"/>
                <a:ea typeface="Calibri"/>
              </a:rPr>
              <a:t> </a:t>
            </a:r>
            <a:r>
              <a:rPr lang="en-US" sz="3600" dirty="0">
                <a:solidFill>
                  <a:srgbClr val="000000"/>
                </a:solidFill>
                <a:latin typeface="Times New Roman"/>
                <a:ea typeface="Calibri"/>
              </a:rPr>
              <a:t>between</a:t>
            </a:r>
            <a:r>
              <a:rPr lang="en-US" sz="2800" dirty="0">
                <a:solidFill>
                  <a:srgbClr val="000000"/>
                </a:solidFill>
                <a:latin typeface="Times New Roman"/>
                <a:ea typeface="Calibri"/>
              </a:rPr>
              <a:t> </a:t>
            </a:r>
            <a:r>
              <a:rPr lang="en-US" sz="3200" dirty="0">
                <a:solidFill>
                  <a:srgbClr val="000000"/>
                </a:solidFill>
                <a:latin typeface="Times New Roman"/>
                <a:ea typeface="Calibri"/>
              </a:rPr>
              <a:t>facilities that are actually </a:t>
            </a:r>
            <a:endParaRPr lang="ar-IQ" sz="2800" dirty="0">
              <a:solidFill>
                <a:prstClr val="black"/>
              </a:solidFill>
            </a:endParaRPr>
          </a:p>
        </p:txBody>
      </p:sp>
    </p:spTree>
    <p:extLst>
      <p:ext uri="{BB962C8B-B14F-4D97-AF65-F5344CB8AC3E}">
        <p14:creationId xmlns:p14="http://schemas.microsoft.com/office/powerpoint/2010/main" val="3495903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97046" y="447080"/>
            <a:ext cx="8136904" cy="5860579"/>
          </a:xfrm>
          <a:prstGeom prst="rect">
            <a:avLst/>
          </a:prstGeom>
        </p:spPr>
        <p:txBody>
          <a:bodyPr wrap="square">
            <a:spAutoFit/>
          </a:bodyPr>
          <a:lstStyle/>
          <a:p>
            <a:pPr algn="justLow" rtl="0">
              <a:lnSpc>
                <a:spcPct val="150000"/>
              </a:lnSpc>
              <a:spcAft>
                <a:spcPts val="500"/>
              </a:spcAft>
            </a:pPr>
            <a:r>
              <a:rPr lang="en-US" sz="2800" b="1" dirty="0"/>
              <a:t>Availability of basic essential obstetric care </a:t>
            </a:r>
            <a:r>
              <a:rPr lang="en-US" sz="2800" b="1" dirty="0">
                <a:latin typeface="Times New Roman" pitchFamily="18" charset="0"/>
                <a:cs typeface="Times New Roman" pitchFamily="18" charset="0"/>
              </a:rPr>
              <a:t>(BEOC</a:t>
            </a:r>
            <a:r>
              <a:rPr lang="en-US" sz="2400" b="1" dirty="0">
                <a:solidFill>
                  <a:srgbClr val="000000"/>
                </a:solidFill>
                <a:latin typeface="Times New Roman"/>
                <a:ea typeface="Calibri"/>
                <a:cs typeface="Arial"/>
              </a:rPr>
              <a:t>)</a:t>
            </a:r>
            <a:endParaRPr lang="en-US" dirty="0">
              <a:latin typeface="Calibri"/>
              <a:ea typeface="Calibri"/>
              <a:cs typeface="Arial"/>
            </a:endParaRPr>
          </a:p>
          <a:p>
            <a:pPr algn="justLow" rtl="0">
              <a:lnSpc>
                <a:spcPct val="150000"/>
              </a:lnSpc>
              <a:spcAft>
                <a:spcPts val="500"/>
              </a:spcAft>
            </a:pPr>
            <a:r>
              <a:rPr lang="en-US" sz="3200" dirty="0">
                <a:solidFill>
                  <a:srgbClr val="000000"/>
                </a:solidFill>
                <a:latin typeface="Times New Roman"/>
                <a:ea typeface="Calibri"/>
                <a:cs typeface="Arial"/>
              </a:rPr>
              <a:t>The number of facilities with functioning basic essential obstetric care per 500 000 population</a:t>
            </a:r>
            <a:endParaRPr lang="en-US" sz="2400" dirty="0">
              <a:latin typeface="Calibri"/>
              <a:ea typeface="Calibri"/>
              <a:cs typeface="Arial"/>
            </a:endParaRPr>
          </a:p>
          <a:p>
            <a:pPr algn="justLow" rtl="0">
              <a:lnSpc>
                <a:spcPct val="150000"/>
              </a:lnSpc>
              <a:spcAft>
                <a:spcPts val="500"/>
              </a:spcAft>
            </a:pPr>
            <a:r>
              <a:rPr lang="en-US" sz="3200" b="1" dirty="0" err="1" smtClean="0">
                <a:solidFill>
                  <a:srgbClr val="000000"/>
                </a:solidFill>
                <a:latin typeface="Times New Roman"/>
                <a:ea typeface="Calibri"/>
                <a:cs typeface="Arial"/>
              </a:rPr>
              <a:t>Numerator</a:t>
            </a:r>
            <a:r>
              <a:rPr lang="en-US" sz="3200" dirty="0" err="1" smtClean="0">
                <a:solidFill>
                  <a:srgbClr val="000000"/>
                </a:solidFill>
                <a:latin typeface="Times New Roman"/>
                <a:ea typeface="Calibri"/>
                <a:cs typeface="Arial"/>
              </a:rPr>
              <a:t>:Numberoffacilities</a:t>
            </a:r>
            <a:r>
              <a:rPr lang="en-US" sz="3200" dirty="0" smtClean="0">
                <a:solidFill>
                  <a:srgbClr val="000000"/>
                </a:solidFill>
                <a:latin typeface="Times New Roman"/>
                <a:ea typeface="Calibri"/>
                <a:cs typeface="Arial"/>
              </a:rPr>
              <a:t> </a:t>
            </a:r>
            <a:r>
              <a:rPr lang="en-US" sz="3200" dirty="0">
                <a:solidFill>
                  <a:srgbClr val="000000"/>
                </a:solidFill>
                <a:latin typeface="Times New Roman"/>
                <a:ea typeface="Calibri"/>
                <a:cs typeface="Arial"/>
              </a:rPr>
              <a:t>with functioning basic care X 500 000</a:t>
            </a:r>
            <a:endParaRPr lang="en-US" sz="2400" dirty="0">
              <a:latin typeface="Calibri"/>
              <a:ea typeface="Calibri"/>
              <a:cs typeface="Arial"/>
            </a:endParaRPr>
          </a:p>
          <a:p>
            <a:pPr algn="justLow" rtl="0">
              <a:lnSpc>
                <a:spcPct val="150000"/>
              </a:lnSpc>
              <a:spcAft>
                <a:spcPts val="1000"/>
              </a:spcAft>
            </a:pPr>
            <a:r>
              <a:rPr lang="en-US" sz="3200" b="1" dirty="0">
                <a:solidFill>
                  <a:srgbClr val="000000"/>
                </a:solidFill>
                <a:latin typeface="Times New Roman"/>
                <a:ea typeface="Calibri"/>
                <a:cs typeface="Arial"/>
              </a:rPr>
              <a:t>Denominator</a:t>
            </a:r>
            <a:r>
              <a:rPr lang="en-US" sz="3200" dirty="0">
                <a:solidFill>
                  <a:srgbClr val="000000"/>
                </a:solidFill>
                <a:latin typeface="Times New Roman"/>
                <a:ea typeface="Calibri"/>
                <a:cs typeface="Arial"/>
              </a:rPr>
              <a:t>: Total population</a:t>
            </a:r>
            <a:endParaRPr lang="en-US" sz="2400" dirty="0">
              <a:latin typeface="Calibri"/>
              <a:ea typeface="Calibri"/>
              <a:cs typeface="Arial"/>
            </a:endParaRPr>
          </a:p>
          <a:p>
            <a:pPr algn="justLow">
              <a:lnSpc>
                <a:spcPct val="150000"/>
              </a:lnSpc>
              <a:spcAft>
                <a:spcPts val="500"/>
              </a:spcAft>
            </a:pPr>
            <a:r>
              <a:rPr lang="en-US" sz="2000" b="1" dirty="0" smtClean="0">
                <a:solidFill>
                  <a:srgbClr val="000000"/>
                </a:solidFill>
                <a:latin typeface="Times New Roman"/>
                <a:ea typeface="Calibri"/>
                <a:cs typeface="Arial"/>
              </a:rPr>
              <a:t>)</a:t>
            </a:r>
            <a:endParaRPr lang="en-US" dirty="0">
              <a:effectLst/>
              <a:latin typeface="Optima Bold"/>
              <a:ea typeface="Calibri"/>
              <a:cs typeface="Arial"/>
            </a:endParaRPr>
          </a:p>
        </p:txBody>
      </p:sp>
    </p:spTree>
    <p:extLst>
      <p:ext uri="{BB962C8B-B14F-4D97-AF65-F5344CB8AC3E}">
        <p14:creationId xmlns:p14="http://schemas.microsoft.com/office/powerpoint/2010/main" val="799835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22799"/>
            <a:ext cx="8280920" cy="5640006"/>
          </a:xfrm>
          <a:prstGeom prst="rect">
            <a:avLst/>
          </a:prstGeom>
        </p:spPr>
        <p:txBody>
          <a:bodyPr wrap="square">
            <a:spAutoFit/>
          </a:bodyPr>
          <a:lstStyle/>
          <a:p>
            <a:pPr algn="l">
              <a:lnSpc>
                <a:spcPct val="150000"/>
              </a:lnSpc>
              <a:spcAft>
                <a:spcPts val="500"/>
              </a:spcAft>
            </a:pPr>
            <a:r>
              <a:rPr lang="en-US" sz="2800" b="1" dirty="0"/>
              <a:t>Availability of comprehensive essential obstetric care </a:t>
            </a:r>
            <a:r>
              <a:rPr lang="en-US" sz="3600" dirty="0"/>
              <a:t>(</a:t>
            </a:r>
            <a:r>
              <a:rPr lang="en-US" sz="2800" b="1" dirty="0">
                <a:solidFill>
                  <a:srgbClr val="000000"/>
                </a:solidFill>
                <a:latin typeface="Times New Roman"/>
                <a:ea typeface="Calibri"/>
                <a:cs typeface="Arial"/>
              </a:rPr>
              <a:t>CEOC)</a:t>
            </a:r>
            <a:endParaRPr lang="en-US" sz="2400" dirty="0">
              <a:latin typeface="Optima Bold"/>
              <a:ea typeface="Calibri"/>
              <a:cs typeface="Arial"/>
            </a:endParaRPr>
          </a:p>
          <a:p>
            <a:pPr algn="l">
              <a:lnSpc>
                <a:spcPct val="150000"/>
              </a:lnSpc>
              <a:spcAft>
                <a:spcPts val="500"/>
              </a:spcAft>
            </a:pPr>
            <a:r>
              <a:rPr lang="en-US" sz="2800" dirty="0">
                <a:solidFill>
                  <a:srgbClr val="000000"/>
                </a:solidFill>
                <a:latin typeface="Times New Roman"/>
                <a:ea typeface="Calibri"/>
                <a:cs typeface="Arial"/>
              </a:rPr>
              <a:t>The number of facilities with functioning comprehensive essential obstetric care per 500 000 population</a:t>
            </a:r>
            <a:endParaRPr lang="en-US" sz="2400" dirty="0">
              <a:latin typeface="Optima Bold"/>
              <a:ea typeface="Calibri"/>
              <a:cs typeface="Arial"/>
            </a:endParaRPr>
          </a:p>
          <a:p>
            <a:pPr algn="l">
              <a:lnSpc>
                <a:spcPct val="150000"/>
              </a:lnSpc>
              <a:spcAft>
                <a:spcPts val="500"/>
              </a:spcAft>
            </a:pPr>
            <a:r>
              <a:rPr lang="en-US" sz="2800" b="1" dirty="0">
                <a:solidFill>
                  <a:srgbClr val="000000"/>
                </a:solidFill>
                <a:latin typeface="Times New Roman"/>
                <a:ea typeface="Calibri"/>
                <a:cs typeface="Arial"/>
              </a:rPr>
              <a:t>Numerator</a:t>
            </a:r>
            <a:r>
              <a:rPr lang="en-US" sz="2800" dirty="0">
                <a:solidFill>
                  <a:srgbClr val="000000"/>
                </a:solidFill>
                <a:latin typeface="Times New Roman"/>
                <a:ea typeface="Calibri"/>
                <a:cs typeface="Arial"/>
              </a:rPr>
              <a:t>: Number of facilities with functioning basic care X 500 000</a:t>
            </a:r>
            <a:endParaRPr lang="en-US" sz="2400" dirty="0">
              <a:latin typeface="Optima Bold"/>
              <a:ea typeface="Calibri"/>
              <a:cs typeface="Arial"/>
            </a:endParaRPr>
          </a:p>
          <a:p>
            <a:pPr algn="l" rtl="0">
              <a:lnSpc>
                <a:spcPct val="150000"/>
              </a:lnSpc>
              <a:spcAft>
                <a:spcPts val="1000"/>
              </a:spcAft>
            </a:pPr>
            <a:r>
              <a:rPr lang="en-US" sz="2800" b="1" dirty="0">
                <a:solidFill>
                  <a:srgbClr val="000000"/>
                </a:solidFill>
                <a:latin typeface="Times New Roman"/>
                <a:ea typeface="Calibri"/>
                <a:cs typeface="Arial"/>
              </a:rPr>
              <a:t>Denominator</a:t>
            </a:r>
            <a:r>
              <a:rPr lang="en-US" sz="2800" dirty="0">
                <a:solidFill>
                  <a:srgbClr val="000000"/>
                </a:solidFill>
                <a:latin typeface="Times New Roman"/>
                <a:ea typeface="Calibri"/>
                <a:cs typeface="Arial"/>
              </a:rPr>
              <a:t>: Total population</a:t>
            </a:r>
            <a:endParaRPr lang="en-US" sz="2000" dirty="0">
              <a:effectLst/>
              <a:latin typeface="Calibri"/>
              <a:ea typeface="Calibri"/>
              <a:cs typeface="Arial"/>
            </a:endParaRPr>
          </a:p>
        </p:txBody>
      </p:sp>
    </p:spTree>
    <p:extLst>
      <p:ext uri="{BB962C8B-B14F-4D97-AF65-F5344CB8AC3E}">
        <p14:creationId xmlns:p14="http://schemas.microsoft.com/office/powerpoint/2010/main" val="3733312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332656"/>
            <a:ext cx="5878228" cy="742511"/>
          </a:xfrm>
          <a:prstGeom prst="rect">
            <a:avLst/>
          </a:prstGeom>
          <a:solidFill>
            <a:srgbClr val="92D050"/>
          </a:solidFill>
        </p:spPr>
        <p:txBody>
          <a:bodyPr wrap="square">
            <a:spAutoFit/>
          </a:bodyPr>
          <a:lstStyle/>
          <a:p>
            <a:pPr algn="l">
              <a:lnSpc>
                <a:spcPct val="150000"/>
              </a:lnSpc>
              <a:spcBef>
                <a:spcPts val="500"/>
              </a:spcBef>
              <a:spcAft>
                <a:spcPts val="800"/>
              </a:spcAft>
            </a:pPr>
            <a:r>
              <a:rPr lang="en-US" sz="3200" dirty="0">
                <a:latin typeface="Times New Roman" pitchFamily="18" charset="0"/>
                <a:cs typeface="Times New Roman" pitchFamily="18" charset="0"/>
              </a:rPr>
              <a:t>8- Perinatal mortality rate</a:t>
            </a:r>
          </a:p>
        </p:txBody>
      </p:sp>
      <p:sp>
        <p:nvSpPr>
          <p:cNvPr id="3" name="مستطيل 2"/>
          <p:cNvSpPr/>
          <p:nvPr/>
        </p:nvSpPr>
        <p:spPr>
          <a:xfrm>
            <a:off x="611560" y="1412776"/>
            <a:ext cx="8064896" cy="5298886"/>
          </a:xfrm>
          <a:prstGeom prst="rect">
            <a:avLst/>
          </a:prstGeom>
        </p:spPr>
        <p:txBody>
          <a:bodyPr wrap="square">
            <a:spAutoFit/>
          </a:bodyPr>
          <a:lstStyle/>
          <a:p>
            <a:pPr algn="l">
              <a:lnSpc>
                <a:spcPct val="150000"/>
              </a:lnSpc>
              <a:spcAft>
                <a:spcPts val="500"/>
              </a:spcAft>
            </a:pPr>
            <a:r>
              <a:rPr lang="en-US" sz="3600" dirty="0">
                <a:solidFill>
                  <a:srgbClr val="000000"/>
                </a:solidFill>
                <a:latin typeface="Times New Roman"/>
                <a:ea typeface="Calibri"/>
                <a:cs typeface="Arial"/>
              </a:rPr>
              <a:t>The number of perinatal deaths per 1000 births</a:t>
            </a:r>
            <a:endParaRPr lang="en-US" sz="3200" dirty="0">
              <a:latin typeface="Optima Bold"/>
              <a:ea typeface="Calibri"/>
              <a:cs typeface="Arial"/>
            </a:endParaRPr>
          </a:p>
          <a:p>
            <a:pPr algn="l">
              <a:lnSpc>
                <a:spcPct val="150000"/>
              </a:lnSpc>
              <a:spcAft>
                <a:spcPts val="500"/>
              </a:spcAft>
            </a:pPr>
            <a:r>
              <a:rPr lang="en-US" sz="3600" b="1" dirty="0">
                <a:solidFill>
                  <a:srgbClr val="000000"/>
                </a:solidFill>
                <a:latin typeface="Times New Roman"/>
                <a:ea typeface="Calibri"/>
                <a:cs typeface="Arial"/>
              </a:rPr>
              <a:t>Numerator</a:t>
            </a:r>
            <a:r>
              <a:rPr lang="en-US" sz="3600" dirty="0">
                <a:solidFill>
                  <a:srgbClr val="000000"/>
                </a:solidFill>
                <a:latin typeface="Times New Roman"/>
                <a:ea typeface="Calibri"/>
                <a:cs typeface="Arial"/>
              </a:rPr>
              <a:t>: Number of perinatal deaths (fetal deaths and early neonatal deaths) x 1000 </a:t>
            </a:r>
            <a:endParaRPr lang="en-US" sz="3200" dirty="0">
              <a:latin typeface="Optima Bold"/>
              <a:ea typeface="Calibri"/>
              <a:cs typeface="Arial"/>
            </a:endParaRPr>
          </a:p>
          <a:p>
            <a:pPr algn="l">
              <a:lnSpc>
                <a:spcPct val="150000"/>
              </a:lnSpc>
              <a:spcAft>
                <a:spcPts val="500"/>
              </a:spcAft>
            </a:pPr>
            <a:r>
              <a:rPr lang="en-US" sz="3600" b="1" dirty="0">
                <a:solidFill>
                  <a:srgbClr val="000000"/>
                </a:solidFill>
                <a:latin typeface="Times New Roman"/>
                <a:ea typeface="Calibri"/>
                <a:cs typeface="Arial"/>
              </a:rPr>
              <a:t>Denominator</a:t>
            </a:r>
            <a:r>
              <a:rPr lang="en-US" sz="3600" dirty="0">
                <a:solidFill>
                  <a:srgbClr val="000000"/>
                </a:solidFill>
                <a:latin typeface="Times New Roman"/>
                <a:ea typeface="Calibri"/>
                <a:cs typeface="Arial"/>
              </a:rPr>
              <a:t>: Total number of births</a:t>
            </a:r>
            <a:endParaRPr lang="en-US" sz="3200" dirty="0">
              <a:effectLst/>
              <a:latin typeface="Optima Bold"/>
              <a:ea typeface="Calibri"/>
              <a:cs typeface="Arial"/>
            </a:endParaRPr>
          </a:p>
        </p:txBody>
      </p:sp>
    </p:spTree>
    <p:extLst>
      <p:ext uri="{BB962C8B-B14F-4D97-AF65-F5344CB8AC3E}">
        <p14:creationId xmlns:p14="http://schemas.microsoft.com/office/powerpoint/2010/main" val="20513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645731"/>
            <a:ext cx="8602758" cy="4375557"/>
          </a:xfrm>
          <a:prstGeom prst="rect">
            <a:avLst/>
          </a:prstGeom>
          <a:noFill/>
        </p:spPr>
        <p:txBody>
          <a:bodyPr wrap="square">
            <a:spAutoFit/>
          </a:bodyPr>
          <a:lstStyle/>
          <a:p>
            <a:pPr algn="l">
              <a:lnSpc>
                <a:spcPct val="150000"/>
              </a:lnSpc>
              <a:spcAft>
                <a:spcPts val="500"/>
              </a:spcAft>
            </a:pPr>
            <a:r>
              <a:rPr lang="en-US" sz="3600" dirty="0" smtClean="0">
                <a:solidFill>
                  <a:srgbClr val="000000"/>
                </a:solidFill>
                <a:latin typeface="Times New Roman"/>
                <a:ea typeface="Calibri"/>
                <a:cs typeface="Arial"/>
              </a:rPr>
              <a:t>The </a:t>
            </a:r>
            <a:r>
              <a:rPr lang="en-US" sz="3600" dirty="0">
                <a:solidFill>
                  <a:srgbClr val="000000"/>
                </a:solidFill>
                <a:latin typeface="Times New Roman"/>
                <a:ea typeface="Calibri"/>
                <a:cs typeface="Arial"/>
              </a:rPr>
              <a:t>percentage of </a:t>
            </a:r>
            <a:r>
              <a:rPr lang="en-US" sz="3600" dirty="0" smtClean="0">
                <a:solidFill>
                  <a:srgbClr val="000000"/>
                </a:solidFill>
                <a:latin typeface="Times New Roman"/>
                <a:ea typeface="Calibri"/>
                <a:cs typeface="Arial"/>
              </a:rPr>
              <a:t>live born </a:t>
            </a:r>
            <a:r>
              <a:rPr lang="en-US" sz="3600" dirty="0">
                <a:solidFill>
                  <a:srgbClr val="000000"/>
                </a:solidFill>
                <a:latin typeface="Times New Roman"/>
                <a:ea typeface="Calibri"/>
                <a:cs typeface="Arial"/>
              </a:rPr>
              <a:t>babies who weigh less than 2500 g</a:t>
            </a:r>
            <a:endParaRPr lang="en-US" sz="3200" dirty="0">
              <a:latin typeface="Optima Bold"/>
              <a:ea typeface="Calibri"/>
              <a:cs typeface="Arial"/>
            </a:endParaRPr>
          </a:p>
          <a:p>
            <a:pPr algn="l">
              <a:lnSpc>
                <a:spcPct val="150000"/>
              </a:lnSpc>
              <a:spcAft>
                <a:spcPts val="500"/>
              </a:spcAft>
            </a:pPr>
            <a:r>
              <a:rPr lang="en-US" sz="3600" b="1" dirty="0">
                <a:solidFill>
                  <a:srgbClr val="000000"/>
                </a:solidFill>
                <a:latin typeface="Times New Roman"/>
                <a:ea typeface="Calibri"/>
                <a:cs typeface="Arial"/>
              </a:rPr>
              <a:t>Numerator</a:t>
            </a:r>
            <a:r>
              <a:rPr lang="en-US" sz="3600" dirty="0">
                <a:solidFill>
                  <a:srgbClr val="000000"/>
                </a:solidFill>
                <a:latin typeface="Times New Roman"/>
                <a:ea typeface="Calibri"/>
                <a:cs typeface="Arial"/>
              </a:rPr>
              <a:t>: Number of </a:t>
            </a:r>
            <a:r>
              <a:rPr lang="en-US" sz="3600" dirty="0" smtClean="0">
                <a:solidFill>
                  <a:srgbClr val="000000"/>
                </a:solidFill>
                <a:latin typeface="Times New Roman"/>
                <a:ea typeface="Calibri"/>
                <a:cs typeface="Arial"/>
              </a:rPr>
              <a:t>live born </a:t>
            </a:r>
            <a:r>
              <a:rPr lang="en-US" sz="3600" dirty="0">
                <a:solidFill>
                  <a:srgbClr val="000000"/>
                </a:solidFill>
                <a:latin typeface="Times New Roman"/>
                <a:ea typeface="Calibri"/>
                <a:cs typeface="Arial"/>
              </a:rPr>
              <a:t>babies who weigh less than 2500 g x 100</a:t>
            </a:r>
            <a:endParaRPr lang="en-US" sz="3200" dirty="0">
              <a:latin typeface="Optima Bold"/>
              <a:ea typeface="Calibri"/>
              <a:cs typeface="Arial"/>
            </a:endParaRPr>
          </a:p>
          <a:p>
            <a:pPr algn="l">
              <a:lnSpc>
                <a:spcPct val="150000"/>
              </a:lnSpc>
              <a:spcAft>
                <a:spcPts val="1000"/>
              </a:spcAft>
            </a:pPr>
            <a:r>
              <a:rPr lang="en-US" sz="3600" b="1" dirty="0">
                <a:solidFill>
                  <a:srgbClr val="000000"/>
                </a:solidFill>
                <a:latin typeface="Times New Roman"/>
                <a:ea typeface="Calibri"/>
                <a:cs typeface="Arial"/>
              </a:rPr>
              <a:t>Denominator</a:t>
            </a:r>
            <a:r>
              <a:rPr lang="en-US" sz="3600" dirty="0">
                <a:solidFill>
                  <a:srgbClr val="000000"/>
                </a:solidFill>
                <a:latin typeface="Times New Roman"/>
                <a:ea typeface="Calibri"/>
                <a:cs typeface="Arial"/>
              </a:rPr>
              <a:t>: Total number of live birth</a:t>
            </a:r>
            <a:r>
              <a:rPr lang="en-US" dirty="0">
                <a:solidFill>
                  <a:srgbClr val="000000"/>
                </a:solidFill>
                <a:latin typeface="Times New Roman"/>
                <a:ea typeface="Calibri"/>
                <a:cs typeface="Arial"/>
              </a:rPr>
              <a:t>s</a:t>
            </a:r>
            <a:endParaRPr lang="en-US" sz="1400" dirty="0">
              <a:effectLst/>
              <a:latin typeface="Calibri"/>
              <a:ea typeface="Calibri"/>
              <a:cs typeface="Arial"/>
            </a:endParaRPr>
          </a:p>
        </p:txBody>
      </p:sp>
      <p:sp>
        <p:nvSpPr>
          <p:cNvPr id="3" name="مستطيل 2"/>
          <p:cNvSpPr/>
          <p:nvPr/>
        </p:nvSpPr>
        <p:spPr>
          <a:xfrm>
            <a:off x="971599" y="332656"/>
            <a:ext cx="7228971" cy="923330"/>
          </a:xfrm>
          <a:prstGeom prst="rect">
            <a:avLst/>
          </a:prstGeom>
          <a:solidFill>
            <a:srgbClr val="92D050"/>
          </a:solidFill>
        </p:spPr>
        <p:txBody>
          <a:bodyPr wrap="square">
            <a:spAutoFit/>
          </a:bodyPr>
          <a:lstStyle/>
          <a:p>
            <a:pPr>
              <a:lnSpc>
                <a:spcPct val="150000"/>
              </a:lnSpc>
              <a:spcBef>
                <a:spcPts val="500"/>
              </a:spcBef>
              <a:spcAft>
                <a:spcPts val="800"/>
              </a:spcAft>
            </a:pPr>
            <a:r>
              <a:rPr lang="en-US" sz="3600" dirty="0">
                <a:latin typeface="Times New Roman" pitchFamily="18" charset="0"/>
                <a:cs typeface="Times New Roman" pitchFamily="18" charset="0"/>
              </a:rPr>
              <a:t>9 -Prevalence of low birth weight</a:t>
            </a:r>
          </a:p>
        </p:txBody>
      </p:sp>
    </p:spTree>
    <p:extLst>
      <p:ext uri="{BB962C8B-B14F-4D97-AF65-F5344CB8AC3E}">
        <p14:creationId xmlns:p14="http://schemas.microsoft.com/office/powerpoint/2010/main" val="892408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692696"/>
            <a:ext cx="7560840" cy="5262979"/>
          </a:xfrm>
          <a:prstGeom prst="rect">
            <a:avLst/>
          </a:prstGeom>
        </p:spPr>
        <p:txBody>
          <a:bodyPr wrap="square">
            <a:spAutoFit/>
          </a:bodyPr>
          <a:lstStyle/>
          <a:p>
            <a:pPr algn="justLow" rtl="0">
              <a:lnSpc>
                <a:spcPct val="150000"/>
              </a:lnSpc>
            </a:pPr>
            <a:r>
              <a:rPr lang="en-US" sz="2800" dirty="0" smtClean="0">
                <a:latin typeface="Times New Roman" pitchFamily="18" charset="0"/>
                <a:cs typeface="Times New Roman" pitchFamily="18" charset="0"/>
              </a:rPr>
              <a:t>Providing an overview of reproductive health </a:t>
            </a:r>
          </a:p>
          <a:p>
            <a:pPr algn="justLow" rtl="0">
              <a:lnSpc>
                <a:spcPct val="150000"/>
              </a:lnSpc>
            </a:pPr>
            <a:r>
              <a:rPr lang="en-US" sz="2800" dirty="0" smtClean="0">
                <a:latin typeface="Times New Roman" pitchFamily="18" charset="0"/>
                <a:cs typeface="Times New Roman" pitchFamily="18" charset="0"/>
              </a:rPr>
              <a:t>Reproductive health affects the lives of women and men from conception to birth, through adolescence to old age, and includes the attainment and maintenance of good health as well as the prevention and treatment of ill health </a:t>
            </a:r>
          </a:p>
          <a:p>
            <a:pPr algn="justLow" rtl="0">
              <a:lnSpc>
                <a:spcPct val="150000"/>
              </a:lnSpc>
            </a:pPr>
            <a:r>
              <a:rPr lang="en-US" sz="2800" dirty="0" smtClean="0">
                <a:latin typeface="Times New Roman" pitchFamily="18" charset="0"/>
                <a:cs typeface="Times New Roman" pitchFamily="18" charset="0"/>
              </a:rPr>
              <a:t>Reproductive health services cover a wide range of programmed areas.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1486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74693"/>
            <a:ext cx="7776864" cy="954107"/>
          </a:xfrm>
          <a:prstGeom prst="rect">
            <a:avLst/>
          </a:prstGeom>
          <a:solidFill>
            <a:srgbClr val="92D050"/>
          </a:solidFill>
        </p:spPr>
        <p:txBody>
          <a:bodyPr wrap="square">
            <a:spAutoFit/>
          </a:bodyPr>
          <a:lstStyle/>
          <a:p>
            <a:pPr algn="l"/>
            <a:r>
              <a:rPr lang="en-US" sz="2800" dirty="0">
                <a:latin typeface="Times New Roman" pitchFamily="18" charset="0"/>
                <a:cs typeface="Times New Roman" pitchFamily="18" charset="0"/>
              </a:rPr>
              <a:t>10 -Prevalence of positive syphilis serology in pregnant women </a:t>
            </a:r>
            <a:endParaRPr lang="ar-IQ" sz="2800" dirty="0">
              <a:latin typeface="Times New Roman" pitchFamily="18" charset="0"/>
              <a:cs typeface="Times New Roman" pitchFamily="18" charset="0"/>
            </a:endParaRPr>
          </a:p>
        </p:txBody>
      </p:sp>
      <p:sp>
        <p:nvSpPr>
          <p:cNvPr id="3" name="مستطيل 2"/>
          <p:cNvSpPr/>
          <p:nvPr/>
        </p:nvSpPr>
        <p:spPr>
          <a:xfrm>
            <a:off x="395535" y="1779781"/>
            <a:ext cx="8400121" cy="4652556"/>
          </a:xfrm>
          <a:prstGeom prst="rect">
            <a:avLst/>
          </a:prstGeom>
        </p:spPr>
        <p:txBody>
          <a:bodyPr wrap="square">
            <a:spAutoFit/>
          </a:bodyPr>
          <a:lstStyle/>
          <a:p>
            <a:pPr algn="justLow" rtl="0">
              <a:lnSpc>
                <a:spcPct val="150000"/>
              </a:lnSpc>
              <a:spcAft>
                <a:spcPts val="1000"/>
              </a:spcAft>
            </a:pPr>
            <a:r>
              <a:rPr lang="en-US" sz="2400" dirty="0">
                <a:solidFill>
                  <a:srgbClr val="000000"/>
                </a:solidFill>
                <a:latin typeface="Times New Roman"/>
                <a:ea typeface="Calibri"/>
                <a:cs typeface="Arial"/>
              </a:rPr>
              <a:t>The percentage of pregnant women aged 15–24 years attending antenatal clinics with a positive serology for </a:t>
            </a:r>
            <a:r>
              <a:rPr lang="en-US" sz="2400" dirty="0" smtClean="0">
                <a:solidFill>
                  <a:srgbClr val="000000"/>
                </a:solidFill>
                <a:latin typeface="Times New Roman"/>
                <a:ea typeface="Calibri"/>
                <a:cs typeface="Arial"/>
              </a:rPr>
              <a:t>syphilis.</a:t>
            </a:r>
          </a:p>
          <a:p>
            <a:pPr algn="justLow" rtl="0">
              <a:lnSpc>
                <a:spcPct val="150000"/>
              </a:lnSpc>
              <a:spcAft>
                <a:spcPts val="1000"/>
              </a:spcAft>
            </a:pPr>
            <a:r>
              <a:rPr lang="en-US" sz="2400" dirty="0" smtClean="0">
                <a:solidFill>
                  <a:srgbClr val="000000"/>
                </a:solidFill>
                <a:latin typeface="Times New Roman"/>
                <a:ea typeface="Calibri"/>
                <a:cs typeface="Arial"/>
              </a:rPr>
              <a:t> </a:t>
            </a:r>
            <a:r>
              <a:rPr lang="en-US" sz="2400" b="1" dirty="0">
                <a:solidFill>
                  <a:srgbClr val="000000"/>
                </a:solidFill>
                <a:latin typeface="Times New Roman"/>
                <a:ea typeface="Calibri"/>
                <a:cs typeface="Arial"/>
              </a:rPr>
              <a:t>Numerator</a:t>
            </a:r>
            <a:r>
              <a:rPr lang="en-US" sz="2400" dirty="0">
                <a:solidFill>
                  <a:srgbClr val="000000"/>
                </a:solidFill>
                <a:latin typeface="Times New Roman"/>
                <a:ea typeface="Calibri"/>
                <a:cs typeface="Arial"/>
              </a:rPr>
              <a:t>: Number of pregnant women aged 15–24 years attending antenatal clinics, whose blood has been screened for syphilis, with a positive serology for syphilis during a specified period x </a:t>
            </a:r>
            <a:r>
              <a:rPr lang="en-US" sz="2400" dirty="0" smtClean="0">
                <a:solidFill>
                  <a:srgbClr val="000000"/>
                </a:solidFill>
                <a:latin typeface="Times New Roman"/>
                <a:ea typeface="Calibri"/>
                <a:cs typeface="Arial"/>
              </a:rPr>
              <a:t>100. </a:t>
            </a:r>
            <a:r>
              <a:rPr lang="en-US" sz="2400" b="1" dirty="0">
                <a:solidFill>
                  <a:srgbClr val="000000"/>
                </a:solidFill>
                <a:latin typeface="Times New Roman"/>
                <a:ea typeface="Calibri"/>
                <a:cs typeface="Arial"/>
              </a:rPr>
              <a:t>Denominator</a:t>
            </a:r>
            <a:r>
              <a:rPr lang="en-US" sz="2400" dirty="0">
                <a:solidFill>
                  <a:srgbClr val="000000"/>
                </a:solidFill>
                <a:latin typeface="Times New Roman"/>
                <a:ea typeface="Calibri"/>
                <a:cs typeface="Arial"/>
              </a:rPr>
              <a:t>: Total number of pregnant women aged 15–24 years attending antenatal clinics, whose blood has been screened for syphilis during the specified period</a:t>
            </a:r>
            <a:endParaRPr lang="en-US" dirty="0">
              <a:effectLst/>
              <a:latin typeface="Calibri"/>
              <a:ea typeface="Calibri"/>
              <a:cs typeface="Arial"/>
            </a:endParaRPr>
          </a:p>
        </p:txBody>
      </p:sp>
    </p:spTree>
    <p:extLst>
      <p:ext uri="{BB962C8B-B14F-4D97-AF65-F5344CB8AC3E}">
        <p14:creationId xmlns:p14="http://schemas.microsoft.com/office/powerpoint/2010/main" val="1072882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2656"/>
            <a:ext cx="7056784" cy="584775"/>
          </a:xfrm>
          <a:prstGeom prst="rect">
            <a:avLst/>
          </a:prstGeom>
          <a:solidFill>
            <a:srgbClr val="92D050"/>
          </a:solidFill>
        </p:spPr>
        <p:txBody>
          <a:bodyPr wrap="square">
            <a:spAutoFit/>
          </a:bodyPr>
          <a:lstStyle/>
          <a:p>
            <a:pPr algn="l"/>
            <a:r>
              <a:rPr lang="en-US" sz="3200" dirty="0"/>
              <a:t>11- Prevalence </a:t>
            </a:r>
            <a:r>
              <a:rPr lang="en-US" sz="3200"/>
              <a:t>of </a:t>
            </a:r>
            <a:r>
              <a:rPr lang="en-US" sz="3200" smtClean="0"/>
              <a:t>anemia </a:t>
            </a:r>
            <a:r>
              <a:rPr lang="en-US" sz="3200" dirty="0"/>
              <a:t>in women </a:t>
            </a:r>
            <a:endParaRPr lang="ar-IQ" sz="3200" dirty="0"/>
          </a:p>
        </p:txBody>
      </p:sp>
      <p:sp>
        <p:nvSpPr>
          <p:cNvPr id="3" name="مستطيل 2"/>
          <p:cNvSpPr/>
          <p:nvPr/>
        </p:nvSpPr>
        <p:spPr>
          <a:xfrm>
            <a:off x="683568" y="980728"/>
            <a:ext cx="7992888" cy="4893647"/>
          </a:xfrm>
          <a:prstGeom prst="rect">
            <a:avLst/>
          </a:prstGeom>
        </p:spPr>
        <p:txBody>
          <a:bodyPr wrap="square">
            <a:spAutoFit/>
          </a:bodyPr>
          <a:lstStyle/>
          <a:p>
            <a:pPr algn="justLow" rtl="0"/>
            <a:r>
              <a:rPr lang="en-US" sz="3200" dirty="0">
                <a:solidFill>
                  <a:srgbClr val="000000"/>
                </a:solidFill>
                <a:latin typeface="Times New Roman"/>
                <a:ea typeface="Calibri"/>
              </a:rPr>
              <a:t>The </a:t>
            </a:r>
            <a:r>
              <a:rPr lang="en-US" sz="2800" dirty="0">
                <a:solidFill>
                  <a:srgbClr val="000000"/>
                </a:solidFill>
                <a:latin typeface="Times New Roman"/>
                <a:ea typeface="Calibri"/>
              </a:rPr>
              <a:t>percentage of women of reproductive age screened for </a:t>
            </a:r>
            <a:r>
              <a:rPr lang="en-US" sz="2800" dirty="0" err="1">
                <a:solidFill>
                  <a:srgbClr val="000000"/>
                </a:solidFill>
                <a:latin typeface="Times New Roman"/>
                <a:ea typeface="Calibri"/>
              </a:rPr>
              <a:t>haemoglobin</a:t>
            </a:r>
            <a:r>
              <a:rPr lang="en-US" sz="2800" dirty="0">
                <a:solidFill>
                  <a:srgbClr val="000000"/>
                </a:solidFill>
                <a:latin typeface="Times New Roman"/>
                <a:ea typeface="Calibri"/>
              </a:rPr>
              <a:t> levels who have levels below 110 g/l (pregnant women) and 120 g/l (non-pregnant women</a:t>
            </a:r>
            <a:r>
              <a:rPr lang="en-US" sz="2800" dirty="0" smtClean="0">
                <a:solidFill>
                  <a:srgbClr val="000000"/>
                </a:solidFill>
                <a:latin typeface="Times New Roman"/>
                <a:ea typeface="Calibri"/>
              </a:rPr>
              <a:t>).</a:t>
            </a:r>
          </a:p>
          <a:p>
            <a:pPr algn="justLow" rtl="0"/>
            <a:r>
              <a:rPr lang="en-US" sz="2800" dirty="0" smtClean="0">
                <a:solidFill>
                  <a:srgbClr val="000000"/>
                </a:solidFill>
                <a:latin typeface="Times New Roman"/>
                <a:ea typeface="Calibri"/>
              </a:rPr>
              <a:t> </a:t>
            </a:r>
            <a:r>
              <a:rPr lang="en-US" sz="2800" b="1" dirty="0">
                <a:solidFill>
                  <a:srgbClr val="000000"/>
                </a:solidFill>
                <a:latin typeface="Times New Roman"/>
                <a:ea typeface="Calibri"/>
              </a:rPr>
              <a:t>Numerator</a:t>
            </a:r>
            <a:r>
              <a:rPr lang="en-US" sz="2800" dirty="0">
                <a:solidFill>
                  <a:srgbClr val="000000"/>
                </a:solidFill>
                <a:latin typeface="Times New Roman"/>
                <a:ea typeface="Calibri"/>
              </a:rPr>
              <a:t>: Number of women of reproductive age screened for </a:t>
            </a:r>
            <a:r>
              <a:rPr lang="en-US" sz="2800" dirty="0" err="1">
                <a:solidFill>
                  <a:srgbClr val="000000"/>
                </a:solidFill>
                <a:latin typeface="Times New Roman"/>
                <a:ea typeface="Calibri"/>
              </a:rPr>
              <a:t>haemoglobin</a:t>
            </a:r>
            <a:r>
              <a:rPr lang="en-US" sz="2800" dirty="0">
                <a:solidFill>
                  <a:srgbClr val="000000"/>
                </a:solidFill>
                <a:latin typeface="Times New Roman"/>
                <a:ea typeface="Calibri"/>
              </a:rPr>
              <a:t> levels who have levels below 110 g/l (pregnant women) and 120 g/l (non-pregnant women) during a specified period x 100 </a:t>
            </a:r>
            <a:r>
              <a:rPr lang="en-US" sz="2800" b="1" dirty="0">
                <a:solidFill>
                  <a:srgbClr val="000000"/>
                </a:solidFill>
                <a:latin typeface="Times New Roman"/>
                <a:ea typeface="Calibri"/>
              </a:rPr>
              <a:t>Denominator</a:t>
            </a:r>
            <a:r>
              <a:rPr lang="en-US" sz="2800" dirty="0">
                <a:solidFill>
                  <a:srgbClr val="000000"/>
                </a:solidFill>
                <a:latin typeface="Times New Roman"/>
                <a:ea typeface="Calibri"/>
              </a:rPr>
              <a:t>: Total number of women of reproductive age screened for </a:t>
            </a:r>
            <a:r>
              <a:rPr lang="en-US" sz="2800" dirty="0" err="1">
                <a:solidFill>
                  <a:srgbClr val="000000"/>
                </a:solidFill>
                <a:latin typeface="Times New Roman"/>
                <a:ea typeface="Calibri"/>
              </a:rPr>
              <a:t>haemoglobin</a:t>
            </a:r>
            <a:r>
              <a:rPr lang="en-US" sz="2800" dirty="0">
                <a:solidFill>
                  <a:srgbClr val="000000"/>
                </a:solidFill>
                <a:latin typeface="Times New Roman"/>
                <a:ea typeface="Calibri"/>
              </a:rPr>
              <a:t> levels during the specified period</a:t>
            </a:r>
            <a:endParaRPr lang="ar-IQ" sz="3200" dirty="0"/>
          </a:p>
        </p:txBody>
      </p:sp>
    </p:spTree>
    <p:extLst>
      <p:ext uri="{BB962C8B-B14F-4D97-AF65-F5344CB8AC3E}">
        <p14:creationId xmlns:p14="http://schemas.microsoft.com/office/powerpoint/2010/main" val="2406032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771" y="404664"/>
            <a:ext cx="8519885" cy="1138773"/>
          </a:xfrm>
          <a:prstGeom prst="rect">
            <a:avLst/>
          </a:prstGeom>
          <a:solidFill>
            <a:srgbClr val="92D050"/>
          </a:solidFill>
        </p:spPr>
        <p:txBody>
          <a:bodyPr wrap="square">
            <a:spAutoFit/>
          </a:bodyPr>
          <a:lstStyle/>
          <a:p>
            <a:pPr algn="l" rtl="0">
              <a:spcBef>
                <a:spcPts val="500"/>
              </a:spcBef>
              <a:spcAft>
                <a:spcPts val="800"/>
              </a:spcAft>
            </a:pPr>
            <a:r>
              <a:rPr lang="en-US" sz="4000" dirty="0"/>
              <a:t>12- </a:t>
            </a:r>
            <a:r>
              <a:rPr lang="en-US" sz="2800" dirty="0"/>
              <a:t>Percentage of obstetric and </a:t>
            </a:r>
            <a:r>
              <a:rPr lang="en-US" sz="2800" dirty="0" smtClean="0"/>
              <a:t>gynecological </a:t>
            </a:r>
            <a:r>
              <a:rPr lang="en-US" sz="2800" dirty="0"/>
              <a:t>admissions owing to abortion</a:t>
            </a:r>
            <a:endParaRPr lang="en-US" sz="4400" dirty="0"/>
          </a:p>
        </p:txBody>
      </p:sp>
      <p:sp>
        <p:nvSpPr>
          <p:cNvPr id="3" name="مستطيل 2"/>
          <p:cNvSpPr/>
          <p:nvPr/>
        </p:nvSpPr>
        <p:spPr>
          <a:xfrm>
            <a:off x="539686" y="1772816"/>
            <a:ext cx="8430277" cy="5329664"/>
          </a:xfrm>
          <a:prstGeom prst="rect">
            <a:avLst/>
          </a:prstGeom>
        </p:spPr>
        <p:txBody>
          <a:bodyPr wrap="square">
            <a:spAutoFit/>
          </a:bodyPr>
          <a:lstStyle/>
          <a:p>
            <a:pPr algn="l" rtl="0">
              <a:lnSpc>
                <a:spcPct val="150000"/>
              </a:lnSpc>
              <a:spcAft>
                <a:spcPts val="500"/>
              </a:spcAft>
            </a:pPr>
            <a:r>
              <a:rPr lang="en-US" sz="2800" dirty="0">
                <a:solidFill>
                  <a:srgbClr val="000000"/>
                </a:solidFill>
                <a:latin typeface="Times New Roman"/>
                <a:ea typeface="Calibri"/>
                <a:cs typeface="Arial"/>
              </a:rPr>
              <a:t>The percentage of admissions for (spontaneous or induced) abortion-related complications to service delivery points providing inpatient obstetric and </a:t>
            </a:r>
            <a:r>
              <a:rPr lang="en-US" sz="2800" dirty="0" smtClean="0">
                <a:solidFill>
                  <a:srgbClr val="000000"/>
                </a:solidFill>
                <a:latin typeface="Times New Roman"/>
                <a:ea typeface="Calibri"/>
                <a:cs typeface="Arial"/>
              </a:rPr>
              <a:t>gynecological </a:t>
            </a:r>
            <a:r>
              <a:rPr lang="en-US" sz="2800" dirty="0">
                <a:solidFill>
                  <a:srgbClr val="000000"/>
                </a:solidFill>
                <a:latin typeface="Times New Roman"/>
                <a:ea typeface="Calibri"/>
                <a:cs typeface="Arial"/>
              </a:rPr>
              <a:t>services, among all admissions (except those for planned termination of pregnancy</a:t>
            </a:r>
            <a:r>
              <a:rPr lang="en-US" sz="3200" dirty="0">
                <a:solidFill>
                  <a:srgbClr val="000000"/>
                </a:solidFill>
                <a:latin typeface="Times New Roman"/>
                <a:ea typeface="Calibri"/>
                <a:cs typeface="Arial"/>
              </a:rPr>
              <a:t>)</a:t>
            </a:r>
            <a:endParaRPr lang="en-US" sz="2800" dirty="0">
              <a:latin typeface="Optima Bold"/>
              <a:ea typeface="Calibri"/>
              <a:cs typeface="Arial"/>
            </a:endParaRPr>
          </a:p>
          <a:p>
            <a:pPr algn="l" rtl="0">
              <a:spcAft>
                <a:spcPts val="500"/>
              </a:spcAft>
            </a:pPr>
            <a:r>
              <a:rPr lang="en-US" sz="2800" b="1" dirty="0">
                <a:solidFill>
                  <a:srgbClr val="000000"/>
                </a:solidFill>
                <a:latin typeface="Times New Roman"/>
                <a:ea typeface="Calibri"/>
                <a:cs typeface="Arial"/>
              </a:rPr>
              <a:t>Numerator</a:t>
            </a:r>
            <a:r>
              <a:rPr lang="en-US" sz="2800" dirty="0">
                <a:solidFill>
                  <a:srgbClr val="000000"/>
                </a:solidFill>
                <a:latin typeface="Times New Roman"/>
                <a:ea typeface="Calibri"/>
                <a:cs typeface="Arial"/>
              </a:rPr>
              <a:t>: </a:t>
            </a:r>
            <a:r>
              <a:rPr lang="en-US" sz="2800" dirty="0" smtClean="0">
                <a:solidFill>
                  <a:srgbClr val="000000"/>
                </a:solidFill>
                <a:latin typeface="Times New Roman"/>
                <a:ea typeface="Calibri"/>
                <a:cs typeface="Arial"/>
              </a:rPr>
              <a:t>Admissions </a:t>
            </a:r>
            <a:r>
              <a:rPr lang="en-US" sz="2800" dirty="0">
                <a:solidFill>
                  <a:srgbClr val="000000"/>
                </a:solidFill>
                <a:latin typeface="Times New Roman"/>
                <a:ea typeface="Calibri"/>
                <a:cs typeface="Arial"/>
              </a:rPr>
              <a:t>for abortion-related </a:t>
            </a:r>
            <a:r>
              <a:rPr lang="en-US" sz="3200" dirty="0">
                <a:solidFill>
                  <a:srgbClr val="000000"/>
                </a:solidFill>
                <a:latin typeface="Times New Roman"/>
                <a:ea typeface="Calibri"/>
                <a:cs typeface="Arial"/>
              </a:rPr>
              <a:t>complications x100</a:t>
            </a:r>
            <a:endParaRPr lang="en-US" sz="2800" dirty="0">
              <a:latin typeface="Optima Bold"/>
              <a:ea typeface="Calibri"/>
              <a:cs typeface="Arial"/>
            </a:endParaRPr>
          </a:p>
          <a:p>
            <a:pPr algn="l" rtl="0">
              <a:spcAft>
                <a:spcPts val="1000"/>
              </a:spcAft>
            </a:pPr>
            <a:r>
              <a:rPr lang="en-US" sz="2800" b="1" dirty="0">
                <a:solidFill>
                  <a:srgbClr val="000000"/>
                </a:solidFill>
                <a:latin typeface="Times New Roman"/>
                <a:ea typeface="Calibri"/>
                <a:cs typeface="Arial"/>
              </a:rPr>
              <a:t>Denominator</a:t>
            </a:r>
            <a:r>
              <a:rPr lang="en-US" sz="2800" dirty="0">
                <a:solidFill>
                  <a:srgbClr val="000000"/>
                </a:solidFill>
                <a:latin typeface="Times New Roman"/>
                <a:ea typeface="Calibri"/>
                <a:cs typeface="Arial"/>
              </a:rPr>
              <a:t>: All admissions, except those for planned termination of pregnancy</a:t>
            </a:r>
            <a:endParaRPr lang="en-US" sz="1600" dirty="0">
              <a:effectLst/>
              <a:latin typeface="Calibri"/>
              <a:ea typeface="Calibri"/>
              <a:cs typeface="Arial"/>
            </a:endParaRPr>
          </a:p>
        </p:txBody>
      </p:sp>
    </p:spTree>
    <p:extLst>
      <p:ext uri="{BB962C8B-B14F-4D97-AF65-F5344CB8AC3E}">
        <p14:creationId xmlns:p14="http://schemas.microsoft.com/office/powerpoint/2010/main" val="2196823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1829" y="620688"/>
            <a:ext cx="7416799" cy="954107"/>
          </a:xfrm>
          <a:prstGeom prst="rect">
            <a:avLst/>
          </a:prstGeom>
          <a:solidFill>
            <a:srgbClr val="92D050"/>
          </a:solidFill>
        </p:spPr>
        <p:txBody>
          <a:bodyPr wrap="square">
            <a:spAutoFit/>
          </a:bodyPr>
          <a:lstStyle/>
          <a:p>
            <a:pPr algn="l"/>
            <a:r>
              <a:rPr lang="en-US" sz="2800" dirty="0">
                <a:latin typeface="Times New Roman" pitchFamily="18" charset="0"/>
                <a:cs typeface="Times New Roman" pitchFamily="18" charset="0"/>
              </a:rPr>
              <a:t>13- Reported prevalence of women with genital mutilation </a:t>
            </a:r>
            <a:endParaRPr lang="ar-IQ" sz="2800" dirty="0">
              <a:latin typeface="Times New Roman" pitchFamily="18" charset="0"/>
              <a:cs typeface="Times New Roman" pitchFamily="18" charset="0"/>
            </a:endParaRPr>
          </a:p>
        </p:txBody>
      </p:sp>
      <p:sp>
        <p:nvSpPr>
          <p:cNvPr id="4" name="مستطيل 3"/>
          <p:cNvSpPr/>
          <p:nvPr/>
        </p:nvSpPr>
        <p:spPr>
          <a:xfrm>
            <a:off x="1052285" y="1628800"/>
            <a:ext cx="7409544" cy="4639860"/>
          </a:xfrm>
          <a:prstGeom prst="rect">
            <a:avLst/>
          </a:prstGeom>
        </p:spPr>
        <p:txBody>
          <a:bodyPr wrap="square">
            <a:spAutoFit/>
          </a:bodyPr>
          <a:lstStyle/>
          <a:p>
            <a:pPr algn="l">
              <a:lnSpc>
                <a:spcPct val="150000"/>
              </a:lnSpc>
              <a:spcAft>
                <a:spcPts val="1000"/>
              </a:spcAft>
            </a:pPr>
            <a:r>
              <a:rPr lang="en-US" sz="2800" dirty="0"/>
              <a:t>The </a:t>
            </a:r>
            <a:r>
              <a:rPr lang="en-US" sz="2800" dirty="0">
                <a:solidFill>
                  <a:srgbClr val="000000"/>
                </a:solidFill>
                <a:latin typeface="Times New Roman"/>
                <a:ea typeface="Calibri"/>
                <a:cs typeface="Arial"/>
              </a:rPr>
              <a:t>percentage of women interviewed in a community survey who report having undergone genital mutilation </a:t>
            </a:r>
            <a:r>
              <a:rPr lang="en-US" sz="2800" dirty="0" smtClean="0">
                <a:solidFill>
                  <a:srgbClr val="000000"/>
                </a:solidFill>
                <a:latin typeface="Times New Roman"/>
                <a:ea typeface="Calibri"/>
                <a:cs typeface="Arial"/>
              </a:rPr>
              <a:t>.</a:t>
            </a:r>
          </a:p>
          <a:p>
            <a:pPr algn="l">
              <a:lnSpc>
                <a:spcPct val="150000"/>
              </a:lnSpc>
              <a:spcAft>
                <a:spcPts val="1000"/>
              </a:spcAft>
            </a:pPr>
            <a:r>
              <a:rPr lang="en-US" sz="2800" b="1" dirty="0" smtClean="0">
                <a:solidFill>
                  <a:srgbClr val="000000"/>
                </a:solidFill>
                <a:latin typeface="Times New Roman"/>
                <a:ea typeface="Calibri"/>
                <a:cs typeface="Arial"/>
              </a:rPr>
              <a:t>Numerator</a:t>
            </a:r>
            <a:r>
              <a:rPr lang="en-US" sz="2800" dirty="0">
                <a:solidFill>
                  <a:srgbClr val="000000"/>
                </a:solidFill>
                <a:latin typeface="Times New Roman"/>
                <a:ea typeface="Calibri"/>
                <a:cs typeface="Arial"/>
              </a:rPr>
              <a:t>: Number of women interviewed in a community survey who report having undergone genital mutilation x100 </a:t>
            </a:r>
            <a:r>
              <a:rPr lang="en-US" sz="2800" b="1" dirty="0">
                <a:solidFill>
                  <a:srgbClr val="000000"/>
                </a:solidFill>
                <a:latin typeface="Times New Roman"/>
                <a:ea typeface="Calibri"/>
                <a:cs typeface="Arial"/>
              </a:rPr>
              <a:t>Denominator</a:t>
            </a:r>
            <a:r>
              <a:rPr lang="en-US" sz="2800" dirty="0">
                <a:solidFill>
                  <a:srgbClr val="000000"/>
                </a:solidFill>
                <a:latin typeface="Times New Roman"/>
                <a:ea typeface="Calibri"/>
                <a:cs typeface="Arial"/>
              </a:rPr>
              <a:t>: Total number of women interviewed in the survey</a:t>
            </a:r>
            <a:endParaRPr lang="en-US" sz="2800" dirty="0">
              <a:effectLst/>
              <a:latin typeface="Calibri"/>
              <a:ea typeface="Calibri"/>
              <a:cs typeface="Arial"/>
            </a:endParaRPr>
          </a:p>
        </p:txBody>
      </p:sp>
    </p:spTree>
    <p:extLst>
      <p:ext uri="{BB962C8B-B14F-4D97-AF65-F5344CB8AC3E}">
        <p14:creationId xmlns:p14="http://schemas.microsoft.com/office/powerpoint/2010/main" val="1935956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30514" y="404664"/>
            <a:ext cx="6781846" cy="523220"/>
          </a:xfrm>
          <a:prstGeom prst="rect">
            <a:avLst/>
          </a:prstGeom>
          <a:solidFill>
            <a:srgbClr val="92D050"/>
          </a:solidFill>
        </p:spPr>
        <p:txBody>
          <a:bodyPr wrap="square">
            <a:spAutoFit/>
          </a:bodyPr>
          <a:lstStyle/>
          <a:p>
            <a:pPr algn="l"/>
            <a:r>
              <a:rPr lang="en-US" sz="2800" dirty="0">
                <a:latin typeface="Times New Roman" pitchFamily="18" charset="0"/>
                <a:cs typeface="Times New Roman" pitchFamily="18" charset="0"/>
              </a:rPr>
              <a:t>14- Prevalence of infertility in </a:t>
            </a:r>
            <a:r>
              <a:rPr lang="en-US" sz="2800" dirty="0" smtClean="0">
                <a:latin typeface="Times New Roman" pitchFamily="18" charset="0"/>
                <a:cs typeface="Times New Roman" pitchFamily="18" charset="0"/>
              </a:rPr>
              <a:t>women</a:t>
            </a:r>
            <a:endParaRPr lang="ar-IQ" sz="2800" dirty="0">
              <a:latin typeface="Times New Roman" pitchFamily="18" charset="0"/>
              <a:cs typeface="Times New Roman" pitchFamily="18" charset="0"/>
            </a:endParaRPr>
          </a:p>
        </p:txBody>
      </p:sp>
      <p:sp>
        <p:nvSpPr>
          <p:cNvPr id="3" name="مستطيل 2"/>
          <p:cNvSpPr/>
          <p:nvPr/>
        </p:nvSpPr>
        <p:spPr>
          <a:xfrm>
            <a:off x="478971" y="889844"/>
            <a:ext cx="8287657" cy="5203797"/>
          </a:xfrm>
          <a:prstGeom prst="rect">
            <a:avLst/>
          </a:prstGeom>
        </p:spPr>
        <p:txBody>
          <a:bodyPr wrap="square">
            <a:spAutoFit/>
          </a:bodyPr>
          <a:lstStyle/>
          <a:p>
            <a:pPr algn="justLow" rtl="0">
              <a:lnSpc>
                <a:spcPct val="150000"/>
              </a:lnSpc>
              <a:spcAft>
                <a:spcPts val="1000"/>
              </a:spcAft>
            </a:pPr>
            <a:r>
              <a:rPr lang="en-US" sz="2800" dirty="0">
                <a:latin typeface="Times New Roman" pitchFamily="18" charset="0"/>
                <a:cs typeface="Times New Roman" pitchFamily="18" charset="0"/>
              </a:rPr>
              <a:t>The percentage of women of reproductive age </a:t>
            </a:r>
            <a:r>
              <a:rPr lang="en-US" sz="2400" dirty="0">
                <a:solidFill>
                  <a:srgbClr val="000000"/>
                </a:solidFill>
                <a:latin typeface="Times New Roman" pitchFamily="18" charset="0"/>
                <a:ea typeface="Calibri"/>
                <a:cs typeface="Times New Roman" pitchFamily="18" charset="0"/>
              </a:rPr>
              <a:t>(15–49 years) at risk of becoming pregnant (not pregnant, sexually active, not using contraception and not lactating) who report trying for a pregnancy for two years or more </a:t>
            </a:r>
            <a:r>
              <a:rPr lang="en-US" sz="2400" dirty="0" smtClean="0">
                <a:solidFill>
                  <a:srgbClr val="000000"/>
                </a:solidFill>
                <a:latin typeface="Times New Roman" pitchFamily="18" charset="0"/>
                <a:ea typeface="Calibri"/>
                <a:cs typeface="Times New Roman" pitchFamily="18" charset="0"/>
              </a:rPr>
              <a:t>. </a:t>
            </a:r>
            <a:r>
              <a:rPr lang="en-US" sz="2400" b="1" dirty="0" smtClean="0">
                <a:solidFill>
                  <a:srgbClr val="000000"/>
                </a:solidFill>
                <a:latin typeface="Times New Roman" pitchFamily="18" charset="0"/>
                <a:ea typeface="Calibri"/>
                <a:cs typeface="Times New Roman" pitchFamily="18" charset="0"/>
              </a:rPr>
              <a:t>Numerator</a:t>
            </a:r>
            <a:r>
              <a:rPr lang="en-US" sz="2400" dirty="0">
                <a:solidFill>
                  <a:srgbClr val="000000"/>
                </a:solidFill>
                <a:latin typeface="Times New Roman" pitchFamily="18" charset="0"/>
                <a:ea typeface="Calibri"/>
                <a:cs typeface="Times New Roman" pitchFamily="18" charset="0"/>
              </a:rPr>
              <a:t>: Number of women of reproductive age (15–49 years) at risk of becoming pregnant (as defined above) who report trying unsuccessfully for a pregnancy for two years or more x100 </a:t>
            </a:r>
            <a:r>
              <a:rPr lang="en-US" sz="2400" dirty="0" smtClean="0">
                <a:solidFill>
                  <a:srgbClr val="000000"/>
                </a:solidFill>
                <a:latin typeface="Times New Roman" pitchFamily="18" charset="0"/>
                <a:ea typeface="Calibri"/>
                <a:cs typeface="Times New Roman" pitchFamily="18" charset="0"/>
              </a:rPr>
              <a:t>.</a:t>
            </a:r>
            <a:r>
              <a:rPr lang="en-US" sz="2400" b="1" dirty="0" smtClean="0">
                <a:solidFill>
                  <a:srgbClr val="000000"/>
                </a:solidFill>
                <a:latin typeface="Times New Roman" pitchFamily="18" charset="0"/>
                <a:ea typeface="Calibri"/>
                <a:cs typeface="Times New Roman" pitchFamily="18" charset="0"/>
              </a:rPr>
              <a:t>Denominator</a:t>
            </a:r>
            <a:r>
              <a:rPr lang="en-US" sz="2400" dirty="0">
                <a:solidFill>
                  <a:srgbClr val="000000"/>
                </a:solidFill>
                <a:latin typeface="Times New Roman" pitchFamily="18" charset="0"/>
                <a:ea typeface="Calibri"/>
                <a:cs typeface="Times New Roman" pitchFamily="18" charset="0"/>
              </a:rPr>
              <a:t>: Total number of women of reproductive age at risk of becoming pregnant </a:t>
            </a:r>
            <a:endParaRPr lang="en-US"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50585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3439" y="620688"/>
            <a:ext cx="6470040" cy="523220"/>
          </a:xfrm>
          <a:prstGeom prst="rect">
            <a:avLst/>
          </a:prstGeom>
          <a:solidFill>
            <a:srgbClr val="92D050"/>
          </a:solidFill>
        </p:spPr>
        <p:txBody>
          <a:bodyPr wrap="none">
            <a:spAutoFit/>
          </a:bodyPr>
          <a:lstStyle/>
          <a:p>
            <a:r>
              <a:rPr lang="en-US" sz="2800" dirty="0">
                <a:latin typeface="Times New Roman" pitchFamily="18" charset="0"/>
                <a:cs typeface="Times New Roman" pitchFamily="18" charset="0"/>
              </a:rPr>
              <a:t>15- Reported incidence of urethritis in men </a:t>
            </a:r>
            <a:endParaRPr lang="ar-IQ" sz="2800" dirty="0">
              <a:latin typeface="Times New Roman" pitchFamily="18" charset="0"/>
              <a:cs typeface="Times New Roman" pitchFamily="18" charset="0"/>
            </a:endParaRPr>
          </a:p>
        </p:txBody>
      </p:sp>
      <p:sp>
        <p:nvSpPr>
          <p:cNvPr id="3" name="مستطيل 2"/>
          <p:cNvSpPr/>
          <p:nvPr/>
        </p:nvSpPr>
        <p:spPr>
          <a:xfrm>
            <a:off x="343439" y="1484784"/>
            <a:ext cx="8477033" cy="4616648"/>
          </a:xfrm>
          <a:prstGeom prst="rect">
            <a:avLst/>
          </a:prstGeom>
        </p:spPr>
        <p:txBody>
          <a:bodyPr wrap="square">
            <a:spAutoFit/>
          </a:bodyPr>
          <a:lstStyle/>
          <a:p>
            <a:pPr algn="l">
              <a:lnSpc>
                <a:spcPct val="150000"/>
              </a:lnSpc>
            </a:pPr>
            <a:r>
              <a:rPr lang="en-US" sz="2800" dirty="0">
                <a:solidFill>
                  <a:srgbClr val="000000"/>
                </a:solidFill>
                <a:latin typeface="Times New Roman" pitchFamily="18" charset="0"/>
                <a:ea typeface="Calibri"/>
                <a:cs typeface="Times New Roman" pitchFamily="18" charset="0"/>
              </a:rPr>
              <a:t>The percentage of men aged 15–49 years, interviewed in a community survey, who reported having one or more episodes of urethritis in the previous 12 months </a:t>
            </a:r>
            <a:r>
              <a:rPr lang="en-US" sz="2800" b="1" dirty="0">
                <a:solidFill>
                  <a:srgbClr val="000000"/>
                </a:solidFill>
                <a:latin typeface="Times New Roman" pitchFamily="18" charset="0"/>
                <a:ea typeface="Calibri"/>
                <a:cs typeface="Times New Roman" pitchFamily="18" charset="0"/>
              </a:rPr>
              <a:t>Numerator</a:t>
            </a:r>
            <a:r>
              <a:rPr lang="en-US" sz="2800" dirty="0">
                <a:solidFill>
                  <a:srgbClr val="000000"/>
                </a:solidFill>
                <a:latin typeface="Times New Roman" pitchFamily="18" charset="0"/>
                <a:ea typeface="Calibri"/>
                <a:cs typeface="Times New Roman" pitchFamily="18" charset="0"/>
              </a:rPr>
              <a:t>: Number of men aged 15–49 years who reported having one or more episodes of urethritis in the previous 12 months x 100 </a:t>
            </a:r>
            <a:r>
              <a:rPr lang="en-US" sz="2800" dirty="0" smtClean="0">
                <a:solidFill>
                  <a:srgbClr val="000000"/>
                </a:solidFill>
                <a:latin typeface="Times New Roman" pitchFamily="18" charset="0"/>
                <a:ea typeface="Calibri"/>
                <a:cs typeface="Times New Roman" pitchFamily="18" charset="0"/>
              </a:rPr>
              <a:t>.</a:t>
            </a:r>
            <a:r>
              <a:rPr lang="en-US" sz="2800" b="1" dirty="0" smtClean="0">
                <a:solidFill>
                  <a:srgbClr val="000000"/>
                </a:solidFill>
                <a:latin typeface="Times New Roman" pitchFamily="18" charset="0"/>
                <a:ea typeface="Calibri"/>
                <a:cs typeface="Times New Roman" pitchFamily="18" charset="0"/>
              </a:rPr>
              <a:t>Denominator</a:t>
            </a:r>
            <a:r>
              <a:rPr lang="en-US" sz="2800" dirty="0">
                <a:solidFill>
                  <a:srgbClr val="000000"/>
                </a:solidFill>
                <a:latin typeface="Times New Roman" pitchFamily="18" charset="0"/>
                <a:ea typeface="Calibri"/>
                <a:cs typeface="Times New Roman" pitchFamily="18" charset="0"/>
              </a:rPr>
              <a:t>: Number of men </a:t>
            </a:r>
            <a:r>
              <a:rPr lang="en-US" sz="2800" dirty="0" smtClean="0">
                <a:solidFill>
                  <a:srgbClr val="000000"/>
                </a:solidFill>
                <a:latin typeface="Times New Roman" pitchFamily="18" charset="0"/>
                <a:ea typeface="Calibri"/>
                <a:cs typeface="Times New Roman" pitchFamily="18" charset="0"/>
              </a:rPr>
              <a:t>aged </a:t>
            </a:r>
            <a:r>
              <a:rPr lang="en-US" sz="2800" dirty="0">
                <a:solidFill>
                  <a:srgbClr val="000000"/>
                </a:solidFill>
                <a:latin typeface="Times New Roman" pitchFamily="18" charset="0"/>
                <a:ea typeface="Calibri"/>
                <a:cs typeface="Times New Roman" pitchFamily="18" charset="0"/>
              </a:rPr>
              <a:t>15–49 years interviewed in the </a:t>
            </a:r>
            <a:r>
              <a:rPr lang="en-US" sz="2800" dirty="0" smtClean="0">
                <a:solidFill>
                  <a:srgbClr val="000000"/>
                </a:solidFill>
                <a:latin typeface="Times New Roman" pitchFamily="18" charset="0"/>
                <a:ea typeface="Calibri"/>
                <a:cs typeface="Times New Roman" pitchFamily="18" charset="0"/>
              </a:rPr>
              <a:t>survey</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073873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98286" y="521342"/>
            <a:ext cx="7939314" cy="584775"/>
          </a:xfrm>
          <a:prstGeom prst="rect">
            <a:avLst/>
          </a:prstGeom>
          <a:solidFill>
            <a:srgbClr val="92D050"/>
          </a:solidFill>
        </p:spPr>
        <p:txBody>
          <a:bodyPr wrap="square">
            <a:spAutoFit/>
          </a:bodyPr>
          <a:lstStyle/>
          <a:p>
            <a:pPr algn="l"/>
            <a:r>
              <a:rPr lang="en-US" sz="2800" dirty="0">
                <a:latin typeface="Times New Roman" pitchFamily="18" charset="0"/>
                <a:cs typeface="Times New Roman" pitchFamily="18" charset="0"/>
              </a:rPr>
              <a:t>16- Prevalence of HIV infection in pregnant women</a:t>
            </a:r>
            <a:r>
              <a:rPr lang="en-US" sz="3200" b="1" dirty="0">
                <a:solidFill>
                  <a:srgbClr val="000000"/>
                </a:solidFill>
                <a:latin typeface="Times New Roman"/>
                <a:ea typeface="Calibri"/>
              </a:rPr>
              <a:t> </a:t>
            </a:r>
            <a:endParaRPr lang="ar-IQ" sz="3200" dirty="0"/>
          </a:p>
        </p:txBody>
      </p:sp>
      <p:sp>
        <p:nvSpPr>
          <p:cNvPr id="4" name="مستطيل 3"/>
          <p:cNvSpPr/>
          <p:nvPr/>
        </p:nvSpPr>
        <p:spPr>
          <a:xfrm>
            <a:off x="467544" y="1268760"/>
            <a:ext cx="8454034" cy="3246530"/>
          </a:xfrm>
          <a:prstGeom prst="rect">
            <a:avLst/>
          </a:prstGeom>
        </p:spPr>
        <p:txBody>
          <a:bodyPr wrap="square">
            <a:spAutoFit/>
          </a:bodyPr>
          <a:lstStyle/>
          <a:p>
            <a:pPr algn="l">
              <a:lnSpc>
                <a:spcPct val="150000"/>
              </a:lnSpc>
            </a:pPr>
            <a:r>
              <a:rPr lang="en-US" sz="2800" dirty="0" smtClean="0">
                <a:solidFill>
                  <a:srgbClr val="000000"/>
                </a:solidFill>
                <a:latin typeface="Times New Roman"/>
                <a:ea typeface="Calibri"/>
              </a:rPr>
              <a:t>        The </a:t>
            </a:r>
            <a:r>
              <a:rPr lang="en-US" sz="2800" dirty="0">
                <a:solidFill>
                  <a:srgbClr val="000000"/>
                </a:solidFill>
                <a:latin typeface="Times New Roman"/>
                <a:ea typeface="Calibri"/>
              </a:rPr>
              <a:t>percentage of blood samples taken from women aged 15–24 years that test positive for HIV during routine sentinel surveillance at selected antenatal clinics </a:t>
            </a:r>
            <a:r>
              <a:rPr lang="en-US" sz="2800" b="1" dirty="0">
                <a:solidFill>
                  <a:srgbClr val="000000"/>
                </a:solidFill>
                <a:latin typeface="Times New Roman"/>
                <a:ea typeface="Calibri"/>
              </a:rPr>
              <a:t>Numerator</a:t>
            </a:r>
            <a:r>
              <a:rPr lang="en-US" sz="2800" dirty="0">
                <a:solidFill>
                  <a:srgbClr val="000000"/>
                </a:solidFill>
                <a:latin typeface="Times New Roman"/>
                <a:ea typeface="Calibri"/>
              </a:rPr>
              <a:t>: Number of HIV-positive blood samples taken from pregnant women aged 15–24 years</a:t>
            </a:r>
            <a:r>
              <a:rPr lang="en-US" dirty="0">
                <a:solidFill>
                  <a:srgbClr val="000000"/>
                </a:solidFill>
                <a:latin typeface="Times New Roman"/>
                <a:ea typeface="Calibri"/>
              </a:rPr>
              <a:t>*</a:t>
            </a:r>
            <a:endParaRPr lang="ar-IQ" dirty="0"/>
          </a:p>
        </p:txBody>
      </p:sp>
    </p:spTree>
    <p:extLst>
      <p:ext uri="{BB962C8B-B14F-4D97-AF65-F5344CB8AC3E}">
        <p14:creationId xmlns:p14="http://schemas.microsoft.com/office/powerpoint/2010/main" val="613930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68" y="404664"/>
            <a:ext cx="8768912" cy="6093976"/>
          </a:xfrm>
          <a:prstGeom prst="rect">
            <a:avLst/>
          </a:prstGeom>
        </p:spPr>
        <p:txBody>
          <a:bodyPr wrap="square">
            <a:spAutoFit/>
          </a:bodyPr>
          <a:lstStyle/>
          <a:p>
            <a:pPr algn="justLow" rtl="0">
              <a:lnSpc>
                <a:spcPct val="150000"/>
              </a:lnSpc>
              <a:spcAft>
                <a:spcPts val="1000"/>
              </a:spcAft>
            </a:pPr>
            <a:r>
              <a:rPr lang="en-US" sz="2400" dirty="0">
                <a:solidFill>
                  <a:srgbClr val="000000"/>
                </a:solidFill>
                <a:latin typeface="Times New Roman" pitchFamily="18" charset="0"/>
                <a:ea typeface="Calibri"/>
                <a:cs typeface="Times New Roman" pitchFamily="18" charset="0"/>
              </a:rPr>
              <a:t>at </a:t>
            </a:r>
            <a:r>
              <a:rPr lang="en-US" sz="3200" dirty="0">
                <a:solidFill>
                  <a:srgbClr val="000000"/>
                </a:solidFill>
                <a:latin typeface="Times New Roman" pitchFamily="18" charset="0"/>
                <a:ea typeface="Calibri"/>
                <a:cs typeface="Times New Roman" pitchFamily="18" charset="0"/>
              </a:rPr>
              <a:t>selected antenatal clinics (sentinel surveillance sites) x 100</a:t>
            </a:r>
            <a:r>
              <a:rPr lang="en-US" sz="2800" dirty="0">
                <a:solidFill>
                  <a:srgbClr val="000000"/>
                </a:solidFill>
                <a:latin typeface="Times New Roman" pitchFamily="18" charset="0"/>
                <a:ea typeface="Calibri"/>
                <a:cs typeface="Times New Roman" pitchFamily="18" charset="0"/>
              </a:rPr>
              <a:t> </a:t>
            </a:r>
            <a:r>
              <a:rPr lang="en-US" sz="2800" b="1" dirty="0">
                <a:solidFill>
                  <a:srgbClr val="000000"/>
                </a:solidFill>
                <a:latin typeface="Times New Roman" pitchFamily="18" charset="0"/>
                <a:ea typeface="Calibri"/>
                <a:cs typeface="Times New Roman" pitchFamily="18" charset="0"/>
              </a:rPr>
              <a:t>Denominator</a:t>
            </a:r>
            <a:r>
              <a:rPr lang="en-US" sz="3200" dirty="0">
                <a:solidFill>
                  <a:srgbClr val="000000"/>
                </a:solidFill>
                <a:latin typeface="Times New Roman" pitchFamily="18" charset="0"/>
                <a:ea typeface="Calibri"/>
                <a:cs typeface="Times New Roman" pitchFamily="18" charset="0"/>
              </a:rPr>
              <a:t>: Total number of blood samples taken from pregnant women aged 15–24 years from selected antenatal clinics that were tested for HIV *In the immediate post-pubertal age group (i.e. the age group just beginning sexual activity virtually all prevalent infectio</a:t>
            </a:r>
            <a:r>
              <a:rPr lang="en-US" sz="3200" dirty="0">
                <a:latin typeface="Times New Roman" pitchFamily="18" charset="0"/>
                <a:ea typeface="Calibri"/>
                <a:cs typeface="Times New Roman" pitchFamily="18" charset="0"/>
              </a:rPr>
              <a:t>ns could be used as proxy for incident </a:t>
            </a:r>
            <a:r>
              <a:rPr lang="en-US" sz="3600" dirty="0">
                <a:latin typeface="Times New Roman" pitchFamily="18" charset="0"/>
                <a:ea typeface="Calibri"/>
                <a:cs typeface="Times New Roman" pitchFamily="18" charset="0"/>
              </a:rPr>
              <a:t>(new) infection</a:t>
            </a:r>
            <a:r>
              <a:rPr lang="en-US" dirty="0">
                <a:latin typeface="Times New Roman" pitchFamily="18" charset="0"/>
                <a:ea typeface="Calibri"/>
                <a:cs typeface="Times New Roman" pitchFamily="18" charset="0"/>
              </a:rPr>
              <a:t>s</a:t>
            </a:r>
            <a:endParaRPr lang="en-US"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1141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388383"/>
            <a:ext cx="7717333" cy="2400657"/>
          </a:xfrm>
          <a:prstGeom prst="rect">
            <a:avLst/>
          </a:prstGeom>
          <a:solidFill>
            <a:srgbClr val="92D050"/>
          </a:solidFill>
          <a:effectLst>
            <a:outerShdw blurRad="50800" dist="38100" dir="16200000" rotWithShape="0">
              <a:prstClr val="black">
                <a:alpha val="40000"/>
              </a:prstClr>
            </a:outerShdw>
            <a:reflection blurRad="6350" stA="50000" endA="300" endPos="55000" dir="5400000" sy="-100000" algn="bl" rotWithShape="0"/>
          </a:effectLst>
          <a:scene3d>
            <a:camera prst="isometricOffAxis1Left"/>
            <a:lightRig rig="threePt" dir="t"/>
          </a:scene3d>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274320" lvl="0" indent="-274320" algn="ctr">
              <a:spcBef>
                <a:spcPts val="600"/>
              </a:spcBef>
              <a:buClr>
                <a:srgbClr val="B13F9A"/>
              </a:buClr>
              <a:buSzPct val="73000"/>
              <a:buFont typeface="Wingdings 2"/>
              <a:buChar char=""/>
            </a:pP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Thank you  for attention</a:t>
            </a:r>
            <a:endParaRPr lang="ar-IQ"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ar-IQ" sz="1800" b="1" i="0" u="none" strike="noStrike" kern="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endParaRPr>
          </a:p>
        </p:txBody>
      </p:sp>
      <p:pic>
        <p:nvPicPr>
          <p:cNvPr id="3" name="صورة 2" descr="894196906.bmp"/>
          <p:cNvPicPr>
            <a:picLocks noChangeAspect="1"/>
          </p:cNvPicPr>
          <p:nvPr/>
        </p:nvPicPr>
        <p:blipFill>
          <a:blip r:embed="rId3" cstate="print"/>
          <a:stretch>
            <a:fillRect/>
          </a:stretch>
        </p:blipFill>
        <p:spPr>
          <a:xfrm>
            <a:off x="107504" y="2901136"/>
            <a:ext cx="4644007" cy="3684245"/>
          </a:xfrm>
          <a:prstGeom prst="rect">
            <a:avLst/>
          </a:prstGeom>
          <a:ln>
            <a:noFill/>
          </a:ln>
          <a:effectLst>
            <a:softEdge rad="112500"/>
          </a:effectLst>
        </p:spPr>
      </p:pic>
    </p:spTree>
    <p:extLst>
      <p:ext uri="{BB962C8B-B14F-4D97-AF65-F5344CB8AC3E}">
        <p14:creationId xmlns:p14="http://schemas.microsoft.com/office/powerpoint/2010/main" val="346179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476672"/>
            <a:ext cx="6912768" cy="1323439"/>
          </a:xfrm>
          <a:prstGeom prst="rect">
            <a:avLst/>
          </a:prstGeom>
          <a:solidFill>
            <a:srgbClr val="92D050"/>
          </a:solidFill>
          <a:ln>
            <a:noFill/>
          </a:ln>
          <a:effectLst>
            <a:outerShdw blurRad="44450" dist="27940" dir="5400000" algn="ctr">
              <a:srgbClr val="000000">
                <a:alpha val="32000"/>
              </a:srgb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txBody>
          <a:bodyPr wrap="square">
            <a:spAutoFit/>
          </a:bodyPr>
          <a:lstStyle/>
          <a:p>
            <a:pPr algn="l"/>
            <a:r>
              <a:rPr lang="en-US" sz="4000" dirty="0" smtClean="0">
                <a:latin typeface="Times New Roman" pitchFamily="18" charset="0"/>
                <a:cs typeface="Times New Roman" pitchFamily="18" charset="0"/>
              </a:rPr>
              <a:t>Comprehensive reproductive health care includes</a:t>
            </a:r>
            <a:r>
              <a:rPr lang="en-US" dirty="0" smtClean="0">
                <a:cs typeface="+mj-cs"/>
              </a:rPr>
              <a:t>:</a:t>
            </a:r>
            <a:endParaRPr lang="ar-IQ" dirty="0">
              <a:cs typeface="+mj-cs"/>
            </a:endParaRPr>
          </a:p>
        </p:txBody>
      </p:sp>
      <p:sp>
        <p:nvSpPr>
          <p:cNvPr id="5" name="مستطيل 4"/>
          <p:cNvSpPr/>
          <p:nvPr/>
        </p:nvSpPr>
        <p:spPr>
          <a:xfrm>
            <a:off x="755576" y="2132856"/>
            <a:ext cx="8136904" cy="3662541"/>
          </a:xfrm>
          <a:prstGeom prst="rect">
            <a:avLst/>
          </a:prstGeom>
        </p:spPr>
        <p:txBody>
          <a:bodyPr wrap="square">
            <a:spAutoFit/>
          </a:bodyPr>
          <a:lstStyle/>
          <a:p>
            <a:pPr algn="l"/>
            <a:r>
              <a:rPr lang="en-US" sz="3600" dirty="0">
                <a:cs typeface="+mj-cs"/>
              </a:rPr>
              <a:t>1-</a:t>
            </a:r>
            <a:r>
              <a:rPr lang="en-US" sz="2800" dirty="0">
                <a:cs typeface="+mj-cs"/>
              </a:rPr>
              <a:t> </a:t>
            </a:r>
            <a:r>
              <a:rPr lang="en-US" sz="2800" b="1" dirty="0">
                <a:latin typeface="Times New Roman" pitchFamily="18" charset="0"/>
                <a:cs typeface="Times New Roman" pitchFamily="18" charset="0"/>
              </a:rPr>
              <a:t>Counseling</a:t>
            </a:r>
            <a:r>
              <a:rPr lang="en-US" sz="2800" dirty="0">
                <a:latin typeface="Times New Roman" pitchFamily="18" charset="0"/>
                <a:cs typeface="Times New Roman" pitchFamily="18" charset="0"/>
              </a:rPr>
              <a:t> , information, </a:t>
            </a:r>
            <a:r>
              <a:rPr lang="en-US" sz="2800" dirty="0" smtClean="0">
                <a:latin typeface="Times New Roman" pitchFamily="18" charset="0"/>
                <a:cs typeface="Times New Roman" pitchFamily="18" charset="0"/>
              </a:rPr>
              <a:t>education , communication </a:t>
            </a:r>
            <a:r>
              <a:rPr lang="en-US" sz="2800" dirty="0">
                <a:latin typeface="Times New Roman" pitchFamily="18" charset="0"/>
                <a:cs typeface="Times New Roman" pitchFamily="18" charset="0"/>
              </a:rPr>
              <a:t>and clinical services in family planning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Low" rtl="0"/>
            <a:r>
              <a:rPr lang="en-US" sz="2800" b="1" dirty="0" smtClean="0">
                <a:latin typeface="Times New Roman" pitchFamily="18" charset="0"/>
                <a:cs typeface="Times New Roman" pitchFamily="18" charset="0"/>
              </a:rPr>
              <a:t>2-Safe </a:t>
            </a:r>
            <a:r>
              <a:rPr lang="en-US" sz="2800" b="1" dirty="0">
                <a:latin typeface="Times New Roman" pitchFamily="18" charset="0"/>
                <a:cs typeface="Times New Roman" pitchFamily="18" charset="0"/>
              </a:rPr>
              <a:t>motherhood</a:t>
            </a:r>
            <a:r>
              <a:rPr lang="en-US" sz="2800" dirty="0">
                <a:latin typeface="Times New Roman" pitchFamily="18" charset="0"/>
                <a:cs typeface="Times New Roman" pitchFamily="18" charset="0"/>
              </a:rPr>
              <a:t>, including antenatal care, safe delivery care (skilled assistance for delivery with suitable referral for women with obstetric complications) and postnatal care, breastfeeding and infant and women’s health care</a:t>
            </a:r>
          </a:p>
        </p:txBody>
      </p:sp>
    </p:spTree>
    <p:extLst>
      <p:ext uri="{BB962C8B-B14F-4D97-AF65-F5344CB8AC3E}">
        <p14:creationId xmlns:p14="http://schemas.microsoft.com/office/powerpoint/2010/main" val="3361990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65976"/>
            <a:ext cx="8208912" cy="5355312"/>
          </a:xfrm>
          <a:prstGeom prst="rect">
            <a:avLst/>
          </a:prstGeom>
        </p:spPr>
        <p:txBody>
          <a:bodyPr wrap="square">
            <a:spAutoFit/>
          </a:bodyPr>
          <a:lstStyle/>
          <a:p>
            <a:pPr algn="l">
              <a:lnSpc>
                <a:spcPct val="150000"/>
              </a:lnSpc>
            </a:pPr>
            <a:r>
              <a:rPr lang="en-US" sz="2400" b="1" dirty="0" smtClean="0">
                <a:latin typeface="Times New Roman" pitchFamily="18" charset="0"/>
                <a:cs typeface="Times New Roman" pitchFamily="18" charset="0"/>
              </a:rPr>
              <a:t>3</a:t>
            </a:r>
            <a:r>
              <a:rPr lang="en-US" sz="2800" b="1" dirty="0" smtClean="0">
                <a:latin typeface="Times New Roman" pitchFamily="18" charset="0"/>
                <a:cs typeface="Times New Roman" pitchFamily="18" charset="0"/>
              </a:rPr>
              <a:t>-gynaecological care</a:t>
            </a:r>
            <a:r>
              <a:rPr lang="en-US" sz="2800" dirty="0" smtClean="0">
                <a:latin typeface="Times New Roman" pitchFamily="18" charset="0"/>
                <a:cs typeface="Times New Roman" pitchFamily="18" charset="0"/>
              </a:rPr>
              <a:t>, including prevention of abortion, treatment of complications of abortion, and safe termination of pregnancy as allowed by law; </a:t>
            </a:r>
          </a:p>
          <a:p>
            <a:pPr algn="l">
              <a:lnSpc>
                <a:spcPct val="150000"/>
              </a:lnSpc>
            </a:pPr>
            <a:r>
              <a:rPr lang="en-US" sz="2800" b="1" dirty="0" smtClean="0">
                <a:latin typeface="Times New Roman" pitchFamily="18" charset="0"/>
                <a:cs typeface="Times New Roman" pitchFamily="18" charset="0"/>
              </a:rPr>
              <a:t>4- prevention and treatment of sexually transmitted diseases</a:t>
            </a:r>
            <a:r>
              <a:rPr lang="en-US" sz="2800" dirty="0" smtClean="0">
                <a:latin typeface="Times New Roman" pitchFamily="18" charset="0"/>
                <a:cs typeface="Times New Roman" pitchFamily="18" charset="0"/>
              </a:rPr>
              <a:t> (including HIV/AIDS), including condom distribution, universal precautions against transmission of blood borne infections, voluntary testing and </a:t>
            </a:r>
            <a:r>
              <a:rPr lang="en-US" sz="2800" dirty="0" smtClean="0"/>
              <a:t>counseling</a:t>
            </a:r>
            <a:r>
              <a:rPr lang="en-US" sz="3200" dirty="0" smtClean="0"/>
              <a:t>;</a:t>
            </a:r>
            <a:endParaRPr lang="en-US" sz="3200" dirty="0"/>
          </a:p>
        </p:txBody>
      </p:sp>
    </p:spTree>
    <p:extLst>
      <p:ext uri="{BB962C8B-B14F-4D97-AF65-F5344CB8AC3E}">
        <p14:creationId xmlns:p14="http://schemas.microsoft.com/office/powerpoint/2010/main" val="154562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6672"/>
            <a:ext cx="7880424" cy="138499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l"/>
            <a:r>
              <a:rPr lang="en-US" sz="2800" dirty="0">
                <a:cs typeface="+mj-cs"/>
              </a:rPr>
              <a:t>Generation, interpretation and analysis of the shortlisted national reproductive health indicators</a:t>
            </a:r>
            <a:endParaRPr lang="ar-IQ" sz="2800" dirty="0">
              <a:cs typeface="+mj-cs"/>
            </a:endParaRPr>
          </a:p>
        </p:txBody>
      </p:sp>
      <p:sp>
        <p:nvSpPr>
          <p:cNvPr id="3" name="مستطيل 2"/>
          <p:cNvSpPr/>
          <p:nvPr/>
        </p:nvSpPr>
        <p:spPr>
          <a:xfrm>
            <a:off x="1715224" y="1990581"/>
            <a:ext cx="3873240" cy="646331"/>
          </a:xfrm>
          <a:prstGeom prst="rect">
            <a:avLst/>
          </a:prstGeom>
          <a:solidFill>
            <a:srgbClr val="92D050"/>
          </a:solidFill>
          <a:ln>
            <a:noFill/>
          </a:ln>
        </p:spPr>
        <p:txBody>
          <a:bodyPr wrap="none">
            <a:spAutoFit/>
          </a:bodyPr>
          <a:lstStyle/>
          <a:p>
            <a:r>
              <a:rPr lang="en-US" sz="3600" dirty="0"/>
              <a:t>1 -Total fertility rate</a:t>
            </a:r>
            <a:endParaRPr lang="ar-IQ" sz="3600" dirty="0"/>
          </a:p>
        </p:txBody>
      </p:sp>
      <p:sp>
        <p:nvSpPr>
          <p:cNvPr id="5" name="مستطيل 4"/>
          <p:cNvSpPr/>
          <p:nvPr/>
        </p:nvSpPr>
        <p:spPr>
          <a:xfrm>
            <a:off x="755576" y="2636912"/>
            <a:ext cx="7880424" cy="3046988"/>
          </a:xfrm>
          <a:prstGeom prst="rect">
            <a:avLst/>
          </a:prstGeom>
        </p:spPr>
        <p:txBody>
          <a:bodyPr wrap="square">
            <a:spAutoFit/>
          </a:bodyPr>
          <a:lstStyle/>
          <a:p>
            <a:pPr marL="47625" algn="justLow" rtl="0">
              <a:lnSpc>
                <a:spcPct val="150000"/>
              </a:lnSpc>
              <a:spcAft>
                <a:spcPts val="0"/>
              </a:spcAft>
            </a:pPr>
            <a:r>
              <a:rPr lang="en-US" sz="3200" dirty="0">
                <a:latin typeface="Times New Roman"/>
                <a:ea typeface="Calibri"/>
                <a:cs typeface="Arial"/>
              </a:rPr>
              <a:t>The number of births a woman would have by the end of her reproductive life if she experienced the currently prevailing age-specific fertility rates from age 15 to 49 </a:t>
            </a:r>
            <a:r>
              <a:rPr lang="en-US" sz="3200" dirty="0" smtClean="0">
                <a:latin typeface="Times New Roman"/>
                <a:ea typeface="Calibri"/>
                <a:cs typeface="Arial"/>
              </a:rPr>
              <a:t>years</a:t>
            </a:r>
            <a:endParaRPr lang="en-US" sz="2400" dirty="0">
              <a:ea typeface="Calibri"/>
              <a:cs typeface="Arial"/>
            </a:endParaRPr>
          </a:p>
        </p:txBody>
      </p:sp>
    </p:spTree>
    <p:extLst>
      <p:ext uri="{BB962C8B-B14F-4D97-AF65-F5344CB8AC3E}">
        <p14:creationId xmlns:p14="http://schemas.microsoft.com/office/powerpoint/2010/main" val="404680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155516"/>
            <a:ext cx="8271746" cy="3785652"/>
          </a:xfrm>
          <a:prstGeom prst="rect">
            <a:avLst/>
          </a:prstGeom>
        </p:spPr>
        <p:txBody>
          <a:bodyPr wrap="square">
            <a:spAutoFit/>
          </a:bodyPr>
          <a:lstStyle/>
          <a:p>
            <a:pPr marL="47625" lvl="0" algn="justLow" rtl="0">
              <a:lnSpc>
                <a:spcPct val="150000"/>
              </a:lnSpc>
            </a:pPr>
            <a:r>
              <a:rPr lang="en-US" sz="3200" b="1" dirty="0" smtClean="0">
                <a:solidFill>
                  <a:prstClr val="black"/>
                </a:solidFill>
                <a:latin typeface="Times New Roman"/>
                <a:ea typeface="Calibri"/>
                <a:cs typeface="Arial"/>
              </a:rPr>
              <a:t>The age-specific fertility rate (ASFR) is derived as follows: ASFR= Births in year to women aged X/ No. of women aged X at mid-year</a:t>
            </a:r>
            <a:r>
              <a:rPr lang="en-US" sz="3200" dirty="0" smtClean="0">
                <a:solidFill>
                  <a:prstClr val="black"/>
                </a:solidFill>
                <a:latin typeface="Times New Roman"/>
                <a:ea typeface="Calibri"/>
                <a:cs typeface="Arial"/>
              </a:rPr>
              <a:t> per 1000 women, the total fertility rate per woman can be :computed as follows </a:t>
            </a:r>
            <a:endParaRPr lang="en-US" sz="2400" dirty="0">
              <a:solidFill>
                <a:prstClr val="black"/>
              </a:solidFill>
              <a:ea typeface="Calibri"/>
              <a:cs typeface="Arial"/>
            </a:endParaRPr>
          </a:p>
        </p:txBody>
      </p:sp>
    </p:spTree>
    <p:extLst>
      <p:ext uri="{BB962C8B-B14F-4D97-AF65-F5344CB8AC3E}">
        <p14:creationId xmlns:p14="http://schemas.microsoft.com/office/powerpoint/2010/main" val="3783128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52736"/>
            <a:ext cx="8136904" cy="4524315"/>
          </a:xfrm>
          <a:prstGeom prst="rect">
            <a:avLst/>
          </a:prstGeom>
        </p:spPr>
        <p:txBody>
          <a:bodyPr wrap="square">
            <a:spAutoFit/>
          </a:bodyPr>
          <a:lstStyle/>
          <a:p>
            <a:pPr marL="47625" algn="justLow" rtl="0">
              <a:lnSpc>
                <a:spcPct val="150000"/>
              </a:lnSpc>
              <a:spcAft>
                <a:spcPts val="1000"/>
              </a:spcAft>
            </a:pPr>
            <a:r>
              <a:rPr lang="en-US" sz="3200" b="1" dirty="0">
                <a:latin typeface="Times New Roman"/>
                <a:ea typeface="Calibri"/>
                <a:cs typeface="Arial"/>
              </a:rPr>
              <a:t>TFR = (per woman ASFRs x 5/1000</a:t>
            </a:r>
            <a:r>
              <a:rPr lang="en-US" sz="3200" dirty="0">
                <a:latin typeface="Times New Roman"/>
                <a:ea typeface="Calibri"/>
                <a:cs typeface="Arial"/>
              </a:rPr>
              <a:t>) Age-specific fertility rates are defined using the number of women in each age group and the number of births to women in that age group. Women of reproductive age refers to all women aged 15–49 years. </a:t>
            </a:r>
            <a:endParaRPr lang="en-US" sz="2400" dirty="0">
              <a:effectLst/>
              <a:latin typeface="Calibri"/>
              <a:ea typeface="Calibri"/>
              <a:cs typeface="Arial"/>
            </a:endParaRPr>
          </a:p>
        </p:txBody>
      </p:sp>
    </p:spTree>
    <p:extLst>
      <p:ext uri="{BB962C8B-B14F-4D97-AF65-F5344CB8AC3E}">
        <p14:creationId xmlns:p14="http://schemas.microsoft.com/office/powerpoint/2010/main" val="404645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6"/>
            <a:ext cx="7848871" cy="830997"/>
          </a:xfrm>
          <a:prstGeom prst="rect">
            <a:avLst/>
          </a:prstGeom>
          <a:solidFill>
            <a:srgbClr val="92D050"/>
          </a:solidFill>
          <a:ln>
            <a:noFill/>
          </a:ln>
        </p:spPr>
        <p:txBody>
          <a:bodyPr wrap="square">
            <a:spAutoFit/>
          </a:bodyPr>
          <a:lstStyle/>
          <a:p>
            <a:pPr algn="l">
              <a:lnSpc>
                <a:spcPct val="150000"/>
              </a:lnSpc>
              <a:spcBef>
                <a:spcPts val="1000"/>
              </a:spcBef>
            </a:pPr>
            <a:r>
              <a:rPr lang="en-US" sz="3200" dirty="0">
                <a:latin typeface="Times New Roman" pitchFamily="18" charset="0"/>
                <a:cs typeface="Times New Roman" pitchFamily="18" charset="0"/>
              </a:rPr>
              <a:t>2- Contraceptive prevalence</a:t>
            </a:r>
          </a:p>
        </p:txBody>
      </p:sp>
      <p:sp>
        <p:nvSpPr>
          <p:cNvPr id="3" name="مستطيل 2"/>
          <p:cNvSpPr/>
          <p:nvPr/>
        </p:nvSpPr>
        <p:spPr>
          <a:xfrm>
            <a:off x="611559" y="1484784"/>
            <a:ext cx="7992887" cy="5277342"/>
          </a:xfrm>
          <a:prstGeom prst="rect">
            <a:avLst/>
          </a:prstGeom>
        </p:spPr>
        <p:txBody>
          <a:bodyPr wrap="square">
            <a:spAutoFit/>
          </a:bodyPr>
          <a:lstStyle/>
          <a:p>
            <a:pPr algn="justLow" rtl="0">
              <a:lnSpc>
                <a:spcPct val="150000"/>
              </a:lnSpc>
              <a:spcBef>
                <a:spcPts val="1000"/>
              </a:spcBef>
              <a:spcAft>
                <a:spcPts val="0"/>
              </a:spcAft>
              <a:tabLst>
                <a:tab pos="1709420" algn="l"/>
              </a:tabLst>
            </a:pPr>
            <a:r>
              <a:rPr lang="en-US" sz="3200" b="1" dirty="0">
                <a:solidFill>
                  <a:srgbClr val="000000"/>
                </a:solidFill>
                <a:latin typeface="Cambria"/>
                <a:ea typeface="Times New Roman"/>
                <a:cs typeface="Times New Roman"/>
              </a:rPr>
              <a:t> </a:t>
            </a:r>
            <a:r>
              <a:rPr lang="en-US" sz="2800" dirty="0">
                <a:solidFill>
                  <a:srgbClr val="000000"/>
                </a:solidFill>
                <a:latin typeface="Times New Roman"/>
                <a:ea typeface="Times New Roman"/>
                <a:cs typeface="Times New Roman"/>
              </a:rPr>
              <a:t>The proportion of women of reproductive age who are</a:t>
            </a:r>
            <a:r>
              <a:rPr lang="en-US" sz="2800" dirty="0">
                <a:solidFill>
                  <a:srgbClr val="4F81BD"/>
                </a:solidFill>
                <a:latin typeface="Times New Roman"/>
                <a:ea typeface="Times New Roman"/>
                <a:cs typeface="Times New Roman"/>
              </a:rPr>
              <a:t> </a:t>
            </a:r>
            <a:r>
              <a:rPr lang="en-US" sz="2800" dirty="0">
                <a:solidFill>
                  <a:srgbClr val="000000"/>
                </a:solidFill>
                <a:latin typeface="Times New Roman"/>
                <a:ea typeface="Times New Roman"/>
                <a:cs typeface="Times New Roman"/>
              </a:rPr>
              <a:t>using (or whose partner is using) a contraceptive method at a given point in </a:t>
            </a:r>
            <a:r>
              <a:rPr lang="en-US" sz="2800" dirty="0" smtClean="0">
                <a:solidFill>
                  <a:srgbClr val="000000"/>
                </a:solidFill>
                <a:latin typeface="Times New Roman"/>
                <a:ea typeface="Times New Roman"/>
                <a:cs typeface="Times New Roman"/>
              </a:rPr>
              <a:t>time. </a:t>
            </a:r>
            <a:r>
              <a:rPr lang="en-US" sz="2800" b="1" dirty="0" smtClean="0">
                <a:solidFill>
                  <a:srgbClr val="000000"/>
                </a:solidFill>
                <a:latin typeface="Times New Roman"/>
                <a:ea typeface="Times New Roman"/>
                <a:cs typeface="Times New Roman"/>
              </a:rPr>
              <a:t>Numerator</a:t>
            </a:r>
            <a:r>
              <a:rPr lang="en-US" sz="2800" dirty="0">
                <a:solidFill>
                  <a:srgbClr val="000000"/>
                </a:solidFill>
                <a:latin typeface="Times New Roman"/>
                <a:ea typeface="Times New Roman"/>
                <a:cs typeface="Times New Roman"/>
              </a:rPr>
              <a:t>: Number of women of reproductive age at risk of pregnancy who are using (or whose partner is using) a contraceptive method at a given point in time </a:t>
            </a:r>
            <a:r>
              <a:rPr lang="en-US" sz="2800" b="1" dirty="0">
                <a:solidFill>
                  <a:srgbClr val="000000"/>
                </a:solidFill>
                <a:latin typeface="Times New Roman"/>
                <a:ea typeface="Times New Roman"/>
                <a:cs typeface="Times New Roman"/>
              </a:rPr>
              <a:t>Denominator</a:t>
            </a:r>
            <a:r>
              <a:rPr lang="en-US" sz="2800" dirty="0">
                <a:solidFill>
                  <a:srgbClr val="000000"/>
                </a:solidFill>
                <a:latin typeface="Times New Roman"/>
                <a:ea typeface="Times New Roman"/>
                <a:cs typeface="Times New Roman"/>
              </a:rPr>
              <a:t>: Number of women of reproductive age at risk of pregnancy at the same point in time</a:t>
            </a:r>
            <a:endParaRPr lang="en-US" sz="2800" b="1" dirty="0">
              <a:solidFill>
                <a:srgbClr val="4F81BD"/>
              </a:solidFill>
              <a:effectLst/>
              <a:latin typeface="Cambria"/>
              <a:ea typeface="Times New Roman"/>
              <a:cs typeface="Times New Roman"/>
            </a:endParaRPr>
          </a:p>
        </p:txBody>
      </p:sp>
    </p:spTree>
    <p:extLst>
      <p:ext uri="{BB962C8B-B14F-4D97-AF65-F5344CB8AC3E}">
        <p14:creationId xmlns:p14="http://schemas.microsoft.com/office/powerpoint/2010/main" val="339171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41246" y="736239"/>
            <a:ext cx="5377626" cy="923330"/>
          </a:xfrm>
          <a:prstGeom prst="rect">
            <a:avLst/>
          </a:prstGeom>
          <a:solidFill>
            <a:srgbClr val="92D050"/>
          </a:solidFill>
          <a:ln>
            <a:noFill/>
          </a:ln>
        </p:spPr>
        <p:txBody>
          <a:bodyPr wrap="none">
            <a:spAutoFit/>
          </a:bodyPr>
          <a:lstStyle/>
          <a:p>
            <a:pPr algn="justLow">
              <a:lnSpc>
                <a:spcPct val="150000"/>
              </a:lnSpc>
              <a:spcBef>
                <a:spcPts val="500"/>
              </a:spcBef>
              <a:spcAft>
                <a:spcPts val="800"/>
              </a:spcAft>
              <a:tabLst>
                <a:tab pos="1709420" algn="l"/>
              </a:tabLst>
            </a:pPr>
            <a:r>
              <a:rPr lang="en-US" sz="3600" dirty="0"/>
              <a:t>3-Maternal mortality ratio</a:t>
            </a:r>
          </a:p>
        </p:txBody>
      </p:sp>
      <p:sp>
        <p:nvSpPr>
          <p:cNvPr id="3" name="مستطيل 2"/>
          <p:cNvSpPr/>
          <p:nvPr/>
        </p:nvSpPr>
        <p:spPr>
          <a:xfrm>
            <a:off x="827584" y="1772816"/>
            <a:ext cx="7776864" cy="4160113"/>
          </a:xfrm>
          <a:prstGeom prst="rect">
            <a:avLst/>
          </a:prstGeom>
        </p:spPr>
        <p:txBody>
          <a:bodyPr wrap="square">
            <a:spAutoFit/>
          </a:bodyPr>
          <a:lstStyle/>
          <a:p>
            <a:pPr algn="l">
              <a:lnSpc>
                <a:spcPct val="150000"/>
              </a:lnSpc>
              <a:spcAft>
                <a:spcPts val="500"/>
              </a:spcAft>
              <a:tabLst>
                <a:tab pos="1709420" algn="l"/>
              </a:tabLst>
            </a:pPr>
            <a:r>
              <a:rPr lang="en-US" sz="3200" dirty="0">
                <a:solidFill>
                  <a:srgbClr val="000000"/>
                </a:solidFill>
                <a:latin typeface="Times New Roman"/>
                <a:ea typeface="Calibri"/>
                <a:cs typeface="Arial"/>
              </a:rPr>
              <a:t>The number of maternal deaths per 100 000 live births</a:t>
            </a:r>
            <a:endParaRPr lang="en-US" sz="2800" dirty="0">
              <a:latin typeface="Optima Bold"/>
              <a:ea typeface="Calibri"/>
              <a:cs typeface="Arial"/>
            </a:endParaRPr>
          </a:p>
          <a:p>
            <a:pPr algn="l">
              <a:lnSpc>
                <a:spcPct val="150000"/>
              </a:lnSpc>
              <a:spcAft>
                <a:spcPts val="500"/>
              </a:spcAft>
              <a:tabLst>
                <a:tab pos="1709420" algn="l"/>
              </a:tabLst>
            </a:pPr>
            <a:r>
              <a:rPr lang="en-US" sz="3200" b="1" dirty="0">
                <a:solidFill>
                  <a:srgbClr val="000000"/>
                </a:solidFill>
                <a:latin typeface="Times New Roman"/>
                <a:ea typeface="Calibri"/>
                <a:cs typeface="Arial"/>
              </a:rPr>
              <a:t>Numerator</a:t>
            </a:r>
            <a:r>
              <a:rPr lang="en-US" sz="3200" dirty="0">
                <a:solidFill>
                  <a:srgbClr val="000000"/>
                </a:solidFill>
                <a:latin typeface="Times New Roman"/>
                <a:ea typeface="Calibri"/>
                <a:cs typeface="Arial"/>
              </a:rPr>
              <a:t>: All maternal deaths occurring in a period (usually a year) </a:t>
            </a:r>
            <a:endParaRPr lang="en-US" sz="2800" dirty="0">
              <a:latin typeface="Optima Bold"/>
              <a:ea typeface="Calibri"/>
              <a:cs typeface="Arial"/>
            </a:endParaRPr>
          </a:p>
          <a:p>
            <a:pPr algn="l"/>
            <a:r>
              <a:rPr lang="en-US" sz="3200" b="1" dirty="0">
                <a:solidFill>
                  <a:srgbClr val="000000"/>
                </a:solidFill>
                <a:latin typeface="Times New Roman"/>
                <a:ea typeface="Calibri"/>
              </a:rPr>
              <a:t>Denominator</a:t>
            </a:r>
            <a:r>
              <a:rPr lang="en-US" sz="3200" dirty="0">
                <a:solidFill>
                  <a:srgbClr val="000000"/>
                </a:solidFill>
                <a:latin typeface="Times New Roman"/>
                <a:ea typeface="Calibri"/>
              </a:rPr>
              <a:t>: Total number of live births occurring in the same period</a:t>
            </a:r>
            <a:endParaRPr lang="ar-IQ" sz="3200" dirty="0"/>
          </a:p>
        </p:txBody>
      </p:sp>
    </p:spTree>
    <p:extLst>
      <p:ext uri="{BB962C8B-B14F-4D97-AF65-F5344CB8AC3E}">
        <p14:creationId xmlns:p14="http://schemas.microsoft.com/office/powerpoint/2010/main" val="1992556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TotalTime>
  <Words>1504</Words>
  <Application>Microsoft Office PowerPoint</Application>
  <PresentationFormat>On-screen Show (4:3)</PresentationFormat>
  <Paragraphs>74</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تدفق</vt:lpstr>
      <vt:lpstr>Reproductive Health and Its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health and its indicators</dc:title>
  <dc:creator>Maher</dc:creator>
  <cp:lastModifiedBy>Maher</cp:lastModifiedBy>
  <cp:revision>33</cp:revision>
  <dcterms:created xsi:type="dcterms:W3CDTF">2019-10-08T08:22:45Z</dcterms:created>
  <dcterms:modified xsi:type="dcterms:W3CDTF">2021-01-18T12:09:12Z</dcterms:modified>
</cp:coreProperties>
</file>