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7" r:id="rId2"/>
    <p:sldId id="258" r:id="rId3"/>
    <p:sldId id="285" r:id="rId4"/>
    <p:sldId id="259" r:id="rId5"/>
    <p:sldId id="261" r:id="rId6"/>
    <p:sldId id="262" r:id="rId7"/>
    <p:sldId id="263" r:id="rId8"/>
    <p:sldId id="267" r:id="rId9"/>
    <p:sldId id="290" r:id="rId10"/>
    <p:sldId id="291" r:id="rId11"/>
    <p:sldId id="292" r:id="rId12"/>
    <p:sldId id="293" r:id="rId13"/>
    <p:sldId id="294" r:id="rId14"/>
    <p:sldId id="295" r:id="rId15"/>
    <p:sldId id="296" r:id="rId16"/>
    <p:sldId id="297" r:id="rId17"/>
    <p:sldId id="298" r:id="rId18"/>
    <p:sldId id="299" r:id="rId19"/>
    <p:sldId id="300" r:id="rId20"/>
    <p:sldId id="301" r:id="rId21"/>
    <p:sldId id="303" r:id="rId22"/>
    <p:sldId id="304" r:id="rId23"/>
    <p:sldId id="305" r:id="rId24"/>
    <p:sldId id="288" r:id="rId25"/>
    <p:sldId id="264" r:id="rId26"/>
    <p:sldId id="265" r:id="rId27"/>
    <p:sldId id="266" r:id="rId28"/>
    <p:sldId id="268" r:id="rId29"/>
    <p:sldId id="269" r:id="rId30"/>
    <p:sldId id="270" r:id="rId31"/>
    <p:sldId id="272" r:id="rId32"/>
    <p:sldId id="273" r:id="rId33"/>
    <p:sldId id="274" r:id="rId34"/>
    <p:sldId id="275" r:id="rId35"/>
    <p:sldId id="276" r:id="rId36"/>
    <p:sldId id="277" r:id="rId37"/>
    <p:sldId id="280" r:id="rId38"/>
    <p:sldId id="286" r:id="rId39"/>
    <p:sldId id="281" r:id="rId40"/>
    <p:sldId id="282" r:id="rId41"/>
    <p:sldId id="306" r:id="rId42"/>
    <p:sldId id="283" r:id="rId43"/>
    <p:sldId id="284"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4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38F5B181-7856-4BFF-8528-3F108ED7765B}" type="datetimeFigureOut">
              <a:rPr lang="ar-SA" smtClean="0">
                <a:solidFill>
                  <a:srgbClr val="FFFFFF"/>
                </a:solidFill>
              </a:rPr>
              <a:pPr/>
              <a:t>05/06/1442</a:t>
            </a:fld>
            <a:endParaRPr lang="ar-SA">
              <a:solidFill>
                <a:srgbClr val="FFFFFF"/>
              </a:solidFill>
            </a:endParaRPr>
          </a:p>
        </p:txBody>
      </p:sp>
      <p:sp>
        <p:nvSpPr>
          <p:cNvPr id="16" name="Slide Number Placeholder 15"/>
          <p:cNvSpPr>
            <a:spLocks noGrp="1"/>
          </p:cNvSpPr>
          <p:nvPr>
            <p:ph type="sldNum" sz="quarter" idx="11"/>
          </p:nvPr>
        </p:nvSpPr>
        <p:spPr/>
        <p:txBody>
          <a:bodyPr/>
          <a:lstStyle/>
          <a:p>
            <a:fld id="{82214DEB-0302-46BA-9E78-39664B354D0A}" type="slidenum">
              <a:rPr lang="ar-SA" smtClean="0">
                <a:solidFill>
                  <a:srgbClr val="FFFFFF"/>
                </a:solidFill>
              </a:rPr>
              <a:pPr/>
              <a:t>‹#›</a:t>
            </a:fld>
            <a:endParaRPr lang="ar-SA">
              <a:solidFill>
                <a:srgbClr val="FFFFFF"/>
              </a:solidFill>
            </a:endParaRPr>
          </a:p>
        </p:txBody>
      </p:sp>
      <p:sp>
        <p:nvSpPr>
          <p:cNvPr id="17" name="Footer Placeholder 16"/>
          <p:cNvSpPr>
            <a:spLocks noGrp="1"/>
          </p:cNvSpPr>
          <p:nvPr>
            <p:ph type="ftr" sz="quarter" idx="12"/>
          </p:nvPr>
        </p:nvSpPr>
        <p:spPr/>
        <p:txBody>
          <a:bodyPr/>
          <a:lstStyle/>
          <a:p>
            <a:endParaRPr lang="ar-SA">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F5B181-7856-4BFF-8528-3F108ED7765B}" type="datetimeFigureOut">
              <a:rPr lang="ar-SA" smtClean="0">
                <a:solidFill>
                  <a:srgbClr val="FFFFFF"/>
                </a:solidFill>
              </a:rPr>
              <a:pPr/>
              <a:t>05/06/1442</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82214DEB-0302-46BA-9E78-39664B354D0A}" type="slidenum">
              <a:rPr lang="ar-SA" smtClean="0">
                <a:solidFill>
                  <a:srgbClr val="FFFFFF"/>
                </a:solidFill>
              </a:rPr>
              <a:pPr/>
              <a:t>‹#›</a:t>
            </a:fld>
            <a:endParaRPr lang="ar-SA">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F5B181-7856-4BFF-8528-3F108ED7765B}" type="datetimeFigureOut">
              <a:rPr lang="ar-SA" smtClean="0">
                <a:solidFill>
                  <a:srgbClr val="FFFFFF"/>
                </a:solidFill>
              </a:rPr>
              <a:pPr/>
              <a:t>05/06/1442</a:t>
            </a:fld>
            <a:endParaRPr lang="ar-SA">
              <a:solidFill>
                <a:srgbClr val="FFFFFF"/>
              </a:solidFill>
            </a:endParaRPr>
          </a:p>
        </p:txBody>
      </p:sp>
      <p:sp>
        <p:nvSpPr>
          <p:cNvPr id="5" name="Footer Placeholder 4"/>
          <p:cNvSpPr>
            <a:spLocks noGrp="1"/>
          </p:cNvSpPr>
          <p:nvPr>
            <p:ph type="ftr" sz="quarter" idx="11"/>
          </p:nvPr>
        </p:nvSpPr>
        <p:spPr/>
        <p:txBody>
          <a:bodyPr/>
          <a:lstStyle/>
          <a:p>
            <a:endParaRPr lang="ar-SA">
              <a:solidFill>
                <a:srgbClr val="FFFFFF"/>
              </a:solidFill>
            </a:endParaRPr>
          </a:p>
        </p:txBody>
      </p:sp>
      <p:sp>
        <p:nvSpPr>
          <p:cNvPr id="6" name="Slide Number Placeholder 5"/>
          <p:cNvSpPr>
            <a:spLocks noGrp="1"/>
          </p:cNvSpPr>
          <p:nvPr>
            <p:ph type="sldNum" sz="quarter" idx="12"/>
          </p:nvPr>
        </p:nvSpPr>
        <p:spPr/>
        <p:txBody>
          <a:bodyPr/>
          <a:lstStyle/>
          <a:p>
            <a:fld id="{82214DEB-0302-46BA-9E78-39664B354D0A}" type="slidenum">
              <a:rPr lang="ar-SA" smtClean="0">
                <a:solidFill>
                  <a:srgbClr val="FFFFFF"/>
                </a:solidFill>
              </a:rPr>
              <a:pPr/>
              <a:t>‹#›</a:t>
            </a:fld>
            <a:endParaRPr lang="ar-SA">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38F5B181-7856-4BFF-8528-3F108ED7765B}" type="datetimeFigureOut">
              <a:rPr lang="ar-SA" smtClean="0">
                <a:solidFill>
                  <a:srgbClr val="FFFFFF"/>
                </a:solidFill>
              </a:rPr>
              <a:pPr/>
              <a:t>05/06/1442</a:t>
            </a:fld>
            <a:endParaRPr lang="ar-SA">
              <a:solidFill>
                <a:srgbClr val="FFFFFF"/>
              </a:solidFill>
            </a:endParaRPr>
          </a:p>
        </p:txBody>
      </p:sp>
      <p:sp>
        <p:nvSpPr>
          <p:cNvPr id="15" name="Slide Number Placeholder 14"/>
          <p:cNvSpPr>
            <a:spLocks noGrp="1"/>
          </p:cNvSpPr>
          <p:nvPr>
            <p:ph type="sldNum" sz="quarter" idx="11"/>
          </p:nvPr>
        </p:nvSpPr>
        <p:spPr/>
        <p:txBody>
          <a:bodyPr/>
          <a:lstStyle/>
          <a:p>
            <a:fld id="{82214DEB-0302-46BA-9E78-39664B354D0A}" type="slidenum">
              <a:rPr lang="ar-SA" smtClean="0">
                <a:solidFill>
                  <a:srgbClr val="FFFFFF"/>
                </a:solidFill>
              </a:rPr>
              <a:pPr/>
              <a:t>‹#›</a:t>
            </a:fld>
            <a:endParaRPr lang="ar-SA">
              <a:solidFill>
                <a:srgbClr val="FFFFFF"/>
              </a:solidFill>
            </a:endParaRPr>
          </a:p>
        </p:txBody>
      </p:sp>
      <p:sp>
        <p:nvSpPr>
          <p:cNvPr id="16" name="Footer Placeholder 15"/>
          <p:cNvSpPr>
            <a:spLocks noGrp="1"/>
          </p:cNvSpPr>
          <p:nvPr>
            <p:ph type="ftr" sz="quarter" idx="12"/>
          </p:nvPr>
        </p:nvSpPr>
        <p:spPr/>
        <p:txBody>
          <a:bodyPr/>
          <a:lstStyle/>
          <a:p>
            <a:endParaRPr lang="ar-SA">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38F5B181-7856-4BFF-8528-3F108ED7765B}" type="datetimeFigureOut">
              <a:rPr lang="ar-SA" smtClean="0">
                <a:solidFill>
                  <a:srgbClr val="FFFFFF"/>
                </a:solidFill>
              </a:rPr>
              <a:pPr/>
              <a:t>05/06/1442</a:t>
            </a:fld>
            <a:endParaRPr lang="ar-SA">
              <a:solidFill>
                <a:srgbClr val="FFFFFF"/>
              </a:solidFill>
            </a:endParaRPr>
          </a:p>
        </p:txBody>
      </p:sp>
      <p:sp>
        <p:nvSpPr>
          <p:cNvPr id="13" name="Slide Number Placeholder 12"/>
          <p:cNvSpPr>
            <a:spLocks noGrp="1"/>
          </p:cNvSpPr>
          <p:nvPr>
            <p:ph type="sldNum" sz="quarter" idx="11"/>
          </p:nvPr>
        </p:nvSpPr>
        <p:spPr/>
        <p:txBody>
          <a:bodyPr/>
          <a:lstStyle/>
          <a:p>
            <a:fld id="{82214DEB-0302-46BA-9E78-39664B354D0A}" type="slidenum">
              <a:rPr lang="ar-SA" smtClean="0">
                <a:solidFill>
                  <a:srgbClr val="FFFFFF"/>
                </a:solidFill>
              </a:rPr>
              <a:pPr/>
              <a:t>‹#›</a:t>
            </a:fld>
            <a:endParaRPr lang="ar-SA">
              <a:solidFill>
                <a:srgbClr val="FFFFFF"/>
              </a:solidFill>
            </a:endParaRPr>
          </a:p>
        </p:txBody>
      </p:sp>
      <p:sp>
        <p:nvSpPr>
          <p:cNvPr id="14" name="Footer Placeholder 13"/>
          <p:cNvSpPr>
            <a:spLocks noGrp="1"/>
          </p:cNvSpPr>
          <p:nvPr>
            <p:ph type="ftr" sz="quarter" idx="12"/>
          </p:nvPr>
        </p:nvSpPr>
        <p:spPr/>
        <p:txBody>
          <a:bodyPr/>
          <a:lstStyle/>
          <a:p>
            <a:endParaRPr lang="ar-SA">
              <a:solidFill>
                <a:srgbClr val="FFFFFF"/>
              </a:solidFill>
            </a:endParaRPr>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38F5B181-7856-4BFF-8528-3F108ED7765B}" type="datetimeFigureOut">
              <a:rPr lang="ar-SA" smtClean="0">
                <a:solidFill>
                  <a:srgbClr val="FFFFFF"/>
                </a:solidFill>
              </a:rPr>
              <a:pPr/>
              <a:t>05/06/1442</a:t>
            </a:fld>
            <a:endParaRPr lang="ar-SA">
              <a:solidFill>
                <a:srgbClr val="FFFFFF"/>
              </a:solidFill>
            </a:endParaRPr>
          </a:p>
        </p:txBody>
      </p:sp>
      <p:sp>
        <p:nvSpPr>
          <p:cNvPr id="9" name="Slide Number Placeholder 8"/>
          <p:cNvSpPr>
            <a:spLocks noGrp="1"/>
          </p:cNvSpPr>
          <p:nvPr>
            <p:ph type="sldNum" sz="quarter" idx="11"/>
          </p:nvPr>
        </p:nvSpPr>
        <p:spPr/>
        <p:txBody>
          <a:bodyPr/>
          <a:lstStyle/>
          <a:p>
            <a:fld id="{82214DEB-0302-46BA-9E78-39664B354D0A}" type="slidenum">
              <a:rPr lang="ar-SA" smtClean="0">
                <a:solidFill>
                  <a:srgbClr val="FFFFFF"/>
                </a:solidFill>
              </a:rPr>
              <a:pPr/>
              <a:t>‹#›</a:t>
            </a:fld>
            <a:endParaRPr lang="ar-SA">
              <a:solidFill>
                <a:srgbClr val="FFFFFF"/>
              </a:solidFill>
            </a:endParaRPr>
          </a:p>
        </p:txBody>
      </p:sp>
      <p:sp>
        <p:nvSpPr>
          <p:cNvPr id="10" name="Footer Placeholder 9"/>
          <p:cNvSpPr>
            <a:spLocks noGrp="1"/>
          </p:cNvSpPr>
          <p:nvPr>
            <p:ph type="ftr" sz="quarter" idx="12"/>
          </p:nvPr>
        </p:nvSpPr>
        <p:spPr/>
        <p:txBody>
          <a:bodyPr/>
          <a:lstStyle/>
          <a:p>
            <a:endParaRPr lang="ar-SA">
              <a:solidFill>
                <a:srgbClr val="FFFFFF"/>
              </a:solidFill>
            </a:endParaRPr>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38F5B181-7856-4BFF-8528-3F108ED7765B}" type="datetimeFigureOut">
              <a:rPr lang="ar-SA" smtClean="0">
                <a:solidFill>
                  <a:srgbClr val="FFFFFF"/>
                </a:solidFill>
              </a:rPr>
              <a:pPr/>
              <a:t>05/06/1442</a:t>
            </a:fld>
            <a:endParaRPr lang="ar-SA">
              <a:solidFill>
                <a:srgbClr val="FFFFFF"/>
              </a:solidFill>
            </a:endParaRPr>
          </a:p>
        </p:txBody>
      </p:sp>
      <p:sp>
        <p:nvSpPr>
          <p:cNvPr id="15" name="Slide Number Placeholder 14"/>
          <p:cNvSpPr>
            <a:spLocks noGrp="1"/>
          </p:cNvSpPr>
          <p:nvPr>
            <p:ph type="sldNum" sz="quarter" idx="11"/>
          </p:nvPr>
        </p:nvSpPr>
        <p:spPr/>
        <p:txBody>
          <a:bodyPr/>
          <a:lstStyle/>
          <a:p>
            <a:fld id="{82214DEB-0302-46BA-9E78-39664B354D0A}" type="slidenum">
              <a:rPr lang="ar-SA" smtClean="0">
                <a:solidFill>
                  <a:srgbClr val="FFFFFF"/>
                </a:solidFill>
              </a:rPr>
              <a:pPr/>
              <a:t>‹#›</a:t>
            </a:fld>
            <a:endParaRPr lang="ar-SA">
              <a:solidFill>
                <a:srgbClr val="FFFFFF"/>
              </a:solidFill>
            </a:endParaRPr>
          </a:p>
        </p:txBody>
      </p:sp>
      <p:sp>
        <p:nvSpPr>
          <p:cNvPr id="16" name="Footer Placeholder 15"/>
          <p:cNvSpPr>
            <a:spLocks noGrp="1"/>
          </p:cNvSpPr>
          <p:nvPr>
            <p:ph type="ftr" sz="quarter" idx="12"/>
          </p:nvPr>
        </p:nvSpPr>
        <p:spPr/>
        <p:txBody>
          <a:bodyPr/>
          <a:lstStyle/>
          <a:p>
            <a:endParaRPr lang="ar-SA">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38F5B181-7856-4BFF-8528-3F108ED7765B}" type="datetimeFigureOut">
              <a:rPr lang="ar-SA" smtClean="0">
                <a:solidFill>
                  <a:srgbClr val="FFFFFF"/>
                </a:solidFill>
              </a:rPr>
              <a:pPr/>
              <a:t>05/06/1442</a:t>
            </a:fld>
            <a:endParaRPr lang="ar-SA">
              <a:solidFill>
                <a:srgbClr val="FFFFFF"/>
              </a:solidFill>
            </a:endParaRPr>
          </a:p>
        </p:txBody>
      </p:sp>
      <p:sp>
        <p:nvSpPr>
          <p:cNvPr id="8" name="Slide Number Placeholder 7"/>
          <p:cNvSpPr>
            <a:spLocks noGrp="1"/>
          </p:cNvSpPr>
          <p:nvPr>
            <p:ph type="sldNum" sz="quarter" idx="11"/>
          </p:nvPr>
        </p:nvSpPr>
        <p:spPr/>
        <p:txBody>
          <a:bodyPr/>
          <a:lstStyle/>
          <a:p>
            <a:fld id="{82214DEB-0302-46BA-9E78-39664B354D0A}" type="slidenum">
              <a:rPr lang="ar-SA" smtClean="0">
                <a:solidFill>
                  <a:srgbClr val="FFFFFF"/>
                </a:solidFill>
              </a:rPr>
              <a:pPr/>
              <a:t>‹#›</a:t>
            </a:fld>
            <a:endParaRPr lang="ar-SA">
              <a:solidFill>
                <a:srgbClr val="FFFFFF"/>
              </a:solidFill>
            </a:endParaRPr>
          </a:p>
        </p:txBody>
      </p:sp>
      <p:sp>
        <p:nvSpPr>
          <p:cNvPr id="9" name="Footer Placeholder 8"/>
          <p:cNvSpPr>
            <a:spLocks noGrp="1"/>
          </p:cNvSpPr>
          <p:nvPr>
            <p:ph type="ftr" sz="quarter" idx="12"/>
          </p:nvPr>
        </p:nvSpPr>
        <p:spPr/>
        <p:txBody>
          <a:bodyPr/>
          <a:lstStyle/>
          <a:p>
            <a:endParaRPr lang="ar-SA">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8F5B181-7856-4BFF-8528-3F108ED7765B}" type="datetimeFigureOut">
              <a:rPr lang="ar-SA" smtClean="0">
                <a:solidFill>
                  <a:srgbClr val="FFFFFF"/>
                </a:solidFill>
              </a:rPr>
              <a:pPr/>
              <a:t>05/06/1442</a:t>
            </a:fld>
            <a:endParaRPr lang="ar-SA">
              <a:solidFill>
                <a:srgbClr val="FFFFFF"/>
              </a:solidFill>
            </a:endParaRPr>
          </a:p>
        </p:txBody>
      </p:sp>
      <p:sp>
        <p:nvSpPr>
          <p:cNvPr id="6" name="Slide Number Placeholder 5"/>
          <p:cNvSpPr>
            <a:spLocks noGrp="1"/>
          </p:cNvSpPr>
          <p:nvPr>
            <p:ph type="sldNum" sz="quarter" idx="11"/>
          </p:nvPr>
        </p:nvSpPr>
        <p:spPr/>
        <p:txBody>
          <a:bodyPr/>
          <a:lstStyle/>
          <a:p>
            <a:fld id="{82214DEB-0302-46BA-9E78-39664B354D0A}" type="slidenum">
              <a:rPr lang="ar-SA" smtClean="0">
                <a:solidFill>
                  <a:srgbClr val="FFFFFF"/>
                </a:solidFill>
              </a:rPr>
              <a:pPr/>
              <a:t>‹#›</a:t>
            </a:fld>
            <a:endParaRPr lang="ar-SA">
              <a:solidFill>
                <a:srgbClr val="FFFFFF"/>
              </a:solidFill>
            </a:endParaRPr>
          </a:p>
        </p:txBody>
      </p:sp>
      <p:sp>
        <p:nvSpPr>
          <p:cNvPr id="7" name="Footer Placeholder 6"/>
          <p:cNvSpPr>
            <a:spLocks noGrp="1"/>
          </p:cNvSpPr>
          <p:nvPr>
            <p:ph type="ftr" sz="quarter" idx="12"/>
          </p:nvPr>
        </p:nvSpPr>
        <p:spPr/>
        <p:txBody>
          <a:bodyPr/>
          <a:lstStyle/>
          <a:p>
            <a:endParaRPr lang="ar-SA">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38F5B181-7856-4BFF-8528-3F108ED7765B}" type="datetimeFigureOut">
              <a:rPr lang="ar-SA" smtClean="0">
                <a:solidFill>
                  <a:srgbClr val="FFFFFF"/>
                </a:solidFill>
              </a:rPr>
              <a:pPr/>
              <a:t>05/06/1442</a:t>
            </a:fld>
            <a:endParaRPr lang="ar-SA">
              <a:solidFill>
                <a:srgbClr val="FFFFFF"/>
              </a:solidFill>
            </a:endParaRPr>
          </a:p>
        </p:txBody>
      </p:sp>
      <p:sp>
        <p:nvSpPr>
          <p:cNvPr id="16" name="Slide Number Placeholder 15"/>
          <p:cNvSpPr>
            <a:spLocks noGrp="1"/>
          </p:cNvSpPr>
          <p:nvPr>
            <p:ph type="sldNum" sz="quarter" idx="11"/>
          </p:nvPr>
        </p:nvSpPr>
        <p:spPr/>
        <p:txBody>
          <a:bodyPr/>
          <a:lstStyle/>
          <a:p>
            <a:fld id="{82214DEB-0302-46BA-9E78-39664B354D0A}" type="slidenum">
              <a:rPr lang="ar-SA" smtClean="0">
                <a:solidFill>
                  <a:srgbClr val="FFFFFF"/>
                </a:solidFill>
              </a:rPr>
              <a:pPr/>
              <a:t>‹#›</a:t>
            </a:fld>
            <a:endParaRPr lang="ar-SA">
              <a:solidFill>
                <a:srgbClr val="FFFFFF"/>
              </a:solidFill>
            </a:endParaRPr>
          </a:p>
        </p:txBody>
      </p:sp>
      <p:sp>
        <p:nvSpPr>
          <p:cNvPr id="17" name="Footer Placeholder 16"/>
          <p:cNvSpPr>
            <a:spLocks noGrp="1"/>
          </p:cNvSpPr>
          <p:nvPr>
            <p:ph type="ftr" sz="quarter" idx="12"/>
          </p:nvPr>
        </p:nvSpPr>
        <p:spPr/>
        <p:txBody>
          <a:bodyPr/>
          <a:lstStyle/>
          <a:p>
            <a:endParaRPr lang="ar-SA">
              <a:solidFill>
                <a:srgbClr val="FFFFFF"/>
              </a:solidFill>
            </a:endParaRPr>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38F5B181-7856-4BFF-8528-3F108ED7765B}" type="datetimeFigureOut">
              <a:rPr lang="ar-SA" smtClean="0">
                <a:solidFill>
                  <a:srgbClr val="FFFFFF"/>
                </a:solidFill>
              </a:rPr>
              <a:pPr/>
              <a:t>05/06/1442</a:t>
            </a:fld>
            <a:endParaRPr lang="ar-SA">
              <a:solidFill>
                <a:srgbClr val="FFFFFF"/>
              </a:solidFill>
            </a:endParaRPr>
          </a:p>
        </p:txBody>
      </p:sp>
      <p:sp>
        <p:nvSpPr>
          <p:cNvPr id="14" name="Slide Number Placeholder 13"/>
          <p:cNvSpPr>
            <a:spLocks noGrp="1"/>
          </p:cNvSpPr>
          <p:nvPr>
            <p:ph type="sldNum" sz="quarter" idx="11"/>
          </p:nvPr>
        </p:nvSpPr>
        <p:spPr/>
        <p:txBody>
          <a:bodyPr/>
          <a:lstStyle/>
          <a:p>
            <a:fld id="{82214DEB-0302-46BA-9E78-39664B354D0A}" type="slidenum">
              <a:rPr lang="ar-SA" smtClean="0">
                <a:solidFill>
                  <a:srgbClr val="FFFFFF"/>
                </a:solidFill>
              </a:rPr>
              <a:pPr/>
              <a:t>‹#›</a:t>
            </a:fld>
            <a:endParaRPr lang="ar-SA">
              <a:solidFill>
                <a:srgbClr val="FFFFFF"/>
              </a:solidFill>
            </a:endParaRPr>
          </a:p>
        </p:txBody>
      </p:sp>
      <p:sp>
        <p:nvSpPr>
          <p:cNvPr id="15" name="Footer Placeholder 14"/>
          <p:cNvSpPr>
            <a:spLocks noGrp="1"/>
          </p:cNvSpPr>
          <p:nvPr>
            <p:ph type="ftr" sz="quarter" idx="12"/>
          </p:nvPr>
        </p:nvSpPr>
        <p:spPr/>
        <p:txBody>
          <a:bodyPr/>
          <a:lstStyle/>
          <a:p>
            <a:endParaRPr lang="ar-SA">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pPr algn="r" rtl="1"/>
            <a:fld id="{38F5B181-7856-4BFF-8528-3F108ED7765B}" type="datetimeFigureOut">
              <a:rPr lang="ar-SA" smtClean="0">
                <a:solidFill>
                  <a:srgbClr val="FFFFFF"/>
                </a:solidFill>
              </a:rPr>
              <a:pPr algn="r" rtl="1"/>
              <a:t>05/06/1442</a:t>
            </a:fld>
            <a:endParaRPr lang="ar-SA">
              <a:solidFill>
                <a:srgbClr val="FFFFFF"/>
              </a:solidFill>
            </a:endParaRPr>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pPr rtl="1"/>
            <a:endParaRPr lang="ar-SA">
              <a:solidFill>
                <a:srgbClr val="FFFFFF"/>
              </a:solidFill>
            </a:endParaRPr>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pPr rtl="1"/>
            <a:fld id="{82214DEB-0302-46BA-9E78-39664B354D0A}" type="slidenum">
              <a:rPr lang="ar-SA" smtClean="0">
                <a:solidFill>
                  <a:srgbClr val="FFFFFF"/>
                </a:solidFill>
              </a:rPr>
              <a:pPr rtl="1"/>
              <a:t>‹#›</a:t>
            </a:fld>
            <a:endParaRPr lang="ar-SA">
              <a:solidFill>
                <a:srgbClr val="FFFFFF"/>
              </a:solidFill>
            </a:endParaRPr>
          </a:p>
        </p:txBody>
      </p:sp>
    </p:spTree>
  </p:cSld>
  <p:clrMap bg1="dk1" tx1="lt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968375"/>
            <a:ext cx="7772400" cy="1470025"/>
          </a:xfrm>
        </p:spPr>
        <p:txBody>
          <a:bodyPr>
            <a:noAutofit/>
          </a:bodyPr>
          <a:lstStyle/>
          <a:p>
            <a:pPr algn="ctr"/>
            <a:r>
              <a:rPr lang="en-US" sz="4400" b="1" dirty="0"/>
              <a:t>Reproductive Health and Infertility</a:t>
            </a:r>
            <a:r>
              <a:rPr lang="en-US" sz="4400" dirty="0"/>
              <a:t/>
            </a:r>
            <a:br>
              <a:rPr lang="en-US" sz="4400" dirty="0"/>
            </a:br>
            <a:endParaRPr lang="ar-SA" sz="4400" i="1" dirty="0">
              <a:solidFill>
                <a:srgbClr val="FFFF00"/>
              </a:solidFill>
              <a:effectLst/>
              <a:latin typeface="Georgia" pitchFamily="18" charset="0"/>
            </a:endParaRPr>
          </a:p>
        </p:txBody>
      </p:sp>
      <p:sp>
        <p:nvSpPr>
          <p:cNvPr id="3" name="عنوان فرعي 2"/>
          <p:cNvSpPr>
            <a:spLocks noGrp="1"/>
          </p:cNvSpPr>
          <p:nvPr>
            <p:ph type="subTitle" idx="1"/>
          </p:nvPr>
        </p:nvSpPr>
        <p:spPr>
          <a:xfrm>
            <a:off x="1752600" y="1828800"/>
            <a:ext cx="6248400" cy="4191000"/>
          </a:xfrm>
        </p:spPr>
        <p:txBody>
          <a:bodyPr>
            <a:normAutofit/>
          </a:bodyPr>
          <a:lstStyle/>
          <a:p>
            <a:pPr algn="ctr"/>
            <a:r>
              <a:rPr lang="en-US" sz="2800" b="1" i="1" dirty="0" smtClean="0">
                <a:solidFill>
                  <a:srgbClr val="FFFF00"/>
                </a:solidFill>
                <a:latin typeface="Algerian" pitchFamily="82" charset="0"/>
              </a:rPr>
              <a:t>By:</a:t>
            </a:r>
            <a:endParaRPr lang="en-US" sz="3200" b="1" i="1" dirty="0" smtClean="0">
              <a:solidFill>
                <a:srgbClr val="FFFF00"/>
              </a:solidFill>
              <a:latin typeface="Algerian" pitchFamily="82" charset="0"/>
            </a:endParaRPr>
          </a:p>
          <a:p>
            <a:pPr algn="ctr"/>
            <a:r>
              <a:rPr lang="en-US" sz="3200" b="1" i="1" dirty="0" smtClean="0">
                <a:solidFill>
                  <a:srgbClr val="FFFF00"/>
                </a:solidFill>
                <a:latin typeface="Algerian" pitchFamily="82" charset="0"/>
              </a:rPr>
              <a:t>Prof. dr. </a:t>
            </a:r>
          </a:p>
          <a:p>
            <a:pPr algn="ctr"/>
            <a:r>
              <a:rPr lang="en-US" sz="3200" b="1" i="1" dirty="0" err="1" smtClean="0">
                <a:solidFill>
                  <a:srgbClr val="FFFF00"/>
                </a:solidFill>
                <a:latin typeface="Algerian" pitchFamily="82" charset="0"/>
              </a:rPr>
              <a:t>rabea</a:t>
            </a:r>
            <a:r>
              <a:rPr lang="en-US" sz="3200" b="1" i="1" dirty="0" smtClean="0">
                <a:solidFill>
                  <a:srgbClr val="FFFF00"/>
                </a:solidFill>
                <a:latin typeface="Algerian" pitchFamily="82" charset="0"/>
              </a:rPr>
              <a:t> m. </a:t>
            </a:r>
            <a:r>
              <a:rPr lang="en-US" sz="3200" b="1" i="1" dirty="0" err="1" smtClean="0">
                <a:solidFill>
                  <a:srgbClr val="FFFF00"/>
                </a:solidFill>
                <a:latin typeface="Algerian" pitchFamily="82" charset="0"/>
              </a:rPr>
              <a:t>ali</a:t>
            </a:r>
            <a:endParaRPr lang="ar-SA" sz="3200" b="1" i="1" dirty="0">
              <a:solidFill>
                <a:srgbClr val="FFFF00"/>
              </a:solidFill>
              <a:latin typeface="Algerian" pitchFamily="82" charset="0"/>
            </a:endParaRPr>
          </a:p>
        </p:txBody>
      </p:sp>
      <p:pic>
        <p:nvPicPr>
          <p:cNvPr id="1027" name="Picture 3" descr="J:\images\BET160.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3276600"/>
            <a:ext cx="3114675" cy="1000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7612188"/>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304800" y="228600"/>
            <a:ext cx="8534400" cy="6629400"/>
          </a:xfrm>
        </p:spPr>
        <p:txBody>
          <a:bodyPr>
            <a:normAutofit fontScale="55000" lnSpcReduction="20000"/>
          </a:bodyPr>
          <a:lstStyle/>
          <a:p>
            <a:pPr>
              <a:buNone/>
            </a:pPr>
            <a:r>
              <a:rPr lang="en-US" sz="5100" b="1" dirty="0" smtClean="0"/>
              <a:t>Risk Factors of the infertility for women include: </a:t>
            </a:r>
          </a:p>
          <a:p>
            <a:pPr>
              <a:buNone/>
            </a:pPr>
            <a:r>
              <a:rPr lang="en-US" sz="4400" dirty="0" smtClean="0"/>
              <a:t>1. Ovulation problems </a:t>
            </a:r>
          </a:p>
          <a:p>
            <a:pPr>
              <a:buNone/>
            </a:pPr>
            <a:r>
              <a:rPr lang="en-US" sz="4400" dirty="0" smtClean="0"/>
              <a:t>2. Hormonal imbalances </a:t>
            </a:r>
          </a:p>
          <a:p>
            <a:pPr>
              <a:buNone/>
            </a:pPr>
            <a:r>
              <a:rPr lang="en-US" sz="4400" dirty="0" smtClean="0"/>
              <a:t>3. Anatomical problems </a:t>
            </a:r>
          </a:p>
          <a:p>
            <a:pPr>
              <a:buNone/>
            </a:pPr>
            <a:r>
              <a:rPr lang="en-US" sz="4400" dirty="0" smtClean="0"/>
              <a:t>4. Serious infections </a:t>
            </a:r>
          </a:p>
          <a:p>
            <a:pPr>
              <a:buNone/>
            </a:pPr>
            <a:r>
              <a:rPr lang="en-US" sz="4400" dirty="0" smtClean="0"/>
              <a:t>5. Overweight or underweight (can disrupt hormone function) </a:t>
            </a:r>
          </a:p>
          <a:p>
            <a:pPr>
              <a:buNone/>
            </a:pPr>
            <a:r>
              <a:rPr lang="en-US" sz="4400" dirty="0" smtClean="0"/>
              <a:t>6. Fibroids </a:t>
            </a:r>
          </a:p>
          <a:p>
            <a:pPr>
              <a:buNone/>
            </a:pPr>
            <a:r>
              <a:rPr lang="en-US" sz="4400" dirty="0" smtClean="0"/>
              <a:t>7. Chromosomal abnormalities </a:t>
            </a:r>
          </a:p>
          <a:p>
            <a:pPr>
              <a:buNone/>
            </a:pPr>
            <a:r>
              <a:rPr lang="en-US" sz="4400" dirty="0" smtClean="0"/>
              <a:t>8. Congenital anomalies of the cervix and uterus </a:t>
            </a:r>
          </a:p>
          <a:p>
            <a:pPr>
              <a:buNone/>
            </a:pPr>
            <a:r>
              <a:rPr lang="en-US" sz="4400" dirty="0" smtClean="0"/>
              <a:t>9. Chronic illnesses such as diabetes, thyroid disease, asthma </a:t>
            </a:r>
          </a:p>
          <a:p>
            <a:pPr>
              <a:buNone/>
            </a:pPr>
            <a:r>
              <a:rPr lang="en-US" sz="4400" dirty="0" smtClean="0"/>
              <a:t>10. STIs </a:t>
            </a:r>
          </a:p>
          <a:p>
            <a:pPr>
              <a:buNone/>
            </a:pPr>
            <a:r>
              <a:rPr lang="en-US" sz="4400" dirty="0" smtClean="0"/>
              <a:t>11. Advance age </a:t>
            </a:r>
          </a:p>
          <a:p>
            <a:pPr>
              <a:buNone/>
            </a:pPr>
            <a:r>
              <a:rPr lang="en-US" sz="4400" dirty="0" smtClean="0"/>
              <a:t>12. Smoking and alcohol consumption </a:t>
            </a:r>
          </a:p>
          <a:p>
            <a:pPr>
              <a:buNone/>
            </a:pPr>
            <a:r>
              <a:rPr lang="en-US" sz="4400" dirty="0" smtClean="0"/>
              <a:t>13. Multiple miscarriages </a:t>
            </a:r>
          </a:p>
          <a:p>
            <a:pPr>
              <a:buNone/>
            </a:pPr>
            <a:r>
              <a:rPr lang="en-US" sz="4400" dirty="0" smtClean="0"/>
              <a:t>14. Psychological stress </a:t>
            </a:r>
          </a:p>
          <a:p>
            <a:endParaRPr lang="ar-IQ" sz="4400" dirty="0"/>
          </a:p>
        </p:txBody>
      </p:sp>
    </p:spTree>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152400" y="228600"/>
            <a:ext cx="8763000" cy="6400799"/>
          </a:xfrm>
        </p:spPr>
        <p:txBody>
          <a:bodyPr>
            <a:normAutofit fontScale="92500" lnSpcReduction="20000"/>
          </a:bodyPr>
          <a:lstStyle/>
          <a:p>
            <a:pPr>
              <a:buNone/>
            </a:pPr>
            <a:r>
              <a:rPr lang="en-US" sz="3500" b="1" dirty="0" smtClean="0"/>
              <a:t>Risk Factors of the infertility for men include: </a:t>
            </a:r>
          </a:p>
          <a:p>
            <a:pPr>
              <a:buNone/>
            </a:pPr>
            <a:r>
              <a:rPr lang="en-US" sz="3300" dirty="0" smtClean="0"/>
              <a:t>1. Anatomical abnormalities and blockages </a:t>
            </a:r>
          </a:p>
          <a:p>
            <a:pPr>
              <a:buNone/>
            </a:pPr>
            <a:r>
              <a:rPr lang="en-US" sz="3300" dirty="0" smtClean="0"/>
              <a:t>2. Genetic and hormonal factors </a:t>
            </a:r>
          </a:p>
          <a:p>
            <a:pPr>
              <a:buNone/>
            </a:pPr>
            <a:r>
              <a:rPr lang="en-US" sz="3300" dirty="0" smtClean="0"/>
              <a:t>3. Exposure to toxic substances (lead, mercury, x-rays) </a:t>
            </a:r>
          </a:p>
          <a:p>
            <a:pPr>
              <a:buNone/>
            </a:pPr>
            <a:r>
              <a:rPr lang="en-US" sz="3300" dirty="0" smtClean="0"/>
              <a:t>4. Cigarette smoke </a:t>
            </a:r>
          </a:p>
          <a:p>
            <a:pPr>
              <a:buNone/>
            </a:pPr>
            <a:r>
              <a:rPr lang="en-US" sz="3300" dirty="0" smtClean="0"/>
              <a:t>5. Alcohol consumption </a:t>
            </a:r>
          </a:p>
          <a:p>
            <a:pPr>
              <a:buNone/>
            </a:pPr>
            <a:r>
              <a:rPr lang="en-US" sz="3300" dirty="0" smtClean="0"/>
              <a:t>6. Use of drugs for ulcers </a:t>
            </a:r>
          </a:p>
          <a:p>
            <a:pPr>
              <a:buNone/>
            </a:pPr>
            <a:r>
              <a:rPr lang="en-US" sz="3300" dirty="0" smtClean="0"/>
              <a:t>7. Exposure of the genitals to high temperatures (hot tubs or saunas) </a:t>
            </a:r>
          </a:p>
          <a:p>
            <a:pPr>
              <a:buNone/>
            </a:pPr>
            <a:r>
              <a:rPr lang="en-US" sz="3300" dirty="0" smtClean="0"/>
              <a:t>8. Hernia repair </a:t>
            </a:r>
          </a:p>
          <a:p>
            <a:pPr>
              <a:buNone/>
            </a:pPr>
            <a:r>
              <a:rPr lang="en-US" sz="3300" dirty="0" smtClean="0"/>
              <a:t>9. STI </a:t>
            </a:r>
          </a:p>
          <a:p>
            <a:pPr>
              <a:buNone/>
            </a:pPr>
            <a:r>
              <a:rPr lang="fr-FR" sz="3300" dirty="0" smtClean="0"/>
              <a:t>10. Un </a:t>
            </a:r>
            <a:r>
              <a:rPr lang="fr-FR" sz="3300" dirty="0" err="1" smtClean="0"/>
              <a:t>descended</a:t>
            </a:r>
            <a:r>
              <a:rPr lang="fr-FR" sz="3300" dirty="0" smtClean="0"/>
              <a:t> </a:t>
            </a:r>
            <a:r>
              <a:rPr lang="fr-FR" sz="3300" dirty="0" err="1" smtClean="0"/>
              <a:t>testicles</a:t>
            </a:r>
            <a:r>
              <a:rPr lang="fr-FR" sz="3300" dirty="0" smtClean="0"/>
              <a:t> (</a:t>
            </a:r>
            <a:r>
              <a:rPr lang="fr-FR" sz="3300" dirty="0" err="1" smtClean="0"/>
              <a:t>cryptorchidism</a:t>
            </a:r>
            <a:r>
              <a:rPr lang="fr-FR" sz="3300" dirty="0" smtClean="0"/>
              <a:t> </a:t>
            </a:r>
          </a:p>
          <a:p>
            <a:endParaRPr lang="ar-IQ" dirty="0"/>
          </a:p>
        </p:txBody>
      </p:sp>
    </p:spTree>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304800" y="0"/>
            <a:ext cx="8534400" cy="6858000"/>
          </a:xfrm>
        </p:spPr>
        <p:txBody>
          <a:bodyPr>
            <a:normAutofit/>
          </a:bodyPr>
          <a:lstStyle/>
          <a:p>
            <a:pPr>
              <a:buNone/>
            </a:pPr>
            <a:r>
              <a:rPr lang="en-US" sz="3200" b="1" dirty="0" smtClean="0"/>
              <a:t>FERTILITY ASSESSMENT </a:t>
            </a:r>
          </a:p>
          <a:p>
            <a:pPr>
              <a:buNone/>
            </a:pPr>
            <a:r>
              <a:rPr lang="en-US" sz="2400" b="1" dirty="0" smtClean="0"/>
              <a:t>Health History </a:t>
            </a:r>
          </a:p>
          <a:p>
            <a:pPr>
              <a:buNone/>
            </a:pPr>
            <a:r>
              <a:rPr lang="en-US" sz="2800" b="1" dirty="0" smtClean="0"/>
              <a:t>A minimum history for the man should include: </a:t>
            </a:r>
            <a:endParaRPr lang="ar-IQ" sz="2800" dirty="0" smtClean="0"/>
          </a:p>
          <a:p>
            <a:pPr>
              <a:buNone/>
            </a:pPr>
            <a:r>
              <a:rPr lang="en-US" sz="2400" dirty="0" smtClean="0"/>
              <a:t>• General health. </a:t>
            </a:r>
          </a:p>
          <a:p>
            <a:pPr>
              <a:buNone/>
            </a:pPr>
            <a:r>
              <a:rPr lang="en-US" sz="2400" dirty="0" smtClean="0"/>
              <a:t>• Nutrition. </a:t>
            </a:r>
          </a:p>
          <a:p>
            <a:pPr>
              <a:buNone/>
            </a:pPr>
            <a:r>
              <a:rPr lang="en-US" sz="2400" dirty="0" smtClean="0"/>
              <a:t>• Alcohol, drug, or tobacco use. </a:t>
            </a:r>
          </a:p>
          <a:p>
            <a:pPr>
              <a:buNone/>
            </a:pPr>
            <a:r>
              <a:rPr lang="en-US" sz="2400" dirty="0" smtClean="0"/>
              <a:t>• Congenital health problems. </a:t>
            </a:r>
          </a:p>
          <a:p>
            <a:pPr>
              <a:buNone/>
            </a:pPr>
            <a:r>
              <a:rPr lang="en-US" sz="2400" dirty="0" smtClean="0"/>
              <a:t>• Illnesses such as urinary tract infection or STD. </a:t>
            </a:r>
          </a:p>
          <a:p>
            <a:pPr>
              <a:buNone/>
            </a:pPr>
            <a:r>
              <a:rPr lang="en-US" sz="2400" dirty="0" smtClean="0"/>
              <a:t>• Radiation to his testes. </a:t>
            </a:r>
          </a:p>
          <a:p>
            <a:pPr>
              <a:buNone/>
            </a:pPr>
            <a:r>
              <a:rPr lang="en-US" sz="2400" dirty="0" smtClean="0"/>
              <a:t>• Operations such as surgical repair of a hernia. </a:t>
            </a:r>
          </a:p>
          <a:p>
            <a:pPr>
              <a:buNone/>
            </a:pPr>
            <a:r>
              <a:rPr lang="en-US" sz="2400" dirty="0" smtClean="0"/>
              <a:t>• Past and current occupation. </a:t>
            </a:r>
          </a:p>
          <a:p>
            <a:pPr>
              <a:buNone/>
            </a:pPr>
            <a:r>
              <a:rPr lang="en-US" sz="2400" dirty="0" smtClean="0"/>
              <a:t>• Sexual practices. </a:t>
            </a:r>
            <a:endParaRPr lang="ar-IQ" sz="2400" dirty="0"/>
          </a:p>
        </p:txBody>
      </p:sp>
    </p:spTree>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304800" y="304801"/>
            <a:ext cx="8458200" cy="4038600"/>
          </a:xfrm>
        </p:spPr>
        <p:txBody>
          <a:bodyPr>
            <a:normAutofit fontScale="92500" lnSpcReduction="10000"/>
          </a:bodyPr>
          <a:lstStyle/>
          <a:p>
            <a:pPr>
              <a:buNone/>
            </a:pPr>
            <a:r>
              <a:rPr lang="en-US" sz="3200" b="1" dirty="0" smtClean="0"/>
              <a:t>For thorough women’s health history, ask about: </a:t>
            </a:r>
          </a:p>
          <a:p>
            <a:pPr>
              <a:buNone/>
            </a:pPr>
            <a:r>
              <a:rPr lang="en-US" dirty="0" smtClean="0"/>
              <a:t>• </a:t>
            </a:r>
            <a:r>
              <a:rPr lang="en-US" sz="2800" dirty="0" smtClean="0"/>
              <a:t>General health such as symptoms of thyroid dysfunction. </a:t>
            </a:r>
          </a:p>
          <a:p>
            <a:pPr>
              <a:buNone/>
            </a:pPr>
            <a:r>
              <a:rPr lang="en-US" sz="2800" dirty="0" smtClean="0"/>
              <a:t>• Nutrition. </a:t>
            </a:r>
          </a:p>
          <a:p>
            <a:pPr>
              <a:buNone/>
            </a:pPr>
            <a:r>
              <a:rPr lang="en-US" sz="2800" dirty="0" smtClean="0"/>
              <a:t>• Illnesses such as urinary tract infection or STD. </a:t>
            </a:r>
          </a:p>
          <a:p>
            <a:pPr>
              <a:buNone/>
            </a:pPr>
            <a:r>
              <a:rPr lang="en-US" sz="2800" dirty="0" smtClean="0"/>
              <a:t>•Operations such as abdominal or pelvic operations </a:t>
            </a:r>
          </a:p>
          <a:p>
            <a:pPr>
              <a:buNone/>
            </a:pPr>
            <a:r>
              <a:rPr lang="en-US" sz="2800" dirty="0" smtClean="0"/>
              <a:t>•Exposure to radiation. </a:t>
            </a:r>
          </a:p>
          <a:p>
            <a:pPr>
              <a:buNone/>
            </a:pPr>
            <a:r>
              <a:rPr lang="en-US" sz="2800" dirty="0" smtClean="0"/>
              <a:t>•The use of douches or </a:t>
            </a:r>
            <a:r>
              <a:rPr lang="en-US" sz="2800" dirty="0" err="1" smtClean="0"/>
              <a:t>intravaginal</a:t>
            </a:r>
            <a:r>
              <a:rPr lang="en-US" sz="2800" dirty="0" smtClean="0"/>
              <a:t> medications </a:t>
            </a:r>
            <a:endParaRPr lang="ar-IQ" sz="2800" dirty="0"/>
          </a:p>
        </p:txBody>
      </p:sp>
    </p:spTree>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304800" y="381001"/>
            <a:ext cx="8382000" cy="3962400"/>
          </a:xfrm>
        </p:spPr>
        <p:txBody>
          <a:bodyPr>
            <a:normAutofit fontScale="85000" lnSpcReduction="20000"/>
          </a:bodyPr>
          <a:lstStyle/>
          <a:p>
            <a:pPr>
              <a:buNone/>
            </a:pPr>
            <a:r>
              <a:rPr lang="en-US" sz="3300" b="1" dirty="0" smtClean="0"/>
              <a:t>Also obtain a menstrual history including: </a:t>
            </a:r>
          </a:p>
          <a:p>
            <a:pPr>
              <a:buNone/>
            </a:pPr>
            <a:r>
              <a:rPr lang="en-US" sz="2800" b="1" dirty="0" smtClean="0"/>
              <a:t>•</a:t>
            </a:r>
            <a:r>
              <a:rPr lang="en-US" sz="3300" b="1" dirty="0" smtClean="0"/>
              <a:t>Age of menarche </a:t>
            </a:r>
          </a:p>
          <a:p>
            <a:pPr>
              <a:buNone/>
            </a:pPr>
            <a:r>
              <a:rPr lang="en-US" sz="3300" dirty="0" smtClean="0"/>
              <a:t>•Length, regularity, and frequency of menstrual periods </a:t>
            </a:r>
          </a:p>
          <a:p>
            <a:pPr>
              <a:buNone/>
            </a:pPr>
            <a:r>
              <a:rPr lang="en-US" sz="3300" dirty="0" smtClean="0"/>
              <a:t>•Amount of flow </a:t>
            </a:r>
          </a:p>
          <a:p>
            <a:pPr>
              <a:buNone/>
            </a:pPr>
            <a:r>
              <a:rPr lang="en-US" sz="3300" dirty="0" smtClean="0"/>
              <a:t>•Any difficulties experienced, such as dysmenorrheal. </a:t>
            </a:r>
          </a:p>
          <a:p>
            <a:pPr>
              <a:buNone/>
            </a:pPr>
            <a:r>
              <a:rPr lang="en-US" sz="3300" dirty="0" smtClean="0"/>
              <a:t>•History of contraceptive use </a:t>
            </a:r>
          </a:p>
          <a:p>
            <a:pPr>
              <a:buNone/>
            </a:pPr>
            <a:r>
              <a:rPr lang="en-US" sz="3300" dirty="0" smtClean="0"/>
              <a:t>• History of any previous pregnancies or abortions </a:t>
            </a:r>
            <a:endParaRPr lang="ar-IQ" sz="3300" dirty="0"/>
          </a:p>
        </p:txBody>
      </p:sp>
    </p:spTree>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381000" y="304800"/>
            <a:ext cx="8229600" cy="6172199"/>
          </a:xfrm>
        </p:spPr>
        <p:txBody>
          <a:bodyPr>
            <a:normAutofit fontScale="62500" lnSpcReduction="20000"/>
          </a:bodyPr>
          <a:lstStyle/>
          <a:p>
            <a:pPr>
              <a:buNone/>
            </a:pPr>
            <a:r>
              <a:rPr lang="en-US" sz="5100" b="1" dirty="0" smtClean="0"/>
              <a:t>Physical Assessment </a:t>
            </a:r>
          </a:p>
          <a:p>
            <a:pPr>
              <a:buNone/>
            </a:pPr>
            <a:r>
              <a:rPr lang="en-US" sz="4500" dirty="0" smtClean="0"/>
              <a:t>After a thorough history, both men and women need a complete physical examination. </a:t>
            </a:r>
          </a:p>
          <a:p>
            <a:pPr>
              <a:buNone/>
            </a:pPr>
            <a:endParaRPr lang="en-US" sz="3000" dirty="0" smtClean="0"/>
          </a:p>
          <a:p>
            <a:pPr>
              <a:buNone/>
            </a:pPr>
            <a:r>
              <a:rPr lang="en-US" sz="5100" b="1" dirty="0" smtClean="0"/>
              <a:t>For the man </a:t>
            </a:r>
          </a:p>
          <a:p>
            <a:pPr>
              <a:buNone/>
            </a:pPr>
            <a:r>
              <a:rPr lang="en-US" sz="4500" dirty="0" smtClean="0"/>
              <a:t>Detection of the presence of secondary sexual characteristics and genital abnormalities such as </a:t>
            </a:r>
            <a:r>
              <a:rPr lang="en-US" sz="4500" dirty="0" err="1" smtClean="0"/>
              <a:t>cryptorchidism</a:t>
            </a:r>
            <a:r>
              <a:rPr lang="en-US" sz="4500" dirty="0" smtClean="0"/>
              <a:t> </a:t>
            </a:r>
          </a:p>
          <a:p>
            <a:pPr>
              <a:buNone/>
            </a:pPr>
            <a:r>
              <a:rPr lang="en-US" sz="5100" b="1" dirty="0" smtClean="0"/>
              <a:t>For a woman </a:t>
            </a:r>
          </a:p>
          <a:p>
            <a:pPr>
              <a:buNone/>
            </a:pPr>
            <a:r>
              <a:rPr lang="en-US" sz="4500" dirty="0" smtClean="0"/>
              <a:t>a thorough physical assessment including breast and thyroid examination is necessary to rule out current illness. Detection of secondary sex characteristics, which indicate maturity and good pituitary function. A complete pelvic examination including a Pap test is needed to rule out anatomic disorders and infection. </a:t>
            </a:r>
            <a:endParaRPr lang="ar-IQ" sz="4500" dirty="0"/>
          </a:p>
        </p:txBody>
      </p:sp>
    </p:spTree>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304800" y="228600"/>
            <a:ext cx="8610600" cy="6400799"/>
          </a:xfrm>
        </p:spPr>
        <p:txBody>
          <a:bodyPr>
            <a:normAutofit fontScale="85000" lnSpcReduction="20000"/>
          </a:bodyPr>
          <a:lstStyle/>
          <a:p>
            <a:pPr>
              <a:buNone/>
            </a:pPr>
            <a:r>
              <a:rPr lang="en-US" sz="3500" b="1" dirty="0" smtClean="0"/>
              <a:t>Fertility Testing </a:t>
            </a:r>
          </a:p>
          <a:p>
            <a:pPr>
              <a:buNone/>
            </a:pPr>
            <a:r>
              <a:rPr lang="en-US" sz="3000" b="1" dirty="0" smtClean="0"/>
              <a:t>Basic fertility testing involves only three tests: semen analysis in the male and ovulation monitoring and tubal patency assessment in the female. Nurses play key roles in preparing couples for these tests, helping them schedule the studies appropriately and supporting them while they wait for results. </a:t>
            </a:r>
          </a:p>
          <a:p>
            <a:pPr>
              <a:buNone/>
            </a:pPr>
            <a:endParaRPr lang="en-US" sz="3000" b="1" dirty="0" smtClean="0"/>
          </a:p>
          <a:p>
            <a:pPr>
              <a:buNone/>
            </a:pPr>
            <a:r>
              <a:rPr lang="en-US" sz="3600" b="1" dirty="0" smtClean="0"/>
              <a:t>Additional testing for men, if warranted, can include </a:t>
            </a:r>
          </a:p>
          <a:p>
            <a:pPr>
              <a:buNone/>
            </a:pPr>
            <a:r>
              <a:rPr lang="en-US" sz="3600" dirty="0" smtClean="0"/>
              <a:t> semen analysis </a:t>
            </a:r>
          </a:p>
          <a:p>
            <a:pPr>
              <a:buNone/>
            </a:pPr>
            <a:r>
              <a:rPr lang="en-US" sz="3600" dirty="0" smtClean="0"/>
              <a:t> Urinalysis </a:t>
            </a:r>
          </a:p>
          <a:p>
            <a:pPr>
              <a:buNone/>
            </a:pPr>
            <a:r>
              <a:rPr lang="en-US" sz="3600" dirty="0" smtClean="0"/>
              <a:t> A complete blood count </a:t>
            </a:r>
          </a:p>
          <a:p>
            <a:pPr>
              <a:buNone/>
            </a:pPr>
            <a:r>
              <a:rPr lang="en-US" sz="3600" dirty="0" smtClean="0"/>
              <a:t> Blood typing, including </a:t>
            </a:r>
            <a:r>
              <a:rPr lang="en-US" sz="3600" dirty="0" err="1" smtClean="0"/>
              <a:t>Rh</a:t>
            </a:r>
            <a:r>
              <a:rPr lang="en-US" sz="3600" dirty="0" smtClean="0"/>
              <a:t> factor </a:t>
            </a:r>
          </a:p>
          <a:p>
            <a:pPr>
              <a:buNone/>
            </a:pPr>
            <a:r>
              <a:rPr lang="en-US" sz="3600" dirty="0" smtClean="0"/>
              <a:t> A serologic test for STI </a:t>
            </a:r>
          </a:p>
          <a:p>
            <a:endParaRPr lang="ar-IQ" dirty="0"/>
          </a:p>
        </p:txBody>
      </p:sp>
    </p:spTree>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381000"/>
            <a:ext cx="8382000" cy="5562599"/>
          </a:xfrm>
        </p:spPr>
        <p:txBody>
          <a:bodyPr>
            <a:normAutofit fontScale="92500" lnSpcReduction="10000"/>
          </a:bodyPr>
          <a:lstStyle/>
          <a:p>
            <a:pPr>
              <a:buNone/>
            </a:pPr>
            <a:r>
              <a:rPr lang="en-US" sz="3500" b="1" dirty="0" smtClean="0"/>
              <a:t>Advanced testing for a woman may include: </a:t>
            </a:r>
          </a:p>
          <a:p>
            <a:pPr>
              <a:buNone/>
            </a:pPr>
            <a:r>
              <a:rPr lang="en-US" dirty="0" smtClean="0"/>
              <a:t> </a:t>
            </a:r>
            <a:r>
              <a:rPr lang="en-US" sz="3000" dirty="0" smtClean="0"/>
              <a:t>A serologic test for STI. </a:t>
            </a:r>
          </a:p>
          <a:p>
            <a:pPr>
              <a:buNone/>
            </a:pPr>
            <a:r>
              <a:rPr lang="en-US" sz="3000" dirty="0" smtClean="0"/>
              <a:t> Thyroid Stimulating Hormone. </a:t>
            </a:r>
          </a:p>
          <a:p>
            <a:pPr>
              <a:buNone/>
            </a:pPr>
            <a:r>
              <a:rPr lang="en-US" sz="3000" dirty="0" smtClean="0"/>
              <a:t> FSH, estrogen, LH, and progesterone levels. </a:t>
            </a:r>
            <a:endParaRPr lang="ar-IQ" sz="3000" dirty="0" smtClean="0"/>
          </a:p>
          <a:p>
            <a:pPr>
              <a:buNone/>
            </a:pPr>
            <a:r>
              <a:rPr lang="en-US" sz="3000" dirty="0" smtClean="0"/>
              <a:t> Serum </a:t>
            </a:r>
            <a:r>
              <a:rPr lang="en-US" sz="3000" dirty="0" err="1" smtClean="0"/>
              <a:t>prolactin</a:t>
            </a:r>
            <a:r>
              <a:rPr lang="en-US" sz="3000" dirty="0" smtClean="0"/>
              <a:t> level. </a:t>
            </a:r>
          </a:p>
          <a:p>
            <a:pPr>
              <a:buNone/>
            </a:pPr>
            <a:r>
              <a:rPr lang="en-US" sz="3000" dirty="0" smtClean="0"/>
              <a:t> A pelvic ultrasound. </a:t>
            </a:r>
          </a:p>
          <a:p>
            <a:pPr>
              <a:buNone/>
            </a:pPr>
            <a:r>
              <a:rPr lang="en-US" sz="3000" dirty="0" smtClean="0"/>
              <a:t> </a:t>
            </a:r>
            <a:r>
              <a:rPr lang="en-US" sz="3000" b="1" dirty="0" smtClean="0"/>
              <a:t>Semen Analysis </a:t>
            </a:r>
          </a:p>
          <a:p>
            <a:pPr>
              <a:buNone/>
            </a:pPr>
            <a:r>
              <a:rPr lang="en-US" sz="3000" dirty="0" smtClean="0"/>
              <a:t>For a semen analysis, after 2 to 4 days of sexual abstinence, the man ejaculates by masturbation into a clean, dry specimen jar. The number of sperm in the specimen are counted and then examined under a microscope within 1 hour . </a:t>
            </a:r>
            <a:endParaRPr lang="ar-IQ" sz="3000" dirty="0"/>
          </a:p>
        </p:txBody>
      </p:sp>
    </p:spTree>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304800" y="381000"/>
            <a:ext cx="8534400" cy="594360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381000" y="304801"/>
            <a:ext cx="8534400" cy="6095999"/>
          </a:xfrm>
        </p:spPr>
        <p:txBody>
          <a:bodyPr>
            <a:normAutofit fontScale="92500" lnSpcReduction="10000"/>
          </a:bodyPr>
          <a:lstStyle/>
          <a:p>
            <a:pPr>
              <a:buNone/>
            </a:pPr>
            <a:r>
              <a:rPr lang="en-US" sz="2800" b="1" dirty="0" err="1" smtClean="0"/>
              <a:t>Postcoital</a:t>
            </a:r>
            <a:r>
              <a:rPr lang="en-US" sz="2800" b="1" dirty="0" smtClean="0"/>
              <a:t> Testing </a:t>
            </a:r>
          </a:p>
          <a:p>
            <a:pPr>
              <a:buNone/>
            </a:pPr>
            <a:r>
              <a:rPr lang="en-US" sz="2600" dirty="0" err="1" smtClean="0"/>
              <a:t>Postcoital</a:t>
            </a:r>
            <a:r>
              <a:rPr lang="en-US" sz="2600" dirty="0" smtClean="0"/>
              <a:t> testing is done to assess the receptivity of the cervical mucus to sperm. Cervical mucus from the woman is examined 2 to 8 hours after intercourse during the expected time of ovulation, and the number of live, motile sperm present is assessed. Cervical mucus is also evaluated for </a:t>
            </a:r>
            <a:r>
              <a:rPr lang="en-US" sz="2600" dirty="0" err="1" smtClean="0"/>
              <a:t>stretchability</a:t>
            </a:r>
            <a:r>
              <a:rPr lang="en-US" sz="2600" dirty="0" smtClean="0"/>
              <a:t> and consistency. </a:t>
            </a:r>
          </a:p>
          <a:p>
            <a:pPr>
              <a:buNone/>
            </a:pPr>
            <a:endParaRPr lang="ar-IQ" sz="2400" dirty="0" smtClean="0"/>
          </a:p>
          <a:p>
            <a:pPr>
              <a:buNone/>
            </a:pPr>
            <a:r>
              <a:rPr lang="en-US" sz="2800" b="1" dirty="0" smtClean="0"/>
              <a:t>Ovulation Monitoring </a:t>
            </a:r>
          </a:p>
          <a:p>
            <a:pPr>
              <a:buNone/>
            </a:pPr>
            <a:r>
              <a:rPr lang="en-US" sz="2400" dirty="0" smtClean="0"/>
              <a:t>o </a:t>
            </a:r>
            <a:r>
              <a:rPr lang="en-US" sz="2600" dirty="0" smtClean="0"/>
              <a:t>Basal Body Temperature (BBT) for at least 4 months. </a:t>
            </a:r>
          </a:p>
          <a:p>
            <a:pPr>
              <a:buNone/>
            </a:pPr>
            <a:r>
              <a:rPr lang="en-US" sz="2600" dirty="0" smtClean="0"/>
              <a:t>o Ovulation Determination by Test Strip. </a:t>
            </a:r>
          </a:p>
          <a:p>
            <a:endParaRPr lang="ar-IQ" sz="2400" dirty="0" smtClean="0"/>
          </a:p>
          <a:p>
            <a:pPr>
              <a:buNone/>
            </a:pPr>
            <a:r>
              <a:rPr lang="en-US" sz="2800" b="1" dirty="0" smtClean="0"/>
              <a:t>Tubal Patency </a:t>
            </a:r>
          </a:p>
          <a:p>
            <a:pPr>
              <a:buNone/>
            </a:pPr>
            <a:r>
              <a:rPr lang="en-US" sz="2600" dirty="0" smtClean="0"/>
              <a:t>Both ultrasound and x-ray imaging can be used to determine the patency of fallopian tubes and assess the depth and consistency of the endometrial lining. </a:t>
            </a:r>
          </a:p>
          <a:p>
            <a:pPr>
              <a:buNone/>
            </a:pPr>
            <a:endParaRPr lang="ar-IQ" dirty="0"/>
          </a:p>
        </p:txBody>
      </p:sp>
    </p:spTree>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534400" cy="5791200"/>
          </a:xfrm>
        </p:spPr>
        <p:txBody>
          <a:bodyPr>
            <a:noAutofit/>
          </a:bodyPr>
          <a:lstStyle/>
          <a:p>
            <a:pPr marL="18288" indent="0" algn="just">
              <a:buNone/>
            </a:pPr>
            <a:r>
              <a:rPr lang="en-US" sz="2800" dirty="0"/>
              <a:t>Within the framework of WHO's definition </a:t>
            </a:r>
            <a:r>
              <a:rPr lang="en-US" sz="2800" dirty="0" smtClean="0"/>
              <a:t>of reproductive </a:t>
            </a:r>
            <a:r>
              <a:rPr lang="en-US" sz="2800" dirty="0"/>
              <a:t>health as a state of complete physical, mental and social well-being, and not merely the absence of disease or infirmity, reproductive health addresses the reproductive processes, functions and system at all stages of life. Reproductive health, therefore, implies that people are able to have a responsible, satisfying and safe sex life and that they have the capability to reproduce and the freedom to decide if, when and how often to do so.</a:t>
            </a:r>
          </a:p>
          <a:p>
            <a:pPr marL="18288" indent="0" algn="just">
              <a:buNone/>
            </a:pPr>
            <a:endParaRPr lang="en-US" sz="2800" dirty="0"/>
          </a:p>
        </p:txBody>
      </p:sp>
      <p:sp>
        <p:nvSpPr>
          <p:cNvPr id="2" name="Title 1"/>
          <p:cNvSpPr>
            <a:spLocks noGrp="1"/>
          </p:cNvSpPr>
          <p:nvPr>
            <p:ph type="title"/>
          </p:nvPr>
        </p:nvSpPr>
        <p:spPr>
          <a:xfrm>
            <a:off x="152400" y="152400"/>
            <a:ext cx="8534400" cy="403225"/>
          </a:xfrm>
        </p:spPr>
        <p:txBody>
          <a:bodyPr/>
          <a:lstStyle/>
          <a:p>
            <a:r>
              <a:rPr lang="en-US" dirty="0" smtClean="0"/>
              <a:t> </a:t>
            </a:r>
            <a:endParaRPr lang="en-US" dirty="0"/>
          </a:p>
        </p:txBody>
      </p:sp>
    </p:spTree>
    <p:extLst>
      <p:ext uri="{BB962C8B-B14F-4D97-AF65-F5344CB8AC3E}">
        <p14:creationId xmlns:p14="http://schemas.microsoft.com/office/powerpoint/2010/main" val="45427356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304800" y="1905000"/>
            <a:ext cx="8610600" cy="2209800"/>
          </a:xfrm>
        </p:spPr>
        <p:txBody>
          <a:bodyPr>
            <a:normAutofit fontScale="25000" lnSpcReduction="20000"/>
          </a:bodyPr>
          <a:lstStyle/>
          <a:p>
            <a:endParaRPr lang="ar-IQ" dirty="0" smtClean="0"/>
          </a:p>
          <a:p>
            <a:pPr>
              <a:buNone/>
            </a:pPr>
            <a:r>
              <a:rPr lang="en-US" sz="11200" b="1" dirty="0" err="1" smtClean="0"/>
              <a:t>Hysterosalpingography</a:t>
            </a:r>
            <a:r>
              <a:rPr lang="en-US" sz="9600" b="1" dirty="0" smtClean="0"/>
              <a:t> </a:t>
            </a:r>
          </a:p>
          <a:p>
            <a:pPr>
              <a:lnSpc>
                <a:spcPct val="120000"/>
              </a:lnSpc>
              <a:buNone/>
            </a:pPr>
            <a:r>
              <a:rPr lang="en-US" sz="9600" dirty="0" smtClean="0"/>
              <a:t>a radiologic examination of the fallopian tubes using a </a:t>
            </a:r>
            <a:r>
              <a:rPr lang="en-US" sz="9600" dirty="0" err="1" smtClean="0"/>
              <a:t>radiopaque</a:t>
            </a:r>
            <a:r>
              <a:rPr lang="en-US" sz="9600" dirty="0" smtClean="0"/>
              <a:t> medium, is a second frequently used technique. The procedure is scheduled immediately after a menstrual flow to avoid reflux of menstrual debris up the tubes and unintentional irradiation of a growing zygote. It is contraindicated if infection of the vagina, cervix, or uterus is present (infectious organisms might be forced into the pelvic cavity). </a:t>
            </a:r>
          </a:p>
          <a:p>
            <a:pPr>
              <a:buNone/>
            </a:pPr>
            <a:endParaRPr lang="en-US" sz="9600" dirty="0" smtClean="0"/>
          </a:p>
          <a:p>
            <a:pPr>
              <a:buNone/>
            </a:pPr>
            <a:r>
              <a:rPr lang="en-US" sz="11200" b="1" dirty="0" smtClean="0"/>
              <a:t>Advanced Surgical Procedures </a:t>
            </a:r>
          </a:p>
          <a:p>
            <a:pPr>
              <a:buNone/>
            </a:pPr>
            <a:r>
              <a:rPr lang="en-US" sz="9600" dirty="0" smtClean="0"/>
              <a:t>If common assessments do not reveal the cause of infertility, several surgical procedures may be scheduled. </a:t>
            </a:r>
          </a:p>
          <a:p>
            <a:pPr>
              <a:buNone/>
            </a:pPr>
            <a:endParaRPr lang="ar-IQ" sz="5100" dirty="0"/>
          </a:p>
        </p:txBody>
      </p:sp>
    </p:spTree>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304800" y="228601"/>
            <a:ext cx="8382000" cy="6172200"/>
          </a:xfrm>
        </p:spPr>
        <p:txBody>
          <a:bodyPr>
            <a:noAutofit/>
          </a:bodyPr>
          <a:lstStyle/>
          <a:p>
            <a:pPr>
              <a:buNone/>
            </a:pPr>
            <a:r>
              <a:rPr lang="en-US" sz="2800" b="1" dirty="0" smtClean="0"/>
              <a:t>Uterine Endometrial Biopsy </a:t>
            </a:r>
            <a:endParaRPr lang="ar-IQ" sz="2800" b="1" dirty="0" smtClean="0"/>
          </a:p>
          <a:p>
            <a:pPr>
              <a:buNone/>
            </a:pPr>
            <a:r>
              <a:rPr lang="en-US" sz="2400" dirty="0" smtClean="0"/>
              <a:t>Uterine endometrial biopsy may be used to reveal an endometrial problem such as a </a:t>
            </a:r>
            <a:r>
              <a:rPr lang="en-US" sz="2400" dirty="0" err="1" smtClean="0"/>
              <a:t>luteal</a:t>
            </a:r>
            <a:r>
              <a:rPr lang="en-US" sz="2400" dirty="0" smtClean="0"/>
              <a:t> phase defect in the second half of a menstrual cycle .</a:t>
            </a:r>
          </a:p>
          <a:p>
            <a:pPr>
              <a:buNone/>
            </a:pPr>
            <a:r>
              <a:rPr lang="en-US" sz="2400" dirty="0" smtClean="0"/>
              <a:t> </a:t>
            </a:r>
          </a:p>
          <a:p>
            <a:pPr>
              <a:buNone/>
            </a:pPr>
            <a:r>
              <a:rPr lang="en-US" sz="2800" b="1" dirty="0" smtClean="0"/>
              <a:t>Hysteroscopy </a:t>
            </a:r>
            <a:endParaRPr lang="ar-IQ" sz="2800" dirty="0" smtClean="0"/>
          </a:p>
          <a:p>
            <a:pPr>
              <a:buNone/>
            </a:pPr>
            <a:r>
              <a:rPr lang="en-US" sz="2400" dirty="0" smtClean="0"/>
              <a:t>Hysteroscopy is visual inspection of the uterus through the insertion of a </a:t>
            </a:r>
            <a:r>
              <a:rPr lang="en-US" sz="2400" dirty="0" err="1" smtClean="0"/>
              <a:t>hysteroscope</a:t>
            </a:r>
            <a:r>
              <a:rPr lang="en-US" sz="2400" dirty="0" smtClean="0"/>
              <a:t>, a thin hollow tube, through the vagina, cervix, and into the uterus. This is helpful to further evaluate uterine adhesions. </a:t>
            </a:r>
          </a:p>
          <a:p>
            <a:pPr>
              <a:buNone/>
            </a:pPr>
            <a:endParaRPr lang="en-US" sz="2400" dirty="0" smtClean="0"/>
          </a:p>
          <a:p>
            <a:pPr>
              <a:buNone/>
            </a:pPr>
            <a:r>
              <a:rPr lang="en-US" sz="2800" b="1" dirty="0" smtClean="0"/>
              <a:t>Laparoscopy </a:t>
            </a:r>
            <a:endParaRPr lang="ar-IQ" sz="2800" b="1" dirty="0" smtClean="0"/>
          </a:p>
          <a:p>
            <a:pPr>
              <a:buNone/>
            </a:pPr>
            <a:r>
              <a:rPr lang="en-US" sz="2400" dirty="0" smtClean="0"/>
              <a:t>Laparoscopy is the introduction of a thin, hollow, lighted tube through a small incision in the abdomen, just under the umbilicus, to examine the position and state of the fallopian tubes and ovaries. </a:t>
            </a:r>
            <a:endParaRPr lang="ar-IQ" sz="2400" dirty="0"/>
          </a:p>
        </p:txBody>
      </p:sp>
    </p:spTree>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304800" y="228600"/>
            <a:ext cx="8610600" cy="6476999"/>
          </a:xfrm>
        </p:spPr>
        <p:txBody>
          <a:bodyPr>
            <a:normAutofit/>
          </a:bodyPr>
          <a:lstStyle/>
          <a:p>
            <a:pPr>
              <a:buNone/>
            </a:pPr>
            <a:r>
              <a:rPr lang="en-US" sz="3000" dirty="0" smtClean="0"/>
              <a:t>Therapeutic Management </a:t>
            </a:r>
          </a:p>
          <a:p>
            <a:pPr>
              <a:buNone/>
            </a:pPr>
            <a:r>
              <a:rPr lang="en-US" sz="2600" dirty="0" smtClean="0"/>
              <a:t>Management of infertility focuses on correction of any underlying problem that was discovered during assessment. </a:t>
            </a:r>
          </a:p>
          <a:p>
            <a:pPr>
              <a:buNone/>
            </a:pPr>
            <a:endParaRPr lang="en-US" dirty="0" smtClean="0"/>
          </a:p>
          <a:p>
            <a:pPr>
              <a:buNone/>
            </a:pPr>
            <a:r>
              <a:rPr lang="en-US" sz="3000" b="1" dirty="0" smtClean="0"/>
              <a:t>Increasing Sperm Count and Motility </a:t>
            </a:r>
            <a:endParaRPr lang="ar-IQ" sz="3000" dirty="0" smtClean="0"/>
          </a:p>
          <a:p>
            <a:pPr>
              <a:buNone/>
            </a:pPr>
            <a:r>
              <a:rPr lang="en-US" sz="2600" dirty="0" smtClean="0"/>
              <a:t>If sperm are present but the total count is low, a man may be advised to abstain from coitus for 7 to 10 days at a time to increase the count. </a:t>
            </a:r>
          </a:p>
          <a:p>
            <a:pPr>
              <a:buNone/>
            </a:pPr>
            <a:endParaRPr lang="en-US" dirty="0" smtClean="0"/>
          </a:p>
          <a:p>
            <a:pPr>
              <a:buNone/>
            </a:pPr>
            <a:r>
              <a:rPr lang="en-US" sz="3000" b="1" dirty="0" smtClean="0"/>
              <a:t>Reducing the Presence of Infection </a:t>
            </a:r>
          </a:p>
          <a:p>
            <a:endParaRPr lang="ar-IQ" dirty="0" smtClean="0"/>
          </a:p>
        </p:txBody>
      </p:sp>
    </p:spTree>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381000" y="685801"/>
            <a:ext cx="7848600" cy="5791199"/>
          </a:xfrm>
        </p:spPr>
        <p:txBody>
          <a:bodyPr>
            <a:normAutofit fontScale="70000" lnSpcReduction="20000"/>
          </a:bodyPr>
          <a:lstStyle/>
          <a:p>
            <a:pPr>
              <a:buNone/>
            </a:pPr>
            <a:r>
              <a:rPr lang="en-US" sz="4500" b="1" dirty="0" smtClean="0"/>
              <a:t>Hormone Therapy </a:t>
            </a:r>
            <a:endParaRPr lang="ar-IQ" sz="4500" dirty="0" smtClean="0"/>
          </a:p>
          <a:p>
            <a:pPr>
              <a:buNone/>
            </a:pPr>
            <a:r>
              <a:rPr lang="en-US" sz="3800" dirty="0" smtClean="0"/>
              <a:t>If the problem appears to be a disturbance of ovulation, administration of </a:t>
            </a:r>
            <a:r>
              <a:rPr lang="en-US" sz="3800" dirty="0" err="1" smtClean="0"/>
              <a:t>GnRH</a:t>
            </a:r>
            <a:r>
              <a:rPr lang="en-US" sz="3800" dirty="0" smtClean="0"/>
              <a:t> is a </a:t>
            </a:r>
            <a:r>
              <a:rPr lang="en-US" sz="3800" dirty="0" err="1" smtClean="0"/>
              <a:t>possibility.Therapy</a:t>
            </a:r>
            <a:r>
              <a:rPr lang="en-US" sz="3800" dirty="0" smtClean="0"/>
              <a:t> with </a:t>
            </a:r>
            <a:r>
              <a:rPr lang="en-US" sz="3800" dirty="0" err="1" smtClean="0"/>
              <a:t>Clomid</a:t>
            </a:r>
            <a:r>
              <a:rPr lang="en-US" sz="3800" dirty="0" smtClean="0"/>
              <a:t> may also be used to stimulate ovulation . In other women, ovarian follicular growth can be stimulated by the administration of </a:t>
            </a:r>
            <a:r>
              <a:rPr lang="en-US" sz="3800" dirty="0" err="1" smtClean="0"/>
              <a:t>Pergonal</a:t>
            </a:r>
            <a:r>
              <a:rPr lang="en-US" sz="3800" dirty="0" smtClean="0"/>
              <a:t>, If increased </a:t>
            </a:r>
            <a:r>
              <a:rPr lang="en-US" sz="3800" dirty="0" err="1" smtClean="0"/>
              <a:t>prolactin</a:t>
            </a:r>
            <a:r>
              <a:rPr lang="en-US" sz="3800" dirty="0" smtClean="0"/>
              <a:t> levels are treated with </a:t>
            </a:r>
            <a:r>
              <a:rPr lang="en-US" sz="3800" dirty="0" err="1" smtClean="0"/>
              <a:t>Parlodel</a:t>
            </a:r>
            <a:r>
              <a:rPr lang="en-US" sz="3800" dirty="0" smtClean="0"/>
              <a:t>. </a:t>
            </a:r>
          </a:p>
          <a:p>
            <a:pPr>
              <a:buNone/>
            </a:pPr>
            <a:endParaRPr lang="en-US" sz="2600" dirty="0" smtClean="0"/>
          </a:p>
          <a:p>
            <a:pPr>
              <a:buNone/>
            </a:pPr>
            <a:r>
              <a:rPr lang="en-US" sz="4500" b="1" dirty="0" smtClean="0"/>
              <a:t>Surgery </a:t>
            </a:r>
            <a:endParaRPr lang="ar-IQ" sz="4500" b="1" dirty="0" smtClean="0"/>
          </a:p>
          <a:p>
            <a:pPr>
              <a:buNone/>
            </a:pPr>
            <a:r>
              <a:rPr lang="en-US" sz="3800" dirty="0" smtClean="0"/>
              <a:t>Fallopian tubes that have been </a:t>
            </a:r>
            <a:r>
              <a:rPr lang="en-US" sz="3800" dirty="0" err="1" smtClean="0"/>
              <a:t>ligated</a:t>
            </a:r>
            <a:r>
              <a:rPr lang="en-US" sz="3800" dirty="0" smtClean="0"/>
              <a:t> can be reopened surgically but the success of the operation is not greater than 70% to 80%. Also, the irregular line left by the surgery may result in an ectopic pregnancy </a:t>
            </a:r>
            <a:endParaRPr lang="ar-IQ" sz="3800" dirty="0" smtClean="0"/>
          </a:p>
          <a:p>
            <a:endParaRPr lang="ar-IQ" dirty="0"/>
          </a:p>
        </p:txBody>
      </p:sp>
    </p:spTree>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3999" cy="685800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304799"/>
            <a:ext cx="8382000" cy="6324601"/>
          </a:xfrm>
        </p:spPr>
        <p:txBody>
          <a:bodyPr>
            <a:normAutofit fontScale="92500" lnSpcReduction="20000"/>
          </a:bodyPr>
          <a:lstStyle/>
          <a:p>
            <a:pPr marL="18288" indent="0" algn="just">
              <a:buNone/>
            </a:pPr>
            <a:r>
              <a:rPr lang="en-US" sz="3800" b="1" dirty="0" smtClean="0">
                <a:solidFill>
                  <a:srgbClr val="FF0000"/>
                </a:solidFill>
              </a:rPr>
              <a:t>What are the causes of </a:t>
            </a:r>
            <a:r>
              <a:rPr lang="en-US" sz="3800" b="1" dirty="0">
                <a:solidFill>
                  <a:srgbClr val="FF0000"/>
                </a:solidFill>
              </a:rPr>
              <a:t>infertility?</a:t>
            </a:r>
          </a:p>
          <a:p>
            <a:pPr marL="18288" indent="0" algn="just">
              <a:buNone/>
            </a:pPr>
            <a:r>
              <a:rPr lang="en-US" sz="2600" b="1" dirty="0"/>
              <a:t>Infertility may be due to problems in the female, the male or a combination of both. </a:t>
            </a:r>
            <a:r>
              <a:rPr lang="en-US" sz="2600" b="1" dirty="0" smtClean="0"/>
              <a:t>In </a:t>
            </a:r>
            <a:r>
              <a:rPr lang="en-US" sz="2600" b="1" dirty="0"/>
              <a:t>some cases, the cause is not known</a:t>
            </a:r>
            <a:r>
              <a:rPr lang="en-US" sz="2600" b="1" dirty="0" smtClean="0"/>
              <a:t>.</a:t>
            </a:r>
          </a:p>
          <a:p>
            <a:pPr marL="18288" indent="0" algn="just">
              <a:buNone/>
            </a:pPr>
            <a:endParaRPr lang="en-US" sz="2600" b="1" dirty="0"/>
          </a:p>
          <a:p>
            <a:pPr marL="18288" indent="0" algn="just">
              <a:buNone/>
            </a:pPr>
            <a:r>
              <a:rPr lang="en-US" sz="3000" b="1" dirty="0"/>
              <a:t>Common Female Factors </a:t>
            </a:r>
          </a:p>
          <a:p>
            <a:pPr marL="18288" indent="0" algn="just">
              <a:buNone/>
            </a:pPr>
            <a:r>
              <a:rPr lang="en-US" sz="2800" b="1" dirty="0"/>
              <a:t>Following female factors may cause or contribute to infertility:</a:t>
            </a:r>
          </a:p>
          <a:p>
            <a:pPr marL="18288" indent="0" algn="just">
              <a:buNone/>
            </a:pPr>
            <a:r>
              <a:rPr lang="en-US" sz="2800" dirty="0" smtClean="0"/>
              <a:t>-Damage </a:t>
            </a:r>
            <a:r>
              <a:rPr lang="en-US" sz="2800" dirty="0"/>
              <a:t>to the fallopian tubes following infection or surgery</a:t>
            </a:r>
          </a:p>
          <a:p>
            <a:pPr marL="18288" indent="0" algn="just">
              <a:buNone/>
            </a:pPr>
            <a:r>
              <a:rPr lang="en-US" sz="2800" dirty="0" smtClean="0"/>
              <a:t>-Uterine </a:t>
            </a:r>
            <a:r>
              <a:rPr lang="en-US" sz="2800" dirty="0"/>
              <a:t>fibroids: These are benign tumors which grow from the </a:t>
            </a:r>
            <a:r>
              <a:rPr lang="en-US" sz="2800" dirty="0" smtClean="0"/>
              <a:t>muscle </a:t>
            </a:r>
            <a:r>
              <a:rPr lang="en-US" sz="2800" dirty="0"/>
              <a:t>layers of the uterus</a:t>
            </a:r>
          </a:p>
          <a:p>
            <a:pPr marL="18288" indent="0" algn="just">
              <a:buNone/>
            </a:pPr>
            <a:r>
              <a:rPr lang="en-US" sz="2800" dirty="0" smtClean="0"/>
              <a:t>-Endometriosis</a:t>
            </a:r>
            <a:r>
              <a:rPr lang="en-US" sz="2800" dirty="0"/>
              <a:t>: This condition is characterized by presence of tissue similar to the lining of the uterus elsewhere outside the uterus causing pain especially during periods and intercourse.</a:t>
            </a:r>
          </a:p>
          <a:p>
            <a:pPr marL="18288" indent="0" algn="just">
              <a:buNone/>
            </a:pPr>
            <a:endParaRPr lang="en-US" dirty="0"/>
          </a:p>
        </p:txBody>
      </p:sp>
      <p:sp>
        <p:nvSpPr>
          <p:cNvPr id="3" name="Title 2"/>
          <p:cNvSpPr>
            <a:spLocks noGrp="1"/>
          </p:cNvSpPr>
          <p:nvPr>
            <p:ph type="title"/>
          </p:nvPr>
        </p:nvSpPr>
        <p:spPr/>
        <p:txBody>
          <a:bodyPr/>
          <a:lstStyle/>
          <a:p>
            <a:r>
              <a:rPr lang="en-US" dirty="0" smtClean="0"/>
              <a:t> </a:t>
            </a:r>
            <a:endParaRPr lang="en-US" dirty="0"/>
          </a:p>
        </p:txBody>
      </p:sp>
    </p:spTree>
    <p:extLst>
      <p:ext uri="{BB962C8B-B14F-4D97-AF65-F5344CB8AC3E}">
        <p14:creationId xmlns:p14="http://schemas.microsoft.com/office/powerpoint/2010/main" val="3391095973"/>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1"/>
            <a:ext cx="8305800" cy="6400800"/>
          </a:xfrm>
        </p:spPr>
        <p:txBody>
          <a:bodyPr>
            <a:normAutofit lnSpcReduction="10000"/>
          </a:bodyPr>
          <a:lstStyle/>
          <a:p>
            <a:pPr marL="18288" indent="0" algn="just">
              <a:buNone/>
            </a:pPr>
            <a:r>
              <a:rPr lang="en-US" sz="2800" dirty="0" smtClean="0"/>
              <a:t>-Hostile cervical mucus. This is a condition in which the cervical mucus creates a thick barrier that sperm cannot penetrate.</a:t>
            </a:r>
            <a:endParaRPr lang="en-US" sz="2800" dirty="0" smtClean="0">
              <a:effectLst/>
              <a:latin typeface="Calibri" pitchFamily="34" charset="0"/>
            </a:endParaRPr>
          </a:p>
          <a:p>
            <a:pPr marL="18288" indent="0" algn="just">
              <a:buNone/>
            </a:pPr>
            <a:r>
              <a:rPr lang="en-US" sz="2800" dirty="0" smtClean="0">
                <a:effectLst/>
                <a:latin typeface="Calibri" pitchFamily="34" charset="0"/>
              </a:rPr>
              <a:t>-The </a:t>
            </a:r>
            <a:r>
              <a:rPr lang="en-US" sz="2800" dirty="0">
                <a:effectLst/>
                <a:latin typeface="Calibri" pitchFamily="34" charset="0"/>
              </a:rPr>
              <a:t>production of sperm antibodies i.e. when a woman develops antibodies to her partner’s sperm.</a:t>
            </a:r>
          </a:p>
          <a:p>
            <a:pPr marL="18288" indent="0" algn="just">
              <a:buNone/>
            </a:pPr>
            <a:r>
              <a:rPr lang="en-US" sz="2800" dirty="0" smtClean="0">
                <a:effectLst/>
                <a:latin typeface="Calibri" pitchFamily="34" charset="0"/>
              </a:rPr>
              <a:t>-Sexually </a:t>
            </a:r>
            <a:r>
              <a:rPr lang="en-US" sz="2800" dirty="0">
                <a:effectLst/>
                <a:latin typeface="Calibri" pitchFamily="34" charset="0"/>
              </a:rPr>
              <a:t>Transmitted Diseases such as Chlamydia, Gonorrhea etc. are one of the most preventable causes of infertility</a:t>
            </a:r>
          </a:p>
          <a:p>
            <a:pPr marL="18288" indent="0" algn="just">
              <a:buNone/>
            </a:pPr>
            <a:r>
              <a:rPr lang="en-US" sz="2800" dirty="0">
                <a:effectLst/>
                <a:latin typeface="Calibri" pitchFamily="34" charset="0"/>
              </a:rPr>
              <a:t>If left untreated, STDs can cause up to 40% of women to develop pelvic </a:t>
            </a:r>
            <a:r>
              <a:rPr lang="en-US" sz="2800" dirty="0" smtClean="0">
                <a:effectLst/>
                <a:latin typeface="Calibri" pitchFamily="34" charset="0"/>
              </a:rPr>
              <a:t>inflammatory </a:t>
            </a:r>
            <a:r>
              <a:rPr lang="en-US" sz="2800" dirty="0">
                <a:effectLst/>
                <a:latin typeface="Calibri" pitchFamily="34" charset="0"/>
              </a:rPr>
              <a:t>disease (PID). PID causes infertility by producing scarring of the fallopian tubes.</a:t>
            </a:r>
          </a:p>
          <a:p>
            <a:pPr marL="18288" indent="0" algn="just">
              <a:buNone/>
            </a:pPr>
            <a:r>
              <a:rPr lang="en-US" sz="2800" dirty="0" smtClean="0">
                <a:effectLst/>
                <a:latin typeface="Calibri" pitchFamily="34" charset="0"/>
              </a:rPr>
              <a:t>-Tuberculosis </a:t>
            </a:r>
            <a:r>
              <a:rPr lang="en-US" sz="2800" dirty="0">
                <a:effectLst/>
                <a:latin typeface="Calibri" pitchFamily="34" charset="0"/>
              </a:rPr>
              <a:t>can affect various body systems including the reproductive system in females as well as the males infertility.</a:t>
            </a:r>
          </a:p>
          <a:p>
            <a:pPr marL="18288" indent="0" algn="just">
              <a:buNone/>
            </a:pPr>
            <a:endParaRPr lang="en-US" dirty="0">
              <a:effectLst/>
              <a:latin typeface="Calibri" pitchFamily="34" charset="0"/>
            </a:endParaRPr>
          </a:p>
        </p:txBody>
      </p:sp>
      <p:sp>
        <p:nvSpPr>
          <p:cNvPr id="3" name="Title 2"/>
          <p:cNvSpPr>
            <a:spLocks noGrp="1"/>
          </p:cNvSpPr>
          <p:nvPr>
            <p:ph type="title"/>
          </p:nvPr>
        </p:nvSpPr>
        <p:spPr/>
        <p:txBody>
          <a:bodyPr/>
          <a:lstStyle/>
          <a:p>
            <a:r>
              <a:rPr lang="en-US" dirty="0" smtClean="0"/>
              <a:t> </a:t>
            </a:r>
            <a:endParaRPr lang="en-US" dirty="0"/>
          </a:p>
        </p:txBody>
      </p:sp>
    </p:spTree>
    <p:extLst>
      <p:ext uri="{BB962C8B-B14F-4D97-AF65-F5344CB8AC3E}">
        <p14:creationId xmlns:p14="http://schemas.microsoft.com/office/powerpoint/2010/main" val="165754275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8601"/>
            <a:ext cx="8610600" cy="6324600"/>
          </a:xfrm>
        </p:spPr>
        <p:txBody>
          <a:bodyPr>
            <a:normAutofit/>
          </a:bodyPr>
          <a:lstStyle/>
          <a:p>
            <a:pPr marL="18288" indent="0" algn="just">
              <a:buNone/>
            </a:pPr>
            <a:r>
              <a:rPr lang="en-US" sz="3200" b="1" dirty="0">
                <a:solidFill>
                  <a:srgbClr val="FFFF00"/>
                </a:solidFill>
                <a:effectLst/>
              </a:rPr>
              <a:t>Hormonal Imbalances:</a:t>
            </a:r>
          </a:p>
          <a:p>
            <a:pPr algn="just">
              <a:buFont typeface="Wingdings" pitchFamily="2" charset="2"/>
              <a:buChar char="v"/>
            </a:pPr>
            <a:r>
              <a:rPr lang="en-US" sz="2400" dirty="0">
                <a:effectLst/>
              </a:rPr>
              <a:t>Altered levels of thyroid hormone (a chemical released into the blood circulation from a tiny organ in front of the neck called the thyroid gland).</a:t>
            </a:r>
          </a:p>
          <a:p>
            <a:pPr algn="just">
              <a:buFont typeface="Wingdings" pitchFamily="2" charset="2"/>
              <a:buChar char="v"/>
            </a:pPr>
            <a:r>
              <a:rPr lang="en-US" sz="2400" dirty="0">
                <a:effectLst/>
              </a:rPr>
              <a:t>Increased levels of prolactin hormone due to a brain tumor called </a:t>
            </a:r>
            <a:r>
              <a:rPr lang="en-US" sz="2400" dirty="0" err="1">
                <a:effectLst/>
              </a:rPr>
              <a:t>prolactinoma</a:t>
            </a:r>
            <a:r>
              <a:rPr lang="en-US" sz="2400" dirty="0">
                <a:effectLst/>
              </a:rPr>
              <a:t>. This condition is usually associated with </a:t>
            </a:r>
            <a:r>
              <a:rPr lang="en-US" sz="2400" dirty="0" err="1">
                <a:effectLst/>
              </a:rPr>
              <a:t>galactorrhea</a:t>
            </a:r>
            <a:r>
              <a:rPr lang="en-US" sz="2400" dirty="0">
                <a:effectLst/>
              </a:rPr>
              <a:t> (milk leaking from the breasts).</a:t>
            </a:r>
          </a:p>
          <a:p>
            <a:pPr algn="just">
              <a:buFont typeface="Wingdings" pitchFamily="2" charset="2"/>
              <a:buChar char="v"/>
            </a:pPr>
            <a:r>
              <a:rPr lang="en-US" sz="2400" dirty="0">
                <a:effectLst/>
              </a:rPr>
              <a:t>Increased levels of insulin,</a:t>
            </a:r>
          </a:p>
          <a:p>
            <a:pPr algn="just">
              <a:buFont typeface="Wingdings" pitchFamily="2" charset="2"/>
              <a:buChar char="v"/>
            </a:pPr>
            <a:r>
              <a:rPr lang="en-US" sz="2400" dirty="0">
                <a:effectLst/>
              </a:rPr>
              <a:t>Diabetes mellitus and</a:t>
            </a:r>
          </a:p>
          <a:p>
            <a:pPr algn="just">
              <a:buFont typeface="Wingdings" pitchFamily="2" charset="2"/>
              <a:buChar char="v"/>
            </a:pPr>
            <a:r>
              <a:rPr lang="en-US" sz="2400" dirty="0">
                <a:effectLst/>
              </a:rPr>
              <a:t>Adrenal gland dysfunction.</a:t>
            </a:r>
          </a:p>
          <a:p>
            <a:pPr algn="just">
              <a:buFont typeface="Wingdings" pitchFamily="2" charset="2"/>
              <a:buChar char="v"/>
            </a:pPr>
            <a:r>
              <a:rPr lang="en-US" sz="2400" dirty="0">
                <a:effectLst/>
              </a:rPr>
              <a:t>State of being over or underweight.</a:t>
            </a:r>
          </a:p>
          <a:p>
            <a:pPr algn="just">
              <a:buFont typeface="Wingdings" pitchFamily="2" charset="2"/>
              <a:buChar char="v"/>
            </a:pPr>
            <a:r>
              <a:rPr lang="en-US" sz="2400" dirty="0">
                <a:effectLst/>
              </a:rPr>
              <a:t>Polycystic Ovarian Syndrome (PCOS), a condition characterized by development of multiple cysts in the ovaries due to failure of maturation and expulsion of eggs from them.</a:t>
            </a:r>
          </a:p>
          <a:p>
            <a:pPr marL="18288" indent="0" algn="just">
              <a:buNone/>
            </a:pPr>
            <a:endParaRPr lang="en-US" dirty="0"/>
          </a:p>
        </p:txBody>
      </p:sp>
      <p:sp>
        <p:nvSpPr>
          <p:cNvPr id="3" name="Title 2"/>
          <p:cNvSpPr>
            <a:spLocks noGrp="1"/>
          </p:cNvSpPr>
          <p:nvPr>
            <p:ph type="title"/>
          </p:nvPr>
        </p:nvSpPr>
        <p:spPr/>
        <p:txBody>
          <a:bodyPr/>
          <a:lstStyle/>
          <a:p>
            <a:r>
              <a:rPr lang="en-US" dirty="0" smtClean="0"/>
              <a:t> </a:t>
            </a:r>
            <a:endParaRPr lang="en-US" dirty="0"/>
          </a:p>
        </p:txBody>
      </p:sp>
    </p:spTree>
    <p:extLst>
      <p:ext uri="{BB962C8B-B14F-4D97-AF65-F5344CB8AC3E}">
        <p14:creationId xmlns:p14="http://schemas.microsoft.com/office/powerpoint/2010/main" val="292059721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457201"/>
            <a:ext cx="7848600" cy="5410200"/>
          </a:xfrm>
        </p:spPr>
        <p:txBody>
          <a:bodyPr>
            <a:normAutofit/>
          </a:bodyPr>
          <a:lstStyle/>
          <a:p>
            <a:pPr algn="just">
              <a:buFont typeface="Wingdings" pitchFamily="2" charset="2"/>
              <a:buChar char="v"/>
            </a:pPr>
            <a:r>
              <a:rPr lang="en-US" sz="2800" dirty="0">
                <a:effectLst/>
              </a:rPr>
              <a:t>Inconsistent ovulation due to obesity, thyroid dysfunction, </a:t>
            </a:r>
            <a:r>
              <a:rPr lang="en-US" sz="2800" dirty="0" err="1">
                <a:effectLst/>
              </a:rPr>
              <a:t>peri</a:t>
            </a:r>
            <a:r>
              <a:rPr lang="en-US" sz="2800" dirty="0">
                <a:effectLst/>
              </a:rPr>
              <a:t>-pubertal (13 to 16 years) or </a:t>
            </a:r>
            <a:r>
              <a:rPr lang="en-US" sz="2800" dirty="0" err="1">
                <a:effectLst/>
              </a:rPr>
              <a:t>peri</a:t>
            </a:r>
            <a:r>
              <a:rPr lang="en-US" sz="2800" dirty="0">
                <a:effectLst/>
              </a:rPr>
              <a:t>-menopausal stage (40-45 years).</a:t>
            </a:r>
          </a:p>
          <a:p>
            <a:pPr algn="just">
              <a:buFont typeface="Wingdings" pitchFamily="2" charset="2"/>
              <a:buChar char="v"/>
            </a:pPr>
            <a:r>
              <a:rPr lang="en-US" sz="2800" dirty="0">
                <a:effectLst/>
              </a:rPr>
              <a:t>Psychological issues, such as anxiety resulting from a lack of emotional support, can lead to hormonal problems that affect a woman’s fertility.</a:t>
            </a:r>
          </a:p>
          <a:p>
            <a:endParaRPr lang="en-US" sz="2800" dirty="0"/>
          </a:p>
        </p:txBody>
      </p:sp>
      <p:sp>
        <p:nvSpPr>
          <p:cNvPr id="3" name="Title 2"/>
          <p:cNvSpPr>
            <a:spLocks noGrp="1"/>
          </p:cNvSpPr>
          <p:nvPr>
            <p:ph type="title"/>
          </p:nvPr>
        </p:nvSpPr>
        <p:spPr/>
        <p:txBody>
          <a:bodyPr/>
          <a:lstStyle/>
          <a:p>
            <a:r>
              <a:rPr lang="en-US" dirty="0" smtClean="0"/>
              <a:t> </a:t>
            </a:r>
            <a:endParaRPr lang="en-US" dirty="0"/>
          </a:p>
        </p:txBody>
      </p:sp>
    </p:spTree>
    <p:extLst>
      <p:ext uri="{BB962C8B-B14F-4D97-AF65-F5344CB8AC3E}">
        <p14:creationId xmlns:p14="http://schemas.microsoft.com/office/powerpoint/2010/main" val="275403278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0"/>
            <a:ext cx="8763000" cy="6858001"/>
          </a:xfrm>
        </p:spPr>
        <p:txBody>
          <a:bodyPr>
            <a:normAutofit/>
          </a:bodyPr>
          <a:lstStyle/>
          <a:p>
            <a:pPr marL="18288" indent="0" algn="just">
              <a:buNone/>
            </a:pPr>
            <a:r>
              <a:rPr lang="en-US" sz="3200" b="1" u="sng" dirty="0">
                <a:solidFill>
                  <a:srgbClr val="FFFF00"/>
                </a:solidFill>
              </a:rPr>
              <a:t>Common Male Factors:</a:t>
            </a:r>
            <a:endParaRPr lang="en-US" sz="3200" u="sng" dirty="0">
              <a:solidFill>
                <a:srgbClr val="FFFF00"/>
              </a:solidFill>
            </a:endParaRPr>
          </a:p>
          <a:p>
            <a:pPr algn="just">
              <a:buFont typeface="Wingdings" pitchFamily="2" charset="2"/>
              <a:buChar char="q"/>
            </a:pPr>
            <a:r>
              <a:rPr lang="en-US" sz="2400" dirty="0">
                <a:effectLst/>
              </a:rPr>
              <a:t>Male infertility is often caused by a low sperm count or an anatomical abnormality. Other contributing factors can be attributed to how the sperm move (motility), or an abnormal sperm type</a:t>
            </a:r>
            <a:r>
              <a:rPr lang="en-US" sz="2400" dirty="0" smtClean="0">
                <a:effectLst/>
              </a:rPr>
              <a:t>.</a:t>
            </a:r>
            <a:endParaRPr lang="en-US" sz="2400" dirty="0">
              <a:effectLst/>
            </a:endParaRPr>
          </a:p>
          <a:p>
            <a:pPr algn="just">
              <a:buFont typeface="Wingdings" pitchFamily="2" charset="2"/>
              <a:buChar char="q"/>
            </a:pPr>
            <a:r>
              <a:rPr lang="en-US" sz="2400" dirty="0">
                <a:effectLst/>
              </a:rPr>
              <a:t>Anatomical Abnormalities:</a:t>
            </a:r>
          </a:p>
          <a:p>
            <a:pPr algn="just">
              <a:buFont typeface="Wingdings" pitchFamily="2" charset="2"/>
              <a:buChar char="q"/>
            </a:pPr>
            <a:r>
              <a:rPr lang="en-US" sz="2400" dirty="0">
                <a:effectLst/>
              </a:rPr>
              <a:t>Hypospadias: It is a birth defect of the urethra in the male that involves an abnormally placed urinary opening i.e. on the undersurface of the penis.</a:t>
            </a:r>
          </a:p>
          <a:p>
            <a:pPr algn="just">
              <a:buFont typeface="Wingdings" pitchFamily="2" charset="2"/>
              <a:buChar char="q"/>
            </a:pPr>
            <a:r>
              <a:rPr lang="en-US" sz="2400" dirty="0" err="1">
                <a:effectLst/>
              </a:rPr>
              <a:t>Varicocele</a:t>
            </a:r>
            <a:r>
              <a:rPr lang="en-US" sz="2400" dirty="0">
                <a:effectLst/>
              </a:rPr>
              <a:t>: Palpable dilation of veins in the scrotum so that it feels like a small bag of worms.</a:t>
            </a:r>
          </a:p>
          <a:p>
            <a:pPr algn="just">
              <a:buFont typeface="Wingdings" pitchFamily="2" charset="2"/>
              <a:buChar char="q"/>
            </a:pPr>
            <a:r>
              <a:rPr lang="en-US" sz="2400" dirty="0" err="1">
                <a:effectLst/>
              </a:rPr>
              <a:t>Peyronie’s</a:t>
            </a:r>
            <a:r>
              <a:rPr lang="en-US" sz="2400" dirty="0">
                <a:effectLst/>
              </a:rPr>
              <a:t> Disease: It is characterized by a severe bend in the shape of the penis, where you can feel something hard in the penis, even when it is not erect. This often results in painful intercourse and ultimately infertility.</a:t>
            </a:r>
          </a:p>
          <a:p>
            <a:pPr algn="just">
              <a:buFont typeface="Wingdings" pitchFamily="2" charset="2"/>
              <a:buChar char="q"/>
            </a:pPr>
            <a:endParaRPr lang="en-US" sz="2400" dirty="0"/>
          </a:p>
        </p:txBody>
      </p:sp>
      <p:sp>
        <p:nvSpPr>
          <p:cNvPr id="3" name="Title 2"/>
          <p:cNvSpPr>
            <a:spLocks noGrp="1"/>
          </p:cNvSpPr>
          <p:nvPr>
            <p:ph type="title"/>
          </p:nvPr>
        </p:nvSpPr>
        <p:spPr/>
        <p:txBody>
          <a:bodyPr/>
          <a:lstStyle/>
          <a:p>
            <a:r>
              <a:rPr lang="en-US" dirty="0" smtClean="0"/>
              <a:t> </a:t>
            </a:r>
            <a:endParaRPr lang="en-US" dirty="0"/>
          </a:p>
        </p:txBody>
      </p:sp>
    </p:spTree>
    <p:extLst>
      <p:ext uri="{BB962C8B-B14F-4D97-AF65-F5344CB8AC3E}">
        <p14:creationId xmlns:p14="http://schemas.microsoft.com/office/powerpoint/2010/main" val="340277028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533401"/>
            <a:ext cx="8229600" cy="5867400"/>
          </a:xfrm>
        </p:spPr>
        <p:txBody>
          <a:bodyPr>
            <a:normAutofit/>
          </a:bodyPr>
          <a:lstStyle/>
          <a:p>
            <a:pPr marL="18288" indent="0" algn="just">
              <a:buNone/>
            </a:pPr>
            <a:r>
              <a:rPr lang="en-US" sz="2800" dirty="0">
                <a:solidFill>
                  <a:schemeClr val="bg2">
                    <a:lumMod val="20000"/>
                    <a:lumOff val="80000"/>
                  </a:schemeClr>
                </a:solidFill>
                <a:cs typeface="Times New Roman" pitchFamily="18" charset="0"/>
              </a:rPr>
              <a:t>Implicit in this are the right of men and women to be informed of and to have access to safe, effective, affordable and acceptable methods of fertility regulation of their choice, and the right of access to appropriate health care services that will enable women to go safely through pregnancy and childbirth and provide couples with the best chance of having a healthy infant.</a:t>
            </a:r>
            <a:endParaRPr lang="ar-SA" sz="2800" dirty="0">
              <a:solidFill>
                <a:schemeClr val="bg2">
                  <a:lumMod val="20000"/>
                  <a:lumOff val="80000"/>
                </a:schemeClr>
              </a:solidFill>
              <a:cs typeface="Times New Roman" pitchFamily="18" charset="0"/>
            </a:endParaRPr>
          </a:p>
          <a:p>
            <a:pPr marL="18288" indent="0" algn="just">
              <a:buNone/>
            </a:pPr>
            <a:endParaRPr lang="en-US" sz="2400" dirty="0">
              <a:solidFill>
                <a:schemeClr val="bg2">
                  <a:lumMod val="20000"/>
                  <a:lumOff val="80000"/>
                </a:schemeClr>
              </a:solidFill>
            </a:endParaRPr>
          </a:p>
        </p:txBody>
      </p:sp>
      <p:sp>
        <p:nvSpPr>
          <p:cNvPr id="3" name="Title 2"/>
          <p:cNvSpPr>
            <a:spLocks noGrp="1"/>
          </p:cNvSpPr>
          <p:nvPr>
            <p:ph type="title"/>
          </p:nvPr>
        </p:nvSpPr>
        <p:spPr/>
        <p:txBody>
          <a:bodyPr/>
          <a:lstStyle/>
          <a:p>
            <a:r>
              <a:rPr lang="en-US" dirty="0" smtClean="0"/>
              <a:t> </a:t>
            </a:r>
            <a:endParaRPr lang="en-US" dirty="0"/>
          </a:p>
        </p:txBody>
      </p:sp>
    </p:spTree>
    <p:extLst>
      <p:ext uri="{BB962C8B-B14F-4D97-AF65-F5344CB8AC3E}">
        <p14:creationId xmlns:p14="http://schemas.microsoft.com/office/powerpoint/2010/main" val="4199483719"/>
      </p:ext>
    </p:extLst>
  </p:cSld>
  <p:clrMapOvr>
    <a:masterClrMapping/>
  </p:clrMapOvr>
  <p:transition spd="slow">
    <p:wheel spokes="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228600"/>
            <a:ext cx="8153400" cy="6019800"/>
          </a:xfrm>
        </p:spPr>
        <p:txBody>
          <a:bodyPr>
            <a:normAutofit lnSpcReduction="10000"/>
          </a:bodyPr>
          <a:lstStyle/>
          <a:p>
            <a:pPr marL="18288" indent="0">
              <a:buNone/>
            </a:pPr>
            <a:r>
              <a:rPr lang="en-US" sz="3200" b="1" u="sng" dirty="0">
                <a:solidFill>
                  <a:srgbClr val="FFFF00"/>
                </a:solidFill>
              </a:rPr>
              <a:t>Unexplained Infertility:</a:t>
            </a:r>
            <a:endParaRPr lang="en-US" sz="3200" u="sng" dirty="0">
              <a:solidFill>
                <a:srgbClr val="FFFF00"/>
              </a:solidFill>
            </a:endParaRPr>
          </a:p>
          <a:p>
            <a:pPr marL="18288" indent="0">
              <a:buNone/>
            </a:pPr>
            <a:r>
              <a:rPr lang="en-US" sz="2800" dirty="0">
                <a:effectLst/>
              </a:rPr>
              <a:t>In about 15% of cases the infertility investigation will show no abnormalities. In these cases abnormalities are likely to be present but not detected by current methods. Possible problems could be that the egg is not released at the optimum time for fertilization, that it may not enter the fallopian tube, sperm may not be able to reach the egg, fertilization may fail to occur, transport of the zygote (fertilized egg) may be disturbed, or implantation fails. It is increasingly recognized that egg quality is of critical importance and women of advanced maternal age have eggs of reduced capacity for normal and successful fertilization.</a:t>
            </a:r>
          </a:p>
          <a:p>
            <a:pPr marL="18288" indent="0">
              <a:buNone/>
            </a:pPr>
            <a:endParaRPr lang="en-US" dirty="0"/>
          </a:p>
        </p:txBody>
      </p:sp>
      <p:sp>
        <p:nvSpPr>
          <p:cNvPr id="3" name="Title 2"/>
          <p:cNvSpPr>
            <a:spLocks noGrp="1"/>
          </p:cNvSpPr>
          <p:nvPr>
            <p:ph type="title"/>
          </p:nvPr>
        </p:nvSpPr>
        <p:spPr/>
        <p:txBody>
          <a:bodyPr/>
          <a:lstStyle/>
          <a:p>
            <a:r>
              <a:rPr lang="en-US" dirty="0" smtClean="0"/>
              <a:t> </a:t>
            </a:r>
            <a:endParaRPr lang="en-US" dirty="0"/>
          </a:p>
        </p:txBody>
      </p:sp>
    </p:spTree>
    <p:extLst>
      <p:ext uri="{BB962C8B-B14F-4D97-AF65-F5344CB8AC3E}">
        <p14:creationId xmlns:p14="http://schemas.microsoft.com/office/powerpoint/2010/main" val="353173092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533400"/>
            <a:ext cx="8458200" cy="5338761"/>
          </a:xfrm>
        </p:spPr>
        <p:txBody>
          <a:bodyPr>
            <a:noAutofit/>
          </a:bodyPr>
          <a:lstStyle/>
          <a:p>
            <a:pPr marL="18288" indent="0">
              <a:buNone/>
            </a:pPr>
            <a:r>
              <a:rPr lang="en-US" sz="3200" b="1" u="sng" dirty="0">
                <a:solidFill>
                  <a:srgbClr val="FFFF00"/>
                </a:solidFill>
              </a:rPr>
              <a:t>What tests are used to diagnose infertility?</a:t>
            </a:r>
            <a:endParaRPr lang="en-US" sz="3200" u="sng" dirty="0">
              <a:solidFill>
                <a:srgbClr val="FFFF00"/>
              </a:solidFill>
            </a:endParaRPr>
          </a:p>
          <a:p>
            <a:pPr>
              <a:buFont typeface="Wingdings" pitchFamily="2" charset="2"/>
              <a:buChar char="q"/>
            </a:pPr>
            <a:r>
              <a:rPr lang="en-US" sz="2800" dirty="0">
                <a:effectLst/>
              </a:rPr>
              <a:t>Typically, couples are seen together when diagnosing infertility. The doctor will take a note of the couples’ full medical histories and this will be followed by an examination. They will also be asked about the use of prescribed or illegal drugs, alcohol and tobacco, and whether there is a family history of infertility or genetic disorders.</a:t>
            </a:r>
          </a:p>
          <a:p>
            <a:pPr>
              <a:buFont typeface="Wingdings" pitchFamily="2" charset="2"/>
              <a:buChar char="q"/>
            </a:pPr>
            <a:r>
              <a:rPr lang="en-US" sz="2800" dirty="0">
                <a:effectLst/>
              </a:rPr>
              <a:t>Women can expect questions about their menstrual history, the age of onset and any difficulties with menstruation. They also will be asked whether they have noticed milk leaking from their breasts.</a:t>
            </a:r>
          </a:p>
          <a:p>
            <a:pPr>
              <a:buFont typeface="Wingdings" pitchFamily="2" charset="2"/>
              <a:buChar char="q"/>
            </a:pPr>
            <a:endParaRPr lang="en-US" sz="2000" dirty="0"/>
          </a:p>
        </p:txBody>
      </p:sp>
      <p:sp>
        <p:nvSpPr>
          <p:cNvPr id="3" name="Title 2"/>
          <p:cNvSpPr>
            <a:spLocks noGrp="1"/>
          </p:cNvSpPr>
          <p:nvPr>
            <p:ph type="title"/>
          </p:nvPr>
        </p:nvSpPr>
        <p:spPr/>
        <p:txBody>
          <a:bodyPr/>
          <a:lstStyle/>
          <a:p>
            <a:r>
              <a:rPr lang="en-US" dirty="0" smtClean="0"/>
              <a:t> </a:t>
            </a:r>
            <a:endParaRPr lang="en-US" dirty="0"/>
          </a:p>
        </p:txBody>
      </p:sp>
    </p:spTree>
    <p:extLst>
      <p:ext uri="{BB962C8B-B14F-4D97-AF65-F5344CB8AC3E}">
        <p14:creationId xmlns:p14="http://schemas.microsoft.com/office/powerpoint/2010/main" val="306052811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 </a:t>
            </a:r>
            <a:endParaRPr lang="en-US" dirty="0"/>
          </a:p>
        </p:txBody>
      </p:sp>
      <p:sp>
        <p:nvSpPr>
          <p:cNvPr id="3" name="Title 2"/>
          <p:cNvSpPr>
            <a:spLocks noGrp="1"/>
          </p:cNvSpPr>
          <p:nvPr>
            <p:ph type="title"/>
          </p:nvPr>
        </p:nvSpPr>
        <p:spPr/>
        <p:txBody>
          <a:bodyPr/>
          <a:lstStyle/>
          <a:p>
            <a:r>
              <a:rPr lang="en-US" dirty="0" smtClean="0"/>
              <a:t> </a:t>
            </a:r>
            <a:endParaRPr lang="en-US" dirty="0"/>
          </a:p>
        </p:txBody>
      </p:sp>
      <p:sp>
        <p:nvSpPr>
          <p:cNvPr id="4" name="Rectangle 3"/>
          <p:cNvSpPr/>
          <p:nvPr/>
        </p:nvSpPr>
        <p:spPr>
          <a:xfrm>
            <a:off x="457200" y="457200"/>
            <a:ext cx="8305800" cy="5324535"/>
          </a:xfrm>
          <a:prstGeom prst="rect">
            <a:avLst/>
          </a:prstGeom>
        </p:spPr>
        <p:txBody>
          <a:bodyPr wrap="square">
            <a:spAutoFit/>
          </a:bodyPr>
          <a:lstStyle/>
          <a:p>
            <a:pPr algn="just"/>
            <a:r>
              <a:rPr lang="en-US" sz="3200" u="sng" dirty="0" smtClean="0">
                <a:solidFill>
                  <a:srgbClr val="FFFF00"/>
                </a:solidFill>
                <a:effectLst>
                  <a:outerShdw blurRad="38100" dist="38100" dir="2700000" algn="tl">
                    <a:srgbClr val="000000">
                      <a:alpha val="43137"/>
                    </a:srgbClr>
                  </a:outerShdw>
                </a:effectLst>
              </a:rPr>
              <a:t>WOMEN:</a:t>
            </a:r>
            <a:endParaRPr lang="en-US" sz="3200" u="sng" dirty="0">
              <a:solidFill>
                <a:srgbClr val="FFFF00"/>
              </a:solidFill>
              <a:effectLst>
                <a:outerShdw blurRad="38100" dist="38100" dir="2700000" algn="tl">
                  <a:srgbClr val="000000">
                    <a:alpha val="43137"/>
                  </a:srgbClr>
                </a:outerShdw>
              </a:effectLst>
            </a:endParaRPr>
          </a:p>
          <a:p>
            <a:pPr algn="just"/>
            <a:r>
              <a:rPr lang="en-US" sz="2800" dirty="0"/>
              <a:t>Women may have to undergo a genital examination, as well as a cervical smear.</a:t>
            </a:r>
          </a:p>
          <a:p>
            <a:pPr algn="just"/>
            <a:r>
              <a:rPr lang="en-US" sz="2800" dirty="0"/>
              <a:t>Blood tests are taken to measure prolactin levels and thyroid function and sometimes to test for certain hormone levels, such as progesterone and estradiol.</a:t>
            </a:r>
          </a:p>
          <a:p>
            <a:pPr algn="just"/>
            <a:r>
              <a:rPr lang="en-US" sz="2800" dirty="0"/>
              <a:t>A post-coital test, which is similar to a cervical smear, may be required to see if the sperm can penetrate the cervical mucus.</a:t>
            </a:r>
          </a:p>
          <a:p>
            <a:pPr algn="just"/>
            <a:r>
              <a:rPr lang="en-US" sz="2800" dirty="0"/>
              <a:t>Sometimes an ultrasound scan of the pelvis is taken to check for fibroids in the uterine cavity.</a:t>
            </a:r>
          </a:p>
        </p:txBody>
      </p:sp>
    </p:spTree>
    <p:extLst>
      <p:ext uri="{BB962C8B-B14F-4D97-AF65-F5344CB8AC3E}">
        <p14:creationId xmlns:p14="http://schemas.microsoft.com/office/powerpoint/2010/main" val="423285436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533401"/>
            <a:ext cx="7924800" cy="5562600"/>
          </a:xfrm>
        </p:spPr>
        <p:txBody>
          <a:bodyPr>
            <a:normAutofit/>
          </a:bodyPr>
          <a:lstStyle/>
          <a:p>
            <a:pPr algn="just">
              <a:buFont typeface="Wingdings" pitchFamily="2" charset="2"/>
              <a:buChar char="Ø"/>
            </a:pPr>
            <a:r>
              <a:rPr lang="en-US" sz="3200" b="1" dirty="0" smtClean="0">
                <a:solidFill>
                  <a:srgbClr val="FFFF00"/>
                </a:solidFill>
                <a:effectLst/>
              </a:rPr>
              <a:t>MEN:</a:t>
            </a:r>
            <a:endParaRPr lang="en-US" sz="3200" dirty="0">
              <a:solidFill>
                <a:srgbClr val="FFFF00"/>
              </a:solidFill>
              <a:effectLst/>
            </a:endParaRPr>
          </a:p>
          <a:p>
            <a:pPr algn="just">
              <a:buFont typeface="Wingdings" pitchFamily="2" charset="2"/>
              <a:buChar char="Ø"/>
            </a:pPr>
            <a:r>
              <a:rPr lang="en-US" sz="2800" dirty="0">
                <a:effectLst/>
              </a:rPr>
              <a:t>Men will be required to provide a semen analysis. They must abstain from sexual intercourse for three days before providing the sample.</a:t>
            </a:r>
          </a:p>
          <a:p>
            <a:pPr algn="just">
              <a:buFont typeface="Wingdings" pitchFamily="2" charset="2"/>
              <a:buChar char="Ø"/>
            </a:pPr>
            <a:r>
              <a:rPr lang="en-US" sz="2800" dirty="0">
                <a:effectLst/>
              </a:rPr>
              <a:t>Genetic blood test is performed to make sure that there are no chromosomal abnormalities or defective genes that could be passed on to potential offspring.</a:t>
            </a:r>
          </a:p>
          <a:p>
            <a:pPr algn="just">
              <a:buFont typeface="Wingdings" pitchFamily="2" charset="2"/>
              <a:buChar char="Ø"/>
            </a:pPr>
            <a:r>
              <a:rPr lang="en-US" sz="2800" dirty="0">
                <a:effectLst/>
              </a:rPr>
              <a:t>Blood tests also may be taken to determine levels of testosterone.</a:t>
            </a:r>
          </a:p>
          <a:p>
            <a:pPr algn="just">
              <a:buFont typeface="Wingdings" pitchFamily="2" charset="2"/>
              <a:buChar char="Ø"/>
            </a:pPr>
            <a:endParaRPr lang="en-US" dirty="0"/>
          </a:p>
        </p:txBody>
      </p:sp>
      <p:sp>
        <p:nvSpPr>
          <p:cNvPr id="3" name="Title 2"/>
          <p:cNvSpPr>
            <a:spLocks noGrp="1"/>
          </p:cNvSpPr>
          <p:nvPr>
            <p:ph type="title"/>
          </p:nvPr>
        </p:nvSpPr>
        <p:spPr/>
        <p:txBody>
          <a:bodyPr/>
          <a:lstStyle/>
          <a:p>
            <a:r>
              <a:rPr lang="en-US" dirty="0" smtClean="0"/>
              <a:t> </a:t>
            </a:r>
            <a:endParaRPr lang="en-US" dirty="0"/>
          </a:p>
        </p:txBody>
      </p:sp>
    </p:spTree>
    <p:extLst>
      <p:ext uri="{BB962C8B-B14F-4D97-AF65-F5344CB8AC3E}">
        <p14:creationId xmlns:p14="http://schemas.microsoft.com/office/powerpoint/2010/main" val="68489227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153400" cy="6172201"/>
          </a:xfrm>
        </p:spPr>
        <p:txBody>
          <a:bodyPr>
            <a:noAutofit/>
          </a:bodyPr>
          <a:lstStyle/>
          <a:p>
            <a:pPr marL="18288" indent="0">
              <a:buNone/>
            </a:pPr>
            <a:r>
              <a:rPr lang="en-US" sz="3200" b="1" u="sng" dirty="0">
                <a:solidFill>
                  <a:srgbClr val="FFFF00"/>
                </a:solidFill>
              </a:rPr>
              <a:t>Specific treatments for male infertility</a:t>
            </a:r>
            <a:r>
              <a:rPr lang="en-US" sz="3200" b="1" u="sng" dirty="0" smtClean="0">
                <a:solidFill>
                  <a:srgbClr val="FFFF00"/>
                </a:solidFill>
              </a:rPr>
              <a:t>:</a:t>
            </a:r>
          </a:p>
          <a:p>
            <a:pPr marL="18288" indent="0">
              <a:buNone/>
            </a:pPr>
            <a:endParaRPr lang="en-US" sz="2400" b="1" u="sng" dirty="0">
              <a:solidFill>
                <a:srgbClr val="FFFF00"/>
              </a:solidFill>
            </a:endParaRPr>
          </a:p>
          <a:p>
            <a:pPr algn="just">
              <a:buFont typeface="Wingdings" pitchFamily="2" charset="2"/>
              <a:buChar char="q"/>
            </a:pPr>
            <a:r>
              <a:rPr lang="en-US" sz="2800" dirty="0">
                <a:effectLst/>
              </a:rPr>
              <a:t>Male infertility may be treated with medical, surgical, or assisted reproductive therapies depending on the underlying cause. </a:t>
            </a:r>
            <a:endParaRPr lang="en-US" sz="2800" dirty="0" smtClean="0">
              <a:effectLst/>
            </a:endParaRPr>
          </a:p>
          <a:p>
            <a:pPr algn="just">
              <a:buNone/>
            </a:pPr>
            <a:r>
              <a:rPr lang="en-US" sz="2800" dirty="0" smtClean="0">
                <a:effectLst/>
              </a:rPr>
              <a:t>Medical </a:t>
            </a:r>
            <a:r>
              <a:rPr lang="en-US" sz="2800" dirty="0">
                <a:effectLst/>
              </a:rPr>
              <a:t>and surgical therapies are usually managed by an urologist who specializes in infertility. </a:t>
            </a:r>
            <a:endParaRPr lang="en-US" sz="2800" dirty="0" smtClean="0">
              <a:effectLst/>
            </a:endParaRPr>
          </a:p>
          <a:p>
            <a:pPr algn="just">
              <a:buNone/>
            </a:pPr>
            <a:r>
              <a:rPr lang="en-US" sz="2800" dirty="0" smtClean="0">
                <a:effectLst/>
              </a:rPr>
              <a:t>A </a:t>
            </a:r>
            <a:r>
              <a:rPr lang="en-US" sz="2800" dirty="0">
                <a:effectLst/>
              </a:rPr>
              <a:t>reproductive endocrinologist may offer intrauterine inseminations (IUIs) or in vitro fertilization (IVF) to help overcome male factor infertility.</a:t>
            </a:r>
          </a:p>
          <a:p>
            <a:pPr>
              <a:buFont typeface="Wingdings" pitchFamily="2" charset="2"/>
              <a:buChar char="q"/>
            </a:pPr>
            <a:endParaRPr lang="en-US" sz="2400" dirty="0"/>
          </a:p>
        </p:txBody>
      </p:sp>
      <p:sp>
        <p:nvSpPr>
          <p:cNvPr id="3" name="Title 2"/>
          <p:cNvSpPr>
            <a:spLocks noGrp="1"/>
          </p:cNvSpPr>
          <p:nvPr>
            <p:ph type="title"/>
          </p:nvPr>
        </p:nvSpPr>
        <p:spPr/>
        <p:txBody>
          <a:bodyPr/>
          <a:lstStyle/>
          <a:p>
            <a:r>
              <a:rPr lang="en-US" dirty="0" smtClean="0"/>
              <a:t> </a:t>
            </a:r>
            <a:endParaRPr lang="en-US" dirty="0"/>
          </a:p>
        </p:txBody>
      </p:sp>
    </p:spTree>
    <p:extLst>
      <p:ext uri="{BB962C8B-B14F-4D97-AF65-F5344CB8AC3E}">
        <p14:creationId xmlns:p14="http://schemas.microsoft.com/office/powerpoint/2010/main" val="30091232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0"/>
            <a:ext cx="8382000" cy="6553201"/>
          </a:xfrm>
        </p:spPr>
        <p:txBody>
          <a:bodyPr>
            <a:noAutofit/>
          </a:bodyPr>
          <a:lstStyle/>
          <a:p>
            <a:pPr marL="18288" indent="0" algn="just">
              <a:buNone/>
            </a:pPr>
            <a:r>
              <a:rPr lang="en-US" sz="2800" b="1" u="sng" dirty="0">
                <a:solidFill>
                  <a:srgbClr val="FFFF00"/>
                </a:solidFill>
                <a:effectLst/>
              </a:rPr>
              <a:t>Medicines are used to treat infertility in women</a:t>
            </a:r>
            <a:r>
              <a:rPr lang="en-US" sz="2800" b="1" u="sng" dirty="0" smtClean="0">
                <a:solidFill>
                  <a:srgbClr val="FFFF00"/>
                </a:solidFill>
                <a:effectLst/>
              </a:rPr>
              <a:t>:</a:t>
            </a:r>
            <a:endParaRPr lang="en-US" sz="3200" dirty="0">
              <a:effectLst/>
            </a:endParaRPr>
          </a:p>
          <a:p>
            <a:pPr algn="just">
              <a:buFont typeface="Wingdings" pitchFamily="2" charset="2"/>
              <a:buChar char="v"/>
            </a:pPr>
            <a:r>
              <a:rPr lang="en-US" sz="2400" dirty="0">
                <a:effectLst/>
              </a:rPr>
              <a:t>Clomiphene citrate (</a:t>
            </a:r>
            <a:r>
              <a:rPr lang="en-US" sz="2400" dirty="0" err="1">
                <a:effectLst/>
              </a:rPr>
              <a:t>Clomid</a:t>
            </a:r>
            <a:r>
              <a:rPr lang="en-US" sz="2400" dirty="0">
                <a:effectLst/>
              </a:rPr>
              <a:t>®*) is a medicine that causes ovulation by acting on the pituitary gland. It is often used in women who have polycystic ovarian syndrome (PCOS)External Web Site Icon or other problems with ovulation. This medicine is taken by mouth.</a:t>
            </a:r>
          </a:p>
          <a:p>
            <a:pPr algn="just">
              <a:buFont typeface="Wingdings" pitchFamily="2" charset="2"/>
              <a:buChar char="v"/>
            </a:pPr>
            <a:r>
              <a:rPr lang="en-US" sz="2400" dirty="0">
                <a:effectLst/>
              </a:rPr>
              <a:t>Human menopausal gonadotropin or </a:t>
            </a:r>
            <a:r>
              <a:rPr lang="en-US" sz="2400" dirty="0" err="1">
                <a:effectLst/>
              </a:rPr>
              <a:t>hMG</a:t>
            </a:r>
            <a:r>
              <a:rPr lang="en-US" sz="2400" dirty="0">
                <a:effectLst/>
              </a:rPr>
              <a:t> (</a:t>
            </a:r>
            <a:r>
              <a:rPr lang="en-US" sz="2400" dirty="0" err="1">
                <a:effectLst/>
              </a:rPr>
              <a:t>Repronex</a:t>
            </a:r>
            <a:r>
              <a:rPr lang="en-US" sz="2400" dirty="0">
                <a:effectLst/>
              </a:rPr>
              <a:t>®*; </a:t>
            </a:r>
            <a:r>
              <a:rPr lang="en-US" sz="2400" dirty="0" err="1">
                <a:effectLst/>
              </a:rPr>
              <a:t>Pergonal</a:t>
            </a:r>
            <a:r>
              <a:rPr lang="en-US" sz="2400" dirty="0">
                <a:effectLst/>
              </a:rPr>
              <a:t>®*) are medicines often used for women who don't ovulate because of problems with their pituitary gland—</a:t>
            </a:r>
            <a:r>
              <a:rPr lang="en-US" sz="2400" dirty="0" err="1">
                <a:effectLst/>
              </a:rPr>
              <a:t>hMG</a:t>
            </a:r>
            <a:r>
              <a:rPr lang="en-US" sz="2400" dirty="0">
                <a:effectLst/>
              </a:rPr>
              <a:t> acts directly on the ovaries to stimulate ovulation. It is an injected medicine.</a:t>
            </a:r>
          </a:p>
          <a:p>
            <a:pPr algn="just">
              <a:buFont typeface="Wingdings" pitchFamily="2" charset="2"/>
              <a:buChar char="v"/>
            </a:pPr>
            <a:r>
              <a:rPr lang="en-US" sz="2400" dirty="0">
                <a:effectLst/>
              </a:rPr>
              <a:t>Follicle-stimulating hormone or FSH (</a:t>
            </a:r>
            <a:r>
              <a:rPr lang="en-US" sz="2400" dirty="0" err="1">
                <a:effectLst/>
              </a:rPr>
              <a:t>Gonal</a:t>
            </a:r>
            <a:r>
              <a:rPr lang="en-US" sz="2400" dirty="0">
                <a:effectLst/>
              </a:rPr>
              <a:t>-F®*; </a:t>
            </a:r>
            <a:r>
              <a:rPr lang="en-US" sz="2400" dirty="0" err="1">
                <a:effectLst/>
              </a:rPr>
              <a:t>Follistim</a:t>
            </a:r>
            <a:r>
              <a:rPr lang="en-US" sz="2400" dirty="0">
                <a:effectLst/>
              </a:rPr>
              <a:t>®*) are medicines that work much like </a:t>
            </a:r>
            <a:r>
              <a:rPr lang="en-US" sz="2400" dirty="0" err="1">
                <a:effectLst/>
              </a:rPr>
              <a:t>hMG</a:t>
            </a:r>
            <a:r>
              <a:rPr lang="en-US" sz="2400" dirty="0">
                <a:effectLst/>
              </a:rPr>
              <a:t>. It causes the ovaries to begin the process of ovulation. These medicines are usually injected</a:t>
            </a:r>
            <a:r>
              <a:rPr lang="en-US" sz="2400" dirty="0" smtClean="0">
                <a:effectLst/>
              </a:rPr>
              <a:t>.</a:t>
            </a:r>
            <a:endParaRPr lang="en-US" sz="2400" dirty="0">
              <a:effectLst/>
            </a:endParaRPr>
          </a:p>
        </p:txBody>
      </p:sp>
      <p:sp>
        <p:nvSpPr>
          <p:cNvPr id="3" name="Title 2"/>
          <p:cNvSpPr>
            <a:spLocks noGrp="1"/>
          </p:cNvSpPr>
          <p:nvPr>
            <p:ph type="title"/>
          </p:nvPr>
        </p:nvSpPr>
        <p:spPr/>
        <p:txBody>
          <a:bodyPr/>
          <a:lstStyle/>
          <a:p>
            <a:r>
              <a:rPr lang="en-US" dirty="0" smtClean="0"/>
              <a:t> </a:t>
            </a:r>
            <a:endParaRPr lang="en-US" dirty="0"/>
          </a:p>
        </p:txBody>
      </p:sp>
    </p:spTree>
    <p:extLst>
      <p:ext uri="{BB962C8B-B14F-4D97-AF65-F5344CB8AC3E}">
        <p14:creationId xmlns:p14="http://schemas.microsoft.com/office/powerpoint/2010/main" val="276402171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381001"/>
            <a:ext cx="8458200" cy="6172200"/>
          </a:xfrm>
        </p:spPr>
        <p:txBody>
          <a:bodyPr>
            <a:noAutofit/>
          </a:bodyPr>
          <a:lstStyle/>
          <a:p>
            <a:pPr marL="18288" indent="0">
              <a:buNone/>
            </a:pPr>
            <a:r>
              <a:rPr lang="en-US" sz="2400" dirty="0" smtClean="0">
                <a:effectLst/>
                <a:latin typeface="Calibri" pitchFamily="34" charset="0"/>
              </a:rPr>
              <a:t>-</a:t>
            </a:r>
            <a:r>
              <a:rPr lang="en-US" sz="2800" dirty="0" smtClean="0">
                <a:effectLst/>
                <a:latin typeface="Calibri" pitchFamily="34" charset="0"/>
              </a:rPr>
              <a:t>Gonadotropin-releasing </a:t>
            </a:r>
            <a:r>
              <a:rPr lang="en-US" sz="2800" dirty="0">
                <a:effectLst/>
                <a:latin typeface="Calibri" pitchFamily="34" charset="0"/>
              </a:rPr>
              <a:t>hormone (</a:t>
            </a:r>
            <a:r>
              <a:rPr lang="en-US" sz="2800" dirty="0" err="1">
                <a:effectLst/>
                <a:latin typeface="Calibri" pitchFamily="34" charset="0"/>
              </a:rPr>
              <a:t>Gn</a:t>
            </a:r>
            <a:r>
              <a:rPr lang="en-US" sz="2800" dirty="0">
                <a:effectLst/>
                <a:latin typeface="Calibri" pitchFamily="34" charset="0"/>
              </a:rPr>
              <a:t>-RH) analog are medicines often used for women who don't ovulate regularly each month. </a:t>
            </a:r>
            <a:r>
              <a:rPr lang="en-US" sz="2800" dirty="0" smtClean="0">
                <a:effectLst/>
                <a:latin typeface="Calibri" pitchFamily="34" charset="0"/>
              </a:rPr>
              <a:t>Women </a:t>
            </a:r>
            <a:r>
              <a:rPr lang="en-US" sz="2800" dirty="0">
                <a:effectLst/>
                <a:latin typeface="Calibri" pitchFamily="34" charset="0"/>
              </a:rPr>
              <a:t>who ovulate before the egg is ready can also use these medicines. </a:t>
            </a:r>
            <a:r>
              <a:rPr lang="en-US" sz="2800" dirty="0" err="1">
                <a:effectLst/>
                <a:latin typeface="Calibri" pitchFamily="34" charset="0"/>
              </a:rPr>
              <a:t>Gn</a:t>
            </a:r>
            <a:r>
              <a:rPr lang="en-US" sz="2800" dirty="0">
                <a:effectLst/>
                <a:latin typeface="Calibri" pitchFamily="34" charset="0"/>
              </a:rPr>
              <a:t>-RH analogs act on the pituitary gland to change when the body ovulates. </a:t>
            </a:r>
            <a:r>
              <a:rPr lang="en-US" sz="2800" dirty="0" smtClean="0">
                <a:effectLst/>
                <a:latin typeface="Calibri" pitchFamily="34" charset="0"/>
              </a:rPr>
              <a:t>These </a:t>
            </a:r>
            <a:r>
              <a:rPr lang="en-US" sz="2800" dirty="0">
                <a:effectLst/>
                <a:latin typeface="Calibri" pitchFamily="34" charset="0"/>
              </a:rPr>
              <a:t>medicines are usually injected or given with a nasal spray.</a:t>
            </a:r>
          </a:p>
          <a:p>
            <a:pPr marL="18288" indent="0">
              <a:buNone/>
            </a:pPr>
            <a:r>
              <a:rPr lang="en-US" sz="2800" dirty="0" smtClean="0">
                <a:effectLst/>
                <a:latin typeface="Calibri" pitchFamily="34" charset="0"/>
              </a:rPr>
              <a:t>-Metformin </a:t>
            </a:r>
            <a:r>
              <a:rPr lang="en-US" sz="2800" dirty="0">
                <a:effectLst/>
                <a:latin typeface="Calibri" pitchFamily="34" charset="0"/>
              </a:rPr>
              <a:t>(Glucophage®*) is a medicine doctors use for women who have insulin resistance and/or </a:t>
            </a:r>
            <a:r>
              <a:rPr lang="en-US" sz="2800" dirty="0" err="1">
                <a:effectLst/>
                <a:latin typeface="Calibri" pitchFamily="34" charset="0"/>
              </a:rPr>
              <a:t>PCOSExternal</a:t>
            </a:r>
            <a:r>
              <a:rPr lang="en-US" sz="2800" dirty="0">
                <a:effectLst/>
                <a:latin typeface="Calibri" pitchFamily="34" charset="0"/>
              </a:rPr>
              <a:t> Web Site Icon</a:t>
            </a:r>
            <a:r>
              <a:rPr lang="en-US" sz="2800" dirty="0" smtClean="0">
                <a:effectLst/>
                <a:latin typeface="Calibri" pitchFamily="34" charset="0"/>
              </a:rPr>
              <a:t>. </a:t>
            </a:r>
            <a:r>
              <a:rPr lang="en-US" sz="2800" dirty="0">
                <a:effectLst/>
                <a:latin typeface="Calibri" pitchFamily="34" charset="0"/>
              </a:rPr>
              <a:t>This drug helps lower the high levels of male hormones in women with these conditions. This helps the body to ovulate. Sometimes clomiphene citrate or FSH is combined with metformin. This medicine is usually taken by mouth.</a:t>
            </a:r>
          </a:p>
          <a:p>
            <a:pPr marL="18288" indent="0">
              <a:buNone/>
            </a:pPr>
            <a:endParaRPr lang="en-US" sz="2400" dirty="0">
              <a:latin typeface="Calibri" pitchFamily="34" charset="0"/>
            </a:endParaRPr>
          </a:p>
        </p:txBody>
      </p:sp>
      <p:sp>
        <p:nvSpPr>
          <p:cNvPr id="3" name="Title 2"/>
          <p:cNvSpPr>
            <a:spLocks noGrp="1"/>
          </p:cNvSpPr>
          <p:nvPr>
            <p:ph type="title"/>
          </p:nvPr>
        </p:nvSpPr>
        <p:spPr/>
        <p:txBody>
          <a:bodyPr/>
          <a:lstStyle/>
          <a:p>
            <a:r>
              <a:rPr lang="en-US" dirty="0" smtClean="0"/>
              <a:t> </a:t>
            </a:r>
            <a:endParaRPr lang="en-US" dirty="0"/>
          </a:p>
        </p:txBody>
      </p:sp>
    </p:spTree>
    <p:extLst>
      <p:ext uri="{BB962C8B-B14F-4D97-AF65-F5344CB8AC3E}">
        <p14:creationId xmlns:p14="http://schemas.microsoft.com/office/powerpoint/2010/main" val="223263552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304801"/>
            <a:ext cx="8382000" cy="6248400"/>
          </a:xfrm>
        </p:spPr>
        <p:txBody>
          <a:bodyPr>
            <a:normAutofit/>
          </a:bodyPr>
          <a:lstStyle/>
          <a:p>
            <a:pPr marL="18288" indent="0" algn="just">
              <a:buNone/>
            </a:pPr>
            <a:r>
              <a:rPr lang="en-US" sz="3200" b="1" dirty="0" smtClean="0">
                <a:solidFill>
                  <a:srgbClr val="FFFF00"/>
                </a:solidFill>
              </a:rPr>
              <a:t>Assisted Reproductive Technology </a:t>
            </a:r>
            <a:r>
              <a:rPr lang="en-US" sz="3200" b="1" dirty="0">
                <a:solidFill>
                  <a:srgbClr val="FFFF00"/>
                </a:solidFill>
              </a:rPr>
              <a:t>(ART):</a:t>
            </a:r>
          </a:p>
          <a:p>
            <a:pPr marL="18288" indent="0" algn="just">
              <a:buNone/>
            </a:pPr>
            <a:r>
              <a:rPr lang="en-US" sz="2800" dirty="0">
                <a:effectLst/>
              </a:rPr>
              <a:t>Assisted reproductive technology (ART) includes all fertility treatments in which both eggs and sperm are handled outside of the body. </a:t>
            </a:r>
            <a:endParaRPr lang="en-US" sz="2800" dirty="0" smtClean="0">
              <a:effectLst/>
            </a:endParaRPr>
          </a:p>
          <a:p>
            <a:pPr marL="18288" indent="0" algn="just">
              <a:buNone/>
            </a:pPr>
            <a:r>
              <a:rPr lang="en-US" sz="2800" dirty="0" smtClean="0">
                <a:effectLst/>
              </a:rPr>
              <a:t>In </a:t>
            </a:r>
            <a:r>
              <a:rPr lang="en-US" sz="2800" dirty="0">
                <a:effectLst/>
              </a:rPr>
              <a:t>general, ART procedures involve surgically removing eggs from a woman’s ovaries, combining them with sperm in the laboratory, and returning them to the woman’s body or donating them to another woman. </a:t>
            </a:r>
            <a:endParaRPr lang="en-US" sz="2800" dirty="0" smtClean="0">
              <a:effectLst/>
            </a:endParaRPr>
          </a:p>
          <a:p>
            <a:pPr marL="18288" indent="0" algn="just">
              <a:buNone/>
            </a:pPr>
            <a:r>
              <a:rPr lang="en-US" sz="2800" dirty="0" smtClean="0">
                <a:effectLst/>
              </a:rPr>
              <a:t>The </a:t>
            </a:r>
            <a:r>
              <a:rPr lang="en-US" sz="2800" dirty="0">
                <a:effectLst/>
              </a:rPr>
              <a:t>main type of ART is in vitro fertilization (IVF).</a:t>
            </a:r>
          </a:p>
          <a:p>
            <a:pPr marL="18288" indent="0" algn="just">
              <a:buNone/>
            </a:pPr>
            <a:r>
              <a:rPr lang="en-US" dirty="0">
                <a:effectLst/>
              </a:rPr>
              <a:t> </a:t>
            </a:r>
          </a:p>
          <a:p>
            <a:pPr marL="18288" indent="0" algn="just">
              <a:buNone/>
            </a:pPr>
            <a:endParaRPr lang="en-US" dirty="0"/>
          </a:p>
        </p:txBody>
      </p:sp>
      <p:sp>
        <p:nvSpPr>
          <p:cNvPr id="3" name="Title 2"/>
          <p:cNvSpPr>
            <a:spLocks noGrp="1"/>
          </p:cNvSpPr>
          <p:nvPr>
            <p:ph type="title"/>
          </p:nvPr>
        </p:nvSpPr>
        <p:spPr/>
        <p:txBody>
          <a:bodyPr/>
          <a:lstStyle/>
          <a:p>
            <a:r>
              <a:rPr lang="en-US" dirty="0" smtClean="0"/>
              <a:t> </a:t>
            </a:r>
            <a:endParaRPr lang="en-US" dirty="0"/>
          </a:p>
        </p:txBody>
      </p:sp>
    </p:spTree>
    <p:extLst>
      <p:ext uri="{BB962C8B-B14F-4D97-AF65-F5344CB8AC3E}">
        <p14:creationId xmlns:p14="http://schemas.microsoft.com/office/powerpoint/2010/main" val="257266207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685801"/>
            <a:ext cx="8305800" cy="5714999"/>
          </a:xfrm>
        </p:spPr>
        <p:txBody>
          <a:bodyPr/>
          <a:lstStyle/>
          <a:p>
            <a:pPr marL="18288" indent="0" algn="just">
              <a:buNone/>
            </a:pPr>
            <a:r>
              <a:rPr lang="en-US" sz="3200" b="1" u="sng" dirty="0">
                <a:solidFill>
                  <a:srgbClr val="FFFF00"/>
                </a:solidFill>
                <a:effectLst/>
              </a:rPr>
              <a:t>Intrauterine insemination (IUI):</a:t>
            </a:r>
          </a:p>
          <a:p>
            <a:pPr marL="18288" indent="0" algn="just">
              <a:buNone/>
            </a:pPr>
            <a:r>
              <a:rPr lang="en-US" sz="2800" dirty="0">
                <a:effectLst/>
              </a:rPr>
              <a:t>Intrauterine insemination (IUI) is an infertility treatment that is often called artificial insemination. In this procedure, specially prepared sperm are inserted into the woman’s uterus. </a:t>
            </a:r>
            <a:endParaRPr lang="en-US" sz="2800" dirty="0" smtClean="0">
              <a:effectLst/>
            </a:endParaRPr>
          </a:p>
          <a:p>
            <a:pPr marL="18288" indent="0" algn="just">
              <a:buNone/>
            </a:pPr>
            <a:r>
              <a:rPr lang="en-US" sz="2800" dirty="0" smtClean="0">
                <a:effectLst/>
              </a:rPr>
              <a:t>Sometimes </a:t>
            </a:r>
            <a:r>
              <a:rPr lang="en-US" sz="2800" dirty="0">
                <a:effectLst/>
              </a:rPr>
              <a:t>the woman is also treated with medicines that stimulate ovulation before IUI.</a:t>
            </a:r>
          </a:p>
          <a:p>
            <a:pPr marL="18288" indent="0" algn="just">
              <a:buNone/>
            </a:pPr>
            <a:endParaRPr lang="en-US" dirty="0">
              <a:effectLst/>
            </a:endParaRPr>
          </a:p>
        </p:txBody>
      </p:sp>
      <p:sp>
        <p:nvSpPr>
          <p:cNvPr id="3" name="Title 2"/>
          <p:cNvSpPr>
            <a:spLocks noGrp="1"/>
          </p:cNvSpPr>
          <p:nvPr>
            <p:ph type="title"/>
          </p:nvPr>
        </p:nvSpPr>
        <p:spPr/>
        <p:txBody>
          <a:bodyPr/>
          <a:lstStyle/>
          <a:p>
            <a:r>
              <a:rPr lang="en-US" dirty="0" smtClean="0"/>
              <a:t> </a:t>
            </a:r>
            <a:endParaRPr lang="en-US" dirty="0"/>
          </a:p>
        </p:txBody>
      </p:sp>
    </p:spTree>
    <p:extLst>
      <p:ext uri="{BB962C8B-B14F-4D97-AF65-F5344CB8AC3E}">
        <p14:creationId xmlns:p14="http://schemas.microsoft.com/office/powerpoint/2010/main" val="36222064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1"/>
            <a:ext cx="8229600" cy="5867399"/>
          </a:xfrm>
        </p:spPr>
        <p:txBody>
          <a:bodyPr>
            <a:normAutofit lnSpcReduction="10000"/>
          </a:bodyPr>
          <a:lstStyle/>
          <a:p>
            <a:pPr marL="18288" indent="0" algn="just">
              <a:buNone/>
            </a:pPr>
            <a:r>
              <a:rPr lang="en-US" sz="3200" b="1" u="sng" dirty="0">
                <a:solidFill>
                  <a:srgbClr val="FFFF00"/>
                </a:solidFill>
                <a:effectLst/>
              </a:rPr>
              <a:t>Common </a:t>
            </a:r>
            <a:r>
              <a:rPr lang="en-US" sz="3200" b="1" u="sng" dirty="0" smtClean="0">
                <a:solidFill>
                  <a:srgbClr val="FFFF00"/>
                </a:solidFill>
                <a:effectLst/>
              </a:rPr>
              <a:t>Methods </a:t>
            </a:r>
            <a:r>
              <a:rPr lang="en-US" sz="3200" b="1" u="sng" dirty="0">
                <a:solidFill>
                  <a:srgbClr val="FFFF00"/>
                </a:solidFill>
                <a:effectLst/>
              </a:rPr>
              <a:t>of ART include</a:t>
            </a:r>
            <a:r>
              <a:rPr lang="en-US" sz="3200" b="1" u="sng" dirty="0" smtClean="0">
                <a:solidFill>
                  <a:srgbClr val="FFFF00"/>
                </a:solidFill>
                <a:effectLst/>
              </a:rPr>
              <a:t>:</a:t>
            </a:r>
            <a:endParaRPr lang="en-US" dirty="0">
              <a:effectLst/>
            </a:endParaRPr>
          </a:p>
          <a:p>
            <a:pPr marL="18288" indent="0" algn="just">
              <a:buNone/>
            </a:pPr>
            <a:r>
              <a:rPr lang="en-US" sz="2800" dirty="0">
                <a:effectLst/>
              </a:rPr>
              <a:t>In vitro fertilization (IVF), meaning fertilization outside of the body. IVF is the most effective and the most common form of ART.</a:t>
            </a:r>
          </a:p>
          <a:p>
            <a:pPr marL="18288" indent="0" algn="just">
              <a:buNone/>
            </a:pPr>
            <a:r>
              <a:rPr lang="en-US" sz="2800" dirty="0">
                <a:effectLst/>
              </a:rPr>
              <a:t>Zygote </a:t>
            </a:r>
            <a:r>
              <a:rPr lang="en-US" sz="2800" dirty="0" err="1">
                <a:effectLst/>
              </a:rPr>
              <a:t>intrafallopian</a:t>
            </a:r>
            <a:r>
              <a:rPr lang="en-US" sz="2800" dirty="0">
                <a:effectLst/>
              </a:rPr>
              <a:t> transfer (ZIFT) or tubal embryo transfer. This is similar to IVF. Fertilization occurs in the laboratory. Then the very young embryo is transferred to the fallopian tube instead of the uterus.</a:t>
            </a:r>
          </a:p>
          <a:p>
            <a:pPr marL="18288" indent="0" algn="just">
              <a:buNone/>
            </a:pPr>
            <a:r>
              <a:rPr lang="en-US" sz="2800" dirty="0">
                <a:effectLst/>
              </a:rPr>
              <a:t>Gamete </a:t>
            </a:r>
            <a:r>
              <a:rPr lang="en-US" sz="2800" dirty="0" err="1">
                <a:effectLst/>
              </a:rPr>
              <a:t>intrafallopian</a:t>
            </a:r>
            <a:r>
              <a:rPr lang="en-US" sz="2800" dirty="0">
                <a:effectLst/>
              </a:rPr>
              <a:t> transfer (GIFT), involves transferring eggs and sperm into the woman's fallopian tube. Fertilization occurs in the woman's body. Few practices offer GIFT as an option.</a:t>
            </a:r>
          </a:p>
          <a:p>
            <a:pPr marL="18288" indent="0" algn="just">
              <a:buNone/>
            </a:pPr>
            <a:endParaRPr lang="en-US" dirty="0"/>
          </a:p>
        </p:txBody>
      </p:sp>
      <p:sp>
        <p:nvSpPr>
          <p:cNvPr id="3" name="Title 2"/>
          <p:cNvSpPr>
            <a:spLocks noGrp="1"/>
          </p:cNvSpPr>
          <p:nvPr>
            <p:ph type="title"/>
          </p:nvPr>
        </p:nvSpPr>
        <p:spPr/>
        <p:txBody>
          <a:bodyPr/>
          <a:lstStyle/>
          <a:p>
            <a:r>
              <a:rPr lang="en-US" dirty="0" smtClean="0"/>
              <a:t> </a:t>
            </a:r>
            <a:endParaRPr lang="en-US" dirty="0"/>
          </a:p>
        </p:txBody>
      </p:sp>
    </p:spTree>
    <p:extLst>
      <p:ext uri="{BB962C8B-B14F-4D97-AF65-F5344CB8AC3E}">
        <p14:creationId xmlns:p14="http://schemas.microsoft.com/office/powerpoint/2010/main" val="372530016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399"/>
            <a:ext cx="8229600" cy="6705601"/>
          </a:xfrm>
        </p:spPr>
        <p:txBody>
          <a:bodyPr>
            <a:normAutofit fontScale="92500" lnSpcReduction="10000"/>
          </a:bodyPr>
          <a:lstStyle/>
          <a:p>
            <a:pPr marL="0" marR="0" indent="0" algn="just">
              <a:lnSpc>
                <a:spcPct val="115000"/>
              </a:lnSpc>
              <a:spcBef>
                <a:spcPts val="0"/>
              </a:spcBef>
              <a:spcAft>
                <a:spcPts val="1000"/>
              </a:spcAft>
              <a:buNone/>
            </a:pPr>
            <a:r>
              <a:rPr lang="en-US" sz="3200" b="1" dirty="0">
                <a:solidFill>
                  <a:srgbClr val="FF0000"/>
                </a:solidFill>
                <a:latin typeface="Calibri"/>
                <a:ea typeface="Calibri"/>
                <a:cs typeface="Arial"/>
              </a:rPr>
              <a:t>Factors affecting reproductive health:</a:t>
            </a:r>
            <a:endParaRPr lang="en-US" sz="2400" dirty="0">
              <a:solidFill>
                <a:srgbClr val="FF0000"/>
              </a:solidFill>
              <a:latin typeface="Calibri"/>
              <a:ea typeface="Calibri"/>
              <a:cs typeface="Arial"/>
            </a:endParaRPr>
          </a:p>
          <a:p>
            <a:pPr marL="0" marR="0" indent="0" algn="just">
              <a:lnSpc>
                <a:spcPct val="115000"/>
              </a:lnSpc>
              <a:spcBef>
                <a:spcPts val="0"/>
              </a:spcBef>
              <a:spcAft>
                <a:spcPts val="1000"/>
              </a:spcAft>
              <a:buNone/>
            </a:pPr>
            <a:r>
              <a:rPr lang="en-US" sz="2800" b="1" dirty="0">
                <a:solidFill>
                  <a:srgbClr val="FFC000"/>
                </a:solidFill>
                <a:effectLst/>
                <a:latin typeface="Calibri"/>
                <a:ea typeface="Calibri"/>
                <a:cs typeface="Arial"/>
              </a:rPr>
              <a:t>Overweight</a:t>
            </a:r>
            <a:endParaRPr lang="en-US" sz="2000" b="1" dirty="0">
              <a:solidFill>
                <a:srgbClr val="FFC000"/>
              </a:solidFill>
              <a:effectLst/>
              <a:latin typeface="Calibri"/>
              <a:ea typeface="Calibri"/>
              <a:cs typeface="Arial"/>
            </a:endParaRPr>
          </a:p>
          <a:p>
            <a:pPr marL="0" marR="0" indent="0" algn="just">
              <a:lnSpc>
                <a:spcPct val="115000"/>
              </a:lnSpc>
              <a:spcBef>
                <a:spcPts val="0"/>
              </a:spcBef>
              <a:spcAft>
                <a:spcPts val="1000"/>
              </a:spcAft>
              <a:buNone/>
            </a:pPr>
            <a:r>
              <a:rPr lang="en-US" sz="2800" dirty="0">
                <a:solidFill>
                  <a:schemeClr val="tx1">
                    <a:lumMod val="95000"/>
                  </a:schemeClr>
                </a:solidFill>
                <a:effectLst/>
                <a:latin typeface="Calibri"/>
                <a:ea typeface="Calibri"/>
                <a:cs typeface="Arial"/>
              </a:rPr>
              <a:t>Being overweight is a known fertility risk factor for both men and women. Women who are 5 to 10 percent overweight may have problems with ovulation and may not have regular periods. Women with polycystic ovary syndrome are often, but not always overweight. Women with PCOS have abnormal insulin responses and an imbalance in estrogen, the dominant female hormone, and male hormones, called androgens; around 33 percent of women with PCOS have fertility issues, according to Dr. Falcone. Overweight men may have erectile dysfunction as well as low testosterone levels, which affect sperm production.</a:t>
            </a:r>
          </a:p>
          <a:p>
            <a:pPr marL="18288" indent="0" algn="just">
              <a:buNone/>
            </a:pPr>
            <a:endParaRPr lang="en-US" dirty="0">
              <a:solidFill>
                <a:schemeClr val="tx1">
                  <a:lumMod val="95000"/>
                </a:schemeClr>
              </a:solidFill>
            </a:endParaRPr>
          </a:p>
        </p:txBody>
      </p:sp>
      <p:sp>
        <p:nvSpPr>
          <p:cNvPr id="3" name="Title 2"/>
          <p:cNvSpPr>
            <a:spLocks noGrp="1"/>
          </p:cNvSpPr>
          <p:nvPr>
            <p:ph type="title"/>
          </p:nvPr>
        </p:nvSpPr>
        <p:spPr/>
        <p:txBody>
          <a:bodyPr/>
          <a:lstStyle/>
          <a:p>
            <a:r>
              <a:rPr lang="en-US" dirty="0" smtClean="0"/>
              <a:t> </a:t>
            </a:r>
            <a:endParaRPr lang="en-US" dirty="0"/>
          </a:p>
        </p:txBody>
      </p:sp>
    </p:spTree>
    <p:extLst>
      <p:ext uri="{BB962C8B-B14F-4D97-AF65-F5344CB8AC3E}">
        <p14:creationId xmlns:p14="http://schemas.microsoft.com/office/powerpoint/2010/main" val="393742511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304800"/>
            <a:ext cx="8458200" cy="6553200"/>
          </a:xfrm>
        </p:spPr>
        <p:txBody>
          <a:bodyPr>
            <a:normAutofit/>
          </a:bodyPr>
          <a:lstStyle/>
          <a:p>
            <a:pPr marL="18288" indent="0" algn="just">
              <a:buNone/>
            </a:pPr>
            <a:r>
              <a:rPr lang="en-US" sz="2800" dirty="0" err="1">
                <a:effectLst/>
              </a:rPr>
              <a:t>Intracytoplasmic</a:t>
            </a:r>
            <a:r>
              <a:rPr lang="en-US" sz="2800" dirty="0">
                <a:effectLst/>
              </a:rPr>
              <a:t> sperm injection (ICSI) is often used for couples with male factor infertility. </a:t>
            </a:r>
            <a:endParaRPr lang="en-US" sz="2800" dirty="0" smtClean="0">
              <a:effectLst/>
            </a:endParaRPr>
          </a:p>
          <a:p>
            <a:pPr marL="18288" indent="0" algn="just">
              <a:buNone/>
            </a:pPr>
            <a:r>
              <a:rPr lang="en-US" sz="2800" dirty="0" smtClean="0">
                <a:effectLst/>
              </a:rPr>
              <a:t>Sometimes </a:t>
            </a:r>
            <a:r>
              <a:rPr lang="en-US" sz="2800" dirty="0">
                <a:effectLst/>
              </a:rPr>
              <a:t>it is also used for older couples or for those with failed IVF attempts. </a:t>
            </a:r>
            <a:endParaRPr lang="en-US" sz="2800" dirty="0" smtClean="0">
              <a:effectLst/>
            </a:endParaRPr>
          </a:p>
          <a:p>
            <a:pPr marL="18288" indent="0" algn="just">
              <a:buNone/>
            </a:pPr>
            <a:r>
              <a:rPr lang="en-US" sz="2800" dirty="0" smtClean="0">
                <a:effectLst/>
              </a:rPr>
              <a:t>In </a:t>
            </a:r>
            <a:r>
              <a:rPr lang="en-US" sz="2800" dirty="0">
                <a:effectLst/>
              </a:rPr>
              <a:t>ICSI, a single sperm is injected into a mature egg as opposed to “conventional” fertilization where the egg and sperm are placed in a petri dish together and the sperm fertilizes an egg on its own.</a:t>
            </a:r>
          </a:p>
          <a:p>
            <a:pPr marL="18288" indent="0" algn="just">
              <a:buNone/>
            </a:pPr>
            <a:endParaRPr lang="en-US" dirty="0"/>
          </a:p>
        </p:txBody>
      </p:sp>
      <p:sp>
        <p:nvSpPr>
          <p:cNvPr id="3" name="Title 2"/>
          <p:cNvSpPr>
            <a:spLocks noGrp="1"/>
          </p:cNvSpPr>
          <p:nvPr>
            <p:ph type="title"/>
          </p:nvPr>
        </p:nvSpPr>
        <p:spPr/>
        <p:txBody>
          <a:bodyPr/>
          <a:lstStyle/>
          <a:p>
            <a:r>
              <a:rPr lang="en-US" dirty="0" smtClean="0"/>
              <a:t> </a:t>
            </a:r>
            <a:endParaRPr lang="en-US" dirty="0"/>
          </a:p>
        </p:txBody>
      </p:sp>
    </p:spTree>
    <p:extLst>
      <p:ext uri="{BB962C8B-B14F-4D97-AF65-F5344CB8AC3E}">
        <p14:creationId xmlns:p14="http://schemas.microsoft.com/office/powerpoint/2010/main" val="292802503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28600" y="304801"/>
            <a:ext cx="8534400" cy="6324600"/>
          </a:xfrm>
        </p:spPr>
        <p:txBody>
          <a:bodyPr>
            <a:normAutofit fontScale="92500" lnSpcReduction="10000"/>
          </a:bodyPr>
          <a:lstStyle/>
          <a:p>
            <a:pPr>
              <a:buNone/>
            </a:pPr>
            <a:r>
              <a:rPr lang="en-US" sz="2800" dirty="0" smtClean="0">
                <a:effectLst/>
              </a:rPr>
              <a:t>ART procedures sometimes involve the use of donor eggs (eggs from another woman), donor sperm, or previously frozen embryos. </a:t>
            </a:r>
          </a:p>
          <a:p>
            <a:pPr>
              <a:buNone/>
            </a:pPr>
            <a:r>
              <a:rPr lang="en-US" sz="2800" dirty="0" smtClean="0">
                <a:effectLst/>
              </a:rPr>
              <a:t>Donor eggs are sometimes used for women who cannot produce eggs. </a:t>
            </a:r>
          </a:p>
          <a:p>
            <a:pPr>
              <a:buNone/>
            </a:pPr>
            <a:r>
              <a:rPr lang="en-US" sz="2800" dirty="0" smtClean="0">
                <a:effectLst/>
              </a:rPr>
              <a:t>Also, donor eggs or donor sperm are sometimes used when the woman or man has a genetic disease that can be passed on to the baby. </a:t>
            </a:r>
          </a:p>
          <a:p>
            <a:pPr>
              <a:buNone/>
            </a:pPr>
            <a:r>
              <a:rPr lang="en-US" sz="2800" dirty="0" smtClean="0">
                <a:effectLst/>
              </a:rPr>
              <a:t>An infertile woman or couple may also use donor embryos. </a:t>
            </a:r>
          </a:p>
          <a:p>
            <a:pPr>
              <a:buNone/>
            </a:pPr>
            <a:r>
              <a:rPr lang="en-US" sz="2800" dirty="0" smtClean="0">
                <a:effectLst/>
              </a:rPr>
              <a:t>These are embryos that were either created by couples in infertility treatment or were created from donor sperm and donor eggs. </a:t>
            </a:r>
          </a:p>
          <a:p>
            <a:pPr>
              <a:buNone/>
            </a:pPr>
            <a:r>
              <a:rPr lang="en-US" sz="2800" dirty="0" smtClean="0">
                <a:effectLst/>
              </a:rPr>
              <a:t>The donated embryo is transferred to the uterus. The child will not be genetically related to either parent.</a:t>
            </a:r>
          </a:p>
          <a:p>
            <a:endParaRPr lang="ar-IQ" dirty="0"/>
          </a:p>
        </p:txBody>
      </p:sp>
    </p:spTree>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1"/>
            <a:ext cx="8229600" cy="5638799"/>
          </a:xfrm>
        </p:spPr>
        <p:txBody>
          <a:bodyPr>
            <a:normAutofit lnSpcReduction="10000"/>
          </a:bodyPr>
          <a:lstStyle/>
          <a:p>
            <a:pPr marL="18288" indent="0" algn="just">
              <a:buNone/>
            </a:pPr>
            <a:r>
              <a:rPr lang="en-US" sz="2400" b="1" u="sng" dirty="0">
                <a:solidFill>
                  <a:srgbClr val="FFFF00"/>
                </a:solidFill>
              </a:rPr>
              <a:t>Reference:</a:t>
            </a:r>
          </a:p>
          <a:p>
            <a:pPr marL="18288" indent="0" algn="just">
              <a:buNone/>
            </a:pPr>
            <a:endParaRPr lang="en-US" sz="2400" dirty="0"/>
          </a:p>
          <a:p>
            <a:pPr marL="18288" indent="0" algn="just">
              <a:buNone/>
            </a:pPr>
            <a:r>
              <a:rPr lang="en-US" sz="2400" dirty="0"/>
              <a:t>Center for Disease Control and Prevention: Reproductive Health: Infertility , USA,2013.</a:t>
            </a:r>
          </a:p>
          <a:p>
            <a:pPr marL="18288" indent="0" algn="just">
              <a:buNone/>
            </a:pPr>
            <a:r>
              <a:rPr lang="en-US" sz="2400" dirty="0"/>
              <a:t>American Fertility </a:t>
            </a:r>
            <a:r>
              <a:rPr lang="en-US" sz="2400" dirty="0" err="1"/>
              <a:t>AssociationExternal</a:t>
            </a:r>
            <a:r>
              <a:rPr lang="en-US" sz="2400" dirty="0"/>
              <a:t> : Infertility,USA,2013.</a:t>
            </a:r>
          </a:p>
          <a:p>
            <a:pPr marL="18288" indent="0" algn="just">
              <a:buNone/>
            </a:pPr>
            <a:r>
              <a:rPr lang="en-US" sz="2400" dirty="0"/>
              <a:t>American Society for Reproductive </a:t>
            </a:r>
            <a:r>
              <a:rPr lang="en-US" sz="2400" dirty="0" err="1"/>
              <a:t>MedicineExternal</a:t>
            </a:r>
            <a:r>
              <a:rPr lang="en-US" sz="2400" dirty="0"/>
              <a:t> :USA,2013.</a:t>
            </a:r>
          </a:p>
          <a:p>
            <a:pPr marL="18288" indent="0" algn="just">
              <a:buNone/>
            </a:pPr>
            <a:r>
              <a:rPr lang="en-US" sz="2400" dirty="0"/>
              <a:t>Society for Assisted Reproductive </a:t>
            </a:r>
            <a:r>
              <a:rPr lang="en-US" sz="2400" dirty="0" err="1"/>
              <a:t>TechnologyExternal</a:t>
            </a:r>
            <a:r>
              <a:rPr lang="en-US" sz="2400" dirty="0"/>
              <a:t> : USA,2013.</a:t>
            </a:r>
          </a:p>
          <a:p>
            <a:pPr marL="18288" indent="0" algn="just">
              <a:buNone/>
            </a:pPr>
            <a:r>
              <a:rPr lang="en-US" sz="2400" dirty="0"/>
              <a:t>Human Cell, Tissues and Cellular and Tissue-Based </a:t>
            </a:r>
            <a:r>
              <a:rPr lang="en-US" sz="2400" dirty="0" err="1"/>
              <a:t>ProductsExternal</a:t>
            </a:r>
            <a:r>
              <a:rPr lang="en-US" sz="2400" dirty="0"/>
              <a:t> Web Site Icon Listing of ART clinics registered with FDA</a:t>
            </a:r>
          </a:p>
          <a:p>
            <a:pPr marL="18288" indent="0" algn="just">
              <a:buNone/>
            </a:pPr>
            <a:r>
              <a:rPr lang="en-US" sz="2400" dirty="0"/>
              <a:t>http://www.who.int/topics/reproductive_health/en/.</a:t>
            </a:r>
          </a:p>
          <a:p>
            <a:pPr marL="18288" indent="0" algn="just">
              <a:buNone/>
            </a:pPr>
            <a:endParaRPr lang="en-US" dirty="0"/>
          </a:p>
        </p:txBody>
      </p:sp>
      <p:sp>
        <p:nvSpPr>
          <p:cNvPr id="3" name="Title 2"/>
          <p:cNvSpPr>
            <a:spLocks noGrp="1"/>
          </p:cNvSpPr>
          <p:nvPr>
            <p:ph type="title"/>
          </p:nvPr>
        </p:nvSpPr>
        <p:spPr/>
        <p:txBody>
          <a:bodyPr/>
          <a:lstStyle/>
          <a:p>
            <a:r>
              <a:rPr lang="en-US" dirty="0" smtClean="0"/>
              <a:t> </a:t>
            </a:r>
            <a:endParaRPr lang="en-US" dirty="0"/>
          </a:p>
        </p:txBody>
      </p:sp>
    </p:spTree>
    <p:extLst>
      <p:ext uri="{BB962C8B-B14F-4D97-AF65-F5344CB8AC3E}">
        <p14:creationId xmlns:p14="http://schemas.microsoft.com/office/powerpoint/2010/main" val="355577837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marL="0" indent="0">
              <a:buNone/>
            </a:pPr>
            <a:r>
              <a:rPr lang="en-US" dirty="0"/>
              <a:t> </a:t>
            </a:r>
          </a:p>
        </p:txBody>
      </p:sp>
      <p:pic>
        <p:nvPicPr>
          <p:cNvPr id="88066" name="Picture 2" descr="C:\Users\hani\Desktop\valentine-ros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1"/>
            <a:ext cx="911542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57201" y="2057400"/>
            <a:ext cx="6338595" cy="1569660"/>
          </a:xfrm>
          <a:prstGeom prst="rect">
            <a:avLst/>
          </a:prstGeom>
        </p:spPr>
        <p:txBody>
          <a:bodyPr wrap="none">
            <a:spAutoFit/>
          </a:bodyPr>
          <a:lstStyle/>
          <a:p>
            <a:r>
              <a:rPr lang="en-US" sz="9600" b="1" dirty="0" smtClean="0">
                <a:solidFill>
                  <a:srgbClr val="002060"/>
                </a:solidFill>
              </a:rPr>
              <a:t>Thank you</a:t>
            </a:r>
            <a:endParaRPr lang="en-US" sz="9600" b="1" dirty="0">
              <a:solidFill>
                <a:srgbClr val="002060"/>
              </a:solidFill>
            </a:endParaRPr>
          </a:p>
        </p:txBody>
      </p:sp>
    </p:spTree>
    <p:extLst>
      <p:ext uri="{BB962C8B-B14F-4D97-AF65-F5344CB8AC3E}">
        <p14:creationId xmlns:p14="http://schemas.microsoft.com/office/powerpoint/2010/main" val="86589484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799"/>
            <a:ext cx="8305800" cy="6096001"/>
          </a:xfrm>
        </p:spPr>
        <p:txBody>
          <a:bodyPr/>
          <a:lstStyle/>
          <a:p>
            <a:pPr marL="0" marR="0" indent="0" algn="just">
              <a:lnSpc>
                <a:spcPct val="115000"/>
              </a:lnSpc>
              <a:spcBef>
                <a:spcPts val="0"/>
              </a:spcBef>
              <a:spcAft>
                <a:spcPts val="1000"/>
              </a:spcAft>
              <a:buNone/>
            </a:pPr>
            <a:r>
              <a:rPr lang="en-US" sz="3200" b="1" dirty="0" smtClean="0">
                <a:solidFill>
                  <a:srgbClr val="FFFF00"/>
                </a:solidFill>
                <a:effectLst/>
                <a:latin typeface="Calibri"/>
                <a:ea typeface="Calibri"/>
                <a:cs typeface="Arial"/>
              </a:rPr>
              <a:t>Underweight:</a:t>
            </a:r>
            <a:endParaRPr lang="en-US" sz="3200" dirty="0">
              <a:solidFill>
                <a:srgbClr val="FFFF00"/>
              </a:solidFill>
              <a:effectLst/>
              <a:latin typeface="Calibri"/>
              <a:ea typeface="Calibri"/>
              <a:cs typeface="Arial"/>
            </a:endParaRPr>
          </a:p>
          <a:p>
            <a:pPr marL="0" marR="0" indent="0" algn="just">
              <a:lnSpc>
                <a:spcPct val="115000"/>
              </a:lnSpc>
              <a:spcBef>
                <a:spcPts val="0"/>
              </a:spcBef>
              <a:spcAft>
                <a:spcPts val="1000"/>
              </a:spcAft>
              <a:buNone/>
            </a:pPr>
            <a:r>
              <a:rPr lang="en-US" sz="2800" dirty="0">
                <a:effectLst/>
                <a:latin typeface="Calibri"/>
                <a:ea typeface="Calibri"/>
                <a:cs typeface="Arial"/>
              </a:rPr>
              <a:t>Women who are underweight often stop ovulating, since the body needs a certain percentage of fat to manufacture female hormones necessary for reproduction. Women who are 10 to 15 percent underweight may stop ovulating and may not have normal periods. Women who exercise strenuously may also stop ovulating.</a:t>
            </a:r>
          </a:p>
          <a:p>
            <a:pPr marL="18288" indent="0" algn="just">
              <a:buNone/>
            </a:pPr>
            <a:endParaRPr lang="en-US" dirty="0"/>
          </a:p>
        </p:txBody>
      </p:sp>
      <p:sp>
        <p:nvSpPr>
          <p:cNvPr id="3" name="Title 2"/>
          <p:cNvSpPr>
            <a:spLocks noGrp="1"/>
          </p:cNvSpPr>
          <p:nvPr>
            <p:ph type="title"/>
          </p:nvPr>
        </p:nvSpPr>
        <p:spPr/>
        <p:txBody>
          <a:bodyPr/>
          <a:lstStyle/>
          <a:p>
            <a:r>
              <a:rPr lang="en-US" dirty="0" smtClean="0"/>
              <a:t> </a:t>
            </a:r>
            <a:endParaRPr lang="en-US" dirty="0"/>
          </a:p>
        </p:txBody>
      </p:sp>
    </p:spTree>
    <p:extLst>
      <p:ext uri="{BB962C8B-B14F-4D97-AF65-F5344CB8AC3E}">
        <p14:creationId xmlns:p14="http://schemas.microsoft.com/office/powerpoint/2010/main" val="1122331570"/>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304799"/>
            <a:ext cx="8153400" cy="6248401"/>
          </a:xfrm>
        </p:spPr>
        <p:txBody>
          <a:bodyPr/>
          <a:lstStyle/>
          <a:p>
            <a:pPr marL="0" marR="0" indent="0" algn="just">
              <a:lnSpc>
                <a:spcPct val="115000"/>
              </a:lnSpc>
              <a:spcBef>
                <a:spcPts val="0"/>
              </a:spcBef>
              <a:spcAft>
                <a:spcPts val="1000"/>
              </a:spcAft>
              <a:buNone/>
            </a:pPr>
            <a:r>
              <a:rPr lang="en-US" sz="3200" b="1" dirty="0">
                <a:solidFill>
                  <a:srgbClr val="FFFF00"/>
                </a:solidFill>
                <a:effectLst/>
                <a:latin typeface="Calibri"/>
                <a:ea typeface="Calibri"/>
                <a:cs typeface="Arial"/>
              </a:rPr>
              <a:t>High Blood </a:t>
            </a:r>
            <a:r>
              <a:rPr lang="en-US" sz="3200" b="1" dirty="0" smtClean="0">
                <a:solidFill>
                  <a:srgbClr val="FFFF00"/>
                </a:solidFill>
                <a:effectLst/>
                <a:latin typeface="Calibri"/>
                <a:ea typeface="Calibri"/>
                <a:cs typeface="Arial"/>
              </a:rPr>
              <a:t>Sugar:</a:t>
            </a:r>
            <a:endParaRPr lang="en-US" sz="3200" dirty="0">
              <a:solidFill>
                <a:srgbClr val="FFFF00"/>
              </a:solidFill>
              <a:effectLst/>
              <a:latin typeface="Calibri"/>
              <a:ea typeface="Calibri"/>
              <a:cs typeface="Arial"/>
            </a:endParaRPr>
          </a:p>
          <a:p>
            <a:pPr marL="0" marR="0" indent="0" algn="just">
              <a:lnSpc>
                <a:spcPct val="115000"/>
              </a:lnSpc>
              <a:spcBef>
                <a:spcPts val="0"/>
              </a:spcBef>
              <a:spcAft>
                <a:spcPts val="1000"/>
              </a:spcAft>
              <a:buNone/>
            </a:pPr>
            <a:r>
              <a:rPr lang="en-US" sz="2800" dirty="0">
                <a:effectLst/>
                <a:latin typeface="Calibri"/>
                <a:ea typeface="Calibri"/>
                <a:cs typeface="Arial"/>
              </a:rPr>
              <a:t>Male diabetics whose blood sugar levels are high enough to require insulin treatment have sperm that may look normal, but that have abnormal DNA, researchers from Queens University in Ireland reported at the 2008 European Society of Human Reproduction and Embryology Conference. Diabetes in men can also cause nerve damage that leads to impotence and retrograde ejaculation, where sperm enter the bladder rather than being ejaculated through the penis.</a:t>
            </a:r>
          </a:p>
          <a:p>
            <a:pPr marL="18288" indent="0" algn="just">
              <a:buNone/>
            </a:pPr>
            <a:endParaRPr lang="en-US" dirty="0"/>
          </a:p>
        </p:txBody>
      </p:sp>
      <p:sp>
        <p:nvSpPr>
          <p:cNvPr id="3" name="Title 2"/>
          <p:cNvSpPr>
            <a:spLocks noGrp="1"/>
          </p:cNvSpPr>
          <p:nvPr>
            <p:ph type="title"/>
          </p:nvPr>
        </p:nvSpPr>
        <p:spPr/>
        <p:txBody>
          <a:bodyPr/>
          <a:lstStyle/>
          <a:p>
            <a:r>
              <a:rPr lang="en-US" dirty="0" smtClean="0"/>
              <a:t> </a:t>
            </a:r>
            <a:endParaRPr lang="en-US" dirty="0"/>
          </a:p>
        </p:txBody>
      </p:sp>
    </p:spTree>
    <p:extLst>
      <p:ext uri="{BB962C8B-B14F-4D97-AF65-F5344CB8AC3E}">
        <p14:creationId xmlns:p14="http://schemas.microsoft.com/office/powerpoint/2010/main" val="210798946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857999"/>
          </a:xfrm>
        </p:spPr>
        <p:txBody>
          <a:bodyPr/>
          <a:lstStyle/>
          <a:p>
            <a:pPr marL="18288" indent="0">
              <a:buNone/>
            </a:pPr>
            <a:r>
              <a:rPr lang="en-US" dirty="0" smtClean="0"/>
              <a:t> </a:t>
            </a:r>
            <a:endParaRPr lang="en-US" dirty="0"/>
          </a:p>
        </p:txBody>
      </p:sp>
      <p:sp>
        <p:nvSpPr>
          <p:cNvPr id="3" name="Title 2"/>
          <p:cNvSpPr>
            <a:spLocks noGrp="1"/>
          </p:cNvSpPr>
          <p:nvPr>
            <p:ph type="title"/>
          </p:nvPr>
        </p:nvSpPr>
        <p:spPr/>
        <p:txBody>
          <a:bodyPr/>
          <a:lstStyle/>
          <a:p>
            <a:r>
              <a:rPr lang="en-US" dirty="0" smtClean="0"/>
              <a:t> </a:t>
            </a:r>
            <a:endParaRPr lang="en-US" dirty="0"/>
          </a:p>
        </p:txBody>
      </p:sp>
      <p:sp>
        <p:nvSpPr>
          <p:cNvPr id="5" name="Rectangle 4"/>
          <p:cNvSpPr/>
          <p:nvPr/>
        </p:nvSpPr>
        <p:spPr>
          <a:xfrm>
            <a:off x="295275" y="304800"/>
            <a:ext cx="8610600" cy="5755422"/>
          </a:xfrm>
          <a:prstGeom prst="rect">
            <a:avLst/>
          </a:prstGeom>
        </p:spPr>
        <p:txBody>
          <a:bodyPr wrap="square">
            <a:spAutoFit/>
          </a:bodyPr>
          <a:lstStyle/>
          <a:p>
            <a:pPr algn="just"/>
            <a:r>
              <a:rPr lang="en-US" sz="3200" b="1" dirty="0">
                <a:solidFill>
                  <a:srgbClr val="FFFF00"/>
                </a:solidFill>
                <a:latin typeface="Calibri" pitchFamily="34" charset="0"/>
              </a:rPr>
              <a:t>Vitamin D </a:t>
            </a:r>
            <a:r>
              <a:rPr lang="en-US" sz="3200" b="1" dirty="0" smtClean="0">
                <a:solidFill>
                  <a:srgbClr val="FFFF00"/>
                </a:solidFill>
                <a:latin typeface="Calibri" pitchFamily="34" charset="0"/>
              </a:rPr>
              <a:t>Deficiency:</a:t>
            </a:r>
            <a:endParaRPr lang="en-US" sz="3200" b="1" dirty="0">
              <a:solidFill>
                <a:srgbClr val="FFFF00"/>
              </a:solidFill>
              <a:latin typeface="Calibri" pitchFamily="34" charset="0"/>
            </a:endParaRPr>
          </a:p>
          <a:p>
            <a:pPr algn="just"/>
            <a:r>
              <a:rPr lang="en-US" sz="2400" dirty="0">
                <a:latin typeface="Calibri" pitchFamily="34" charset="0"/>
              </a:rPr>
              <a:t>Vitamin deficiencies may contribute to infertility in some cases. Vitamin D and calcium supplements may help women with PCOS achieve normal periods, according to several studies. A study conducted by researchers from Columbia University and reported in the June 1999 issue of "Steroids" gave 13 women with PCOS vitamin D and calcium supplements. Within two months, seven experienced normalization of their menstrual cycles and two became pregnant. A Greek study reported by researchers from the AHEPA University Hospital in the September 2009 issue of "Fertility and Sterility" gave vitamin D3 supplements to 15 obese women with PCOS. Over three months, cholesterol levels improved and insulin resistance decreased. Researchers concluded that vitamin D therapy could help manage PCOS, which could be a factor in as many as 20 percent of infertility cases, according to Dr. Falcone</a:t>
            </a:r>
          </a:p>
        </p:txBody>
      </p:sp>
    </p:spTree>
    <p:extLst>
      <p:ext uri="{BB962C8B-B14F-4D97-AF65-F5344CB8AC3E}">
        <p14:creationId xmlns:p14="http://schemas.microsoft.com/office/powerpoint/2010/main" val="3303420401"/>
      </p:ext>
    </p:extLst>
  </p:cSld>
  <p:clrMapOvr>
    <a:masterClrMapping/>
  </p:clrMapOvr>
  <p:transition spd="slow">
    <p:wheel spokes="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8600"/>
            <a:ext cx="8610600" cy="6629400"/>
          </a:xfrm>
        </p:spPr>
        <p:txBody>
          <a:bodyPr>
            <a:noAutofit/>
          </a:bodyPr>
          <a:lstStyle/>
          <a:p>
            <a:pPr marL="18288" indent="0" algn="just">
              <a:buNone/>
            </a:pPr>
            <a:r>
              <a:rPr lang="en-US" sz="3200" b="1" dirty="0" smtClean="0">
                <a:solidFill>
                  <a:srgbClr val="FFFF00"/>
                </a:solidFill>
                <a:effectLst/>
                <a:latin typeface="Calibri" pitchFamily="34" charset="0"/>
              </a:rPr>
              <a:t>Infertility:</a:t>
            </a:r>
            <a:endParaRPr lang="en-US" sz="3200" dirty="0">
              <a:solidFill>
                <a:srgbClr val="FFFF00"/>
              </a:solidFill>
              <a:effectLst/>
              <a:latin typeface="Calibri" pitchFamily="34" charset="0"/>
            </a:endParaRPr>
          </a:p>
          <a:p>
            <a:pPr marL="18288" indent="0" algn="just">
              <a:buNone/>
            </a:pPr>
            <a:r>
              <a:rPr lang="en-US" sz="2800" b="1" dirty="0">
                <a:effectLst/>
                <a:latin typeface="Calibri" pitchFamily="34" charset="0"/>
              </a:rPr>
              <a:t>A couple is said to be infertile if:</a:t>
            </a:r>
          </a:p>
          <a:p>
            <a:pPr marL="18288" indent="0" algn="just">
              <a:buNone/>
            </a:pPr>
            <a:r>
              <a:rPr lang="en-US" sz="2400" dirty="0">
                <a:effectLst/>
                <a:latin typeface="Calibri" pitchFamily="34" charset="0"/>
              </a:rPr>
              <a:t>The couple has not conceived after 12 months of contraceptive-free intercourse if the female is under the age of 34.</a:t>
            </a:r>
          </a:p>
          <a:p>
            <a:pPr marL="18288" indent="0" algn="just">
              <a:buNone/>
            </a:pPr>
            <a:r>
              <a:rPr lang="en-US" sz="2400" dirty="0">
                <a:effectLst/>
                <a:latin typeface="Calibri" pitchFamily="34" charset="0"/>
              </a:rPr>
              <a:t>The couple has not conceived after 6 months of contraceptive-free intercourse if the female is over the age of 35.</a:t>
            </a:r>
          </a:p>
          <a:p>
            <a:pPr marL="18288" indent="0" algn="just">
              <a:buNone/>
            </a:pPr>
            <a:r>
              <a:rPr lang="en-US" sz="2400" dirty="0">
                <a:effectLst/>
                <a:latin typeface="Calibri" pitchFamily="34" charset="0"/>
              </a:rPr>
              <a:t>The female is incapable of carrying a pregnancy to term.</a:t>
            </a:r>
          </a:p>
          <a:p>
            <a:pPr marL="18288" indent="0" algn="just">
              <a:buNone/>
            </a:pPr>
            <a:r>
              <a:rPr lang="en-US" sz="2400" dirty="0">
                <a:effectLst/>
                <a:latin typeface="Calibri" pitchFamily="34" charset="0"/>
              </a:rPr>
              <a:t>Women reach the peak of fertility in their early twenties. Couples in their twenties who are in good physical health and engage in regular sexual activity have about a 25% to 30% chance per month of conceiving. Women in their thirties, particularly those over the age of thirty-five, have less than a 10% chance per month of becoming pregnant.</a:t>
            </a:r>
          </a:p>
          <a:p>
            <a:pPr marL="18288" indent="0" algn="just">
              <a:buNone/>
            </a:pPr>
            <a:endParaRPr lang="en-US" sz="2000" dirty="0">
              <a:latin typeface="Calibri" pitchFamily="34" charset="0"/>
            </a:endParaRPr>
          </a:p>
        </p:txBody>
      </p:sp>
      <p:sp>
        <p:nvSpPr>
          <p:cNvPr id="3" name="Title 2"/>
          <p:cNvSpPr>
            <a:spLocks noGrp="1"/>
          </p:cNvSpPr>
          <p:nvPr>
            <p:ph type="title"/>
          </p:nvPr>
        </p:nvSpPr>
        <p:spPr/>
        <p:txBody>
          <a:bodyPr/>
          <a:lstStyle/>
          <a:p>
            <a:r>
              <a:rPr lang="en-US" dirty="0" smtClean="0"/>
              <a:t> </a:t>
            </a:r>
            <a:endParaRPr lang="en-US" dirty="0"/>
          </a:p>
        </p:txBody>
      </p:sp>
    </p:spTree>
    <p:extLst>
      <p:ext uri="{BB962C8B-B14F-4D97-AF65-F5344CB8AC3E}">
        <p14:creationId xmlns:p14="http://schemas.microsoft.com/office/powerpoint/2010/main" val="389120964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33400" y="0"/>
            <a:ext cx="8229600" cy="6248399"/>
          </a:xfrm>
        </p:spPr>
        <p:txBody>
          <a:bodyPr>
            <a:normAutofit/>
          </a:bodyPr>
          <a:lstStyle/>
          <a:p>
            <a:endParaRPr lang="ar-IQ" dirty="0" smtClean="0"/>
          </a:p>
          <a:p>
            <a:pPr>
              <a:buNone/>
            </a:pPr>
            <a:r>
              <a:rPr lang="en-US" sz="3200" b="1" dirty="0" smtClean="0">
                <a:solidFill>
                  <a:schemeClr val="tx1">
                    <a:lumMod val="85000"/>
                  </a:schemeClr>
                </a:solidFill>
              </a:rPr>
              <a:t>Global prevalence of infertility</a:t>
            </a:r>
            <a:r>
              <a:rPr lang="en-US" sz="3200" b="1" dirty="0" smtClean="0"/>
              <a:t> </a:t>
            </a:r>
          </a:p>
          <a:p>
            <a:pPr>
              <a:buNone/>
            </a:pPr>
            <a:r>
              <a:rPr lang="en-US" sz="2800" dirty="0" smtClean="0"/>
              <a:t>One in every four couples in developing countries had been found to be affected by infertility, when an evaluation of responses from women in Demographic and Health Surveys from 1990 was completed in collaboration with WHO in 2004. The burden remains high. </a:t>
            </a:r>
          </a:p>
          <a:p>
            <a:pPr>
              <a:buNone/>
            </a:pPr>
            <a:r>
              <a:rPr lang="en-US" sz="2800" dirty="0" smtClean="0"/>
              <a:t>A WHO study, published at the end of 2012, has shown that the overall burden of infertility in women from 190 countries has remained similar in estimated levels and trends from 1990 to 2010</a:t>
            </a:r>
            <a:r>
              <a:rPr lang="en-US" dirty="0" smtClean="0"/>
              <a:t>. </a:t>
            </a:r>
            <a:endParaRPr lang="ar-IQ" dirty="0"/>
          </a:p>
        </p:txBody>
      </p:sp>
    </p:spTree>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234</TotalTime>
  <Words>3560</Words>
  <Application>Microsoft Office PowerPoint</Application>
  <PresentationFormat>On-screen Show (4:3)</PresentationFormat>
  <Paragraphs>248</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Elemental</vt:lpstr>
      <vt:lpstr>Reproductive Health and Infertility </vt:lpstr>
      <vt:lpstr> </vt:lpstr>
      <vt:lpstr> </vt:lpstr>
      <vt:lpstr> </vt:lpstr>
      <vt:lpstr> </vt:lpstr>
      <vt:lpstr> </vt:lpstr>
      <vt:lpstr>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 </vt:lpstr>
      <vt:lpstr> </vt:lpstr>
      <vt:lpstr> </vt:lpstr>
      <vt:lpstr> </vt:lpstr>
      <vt:lpstr> </vt:lpstr>
      <vt:lpstr> </vt:lpstr>
      <vt:lpstr> </vt:lpstr>
      <vt:lpstr> </vt:lpstr>
      <vt:lpstr> </vt:lpstr>
      <vt:lpstr> </vt:lpstr>
      <vt:lpstr> </vt:lpstr>
      <vt:lpstr> </vt:lpstr>
      <vt:lpstr> </vt:lpstr>
      <vt:lpstr> </vt:lpstr>
      <vt:lpstr> </vt:lpstr>
      <vt:lpstr>PowerPoint Presentation</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Chrome/Cobalt RPD Component and Concepts of Design</dc:title>
  <dc:creator>Hani</dc:creator>
  <cp:lastModifiedBy>Maher</cp:lastModifiedBy>
  <cp:revision>17</cp:revision>
  <dcterms:created xsi:type="dcterms:W3CDTF">2006-08-16T00:00:00Z</dcterms:created>
  <dcterms:modified xsi:type="dcterms:W3CDTF">2021-01-18T12:05:54Z</dcterms:modified>
</cp:coreProperties>
</file>