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0" r:id="rId4"/>
    <p:sldId id="257" r:id="rId5"/>
    <p:sldId id="259" r:id="rId6"/>
    <p:sldId id="276" r:id="rId7"/>
    <p:sldId id="265" r:id="rId8"/>
    <p:sldId id="261" r:id="rId9"/>
    <p:sldId id="266" r:id="rId10"/>
    <p:sldId id="278" r:id="rId11"/>
    <p:sldId id="279" r:id="rId12"/>
    <p:sldId id="280" r:id="rId13"/>
    <p:sldId id="281" r:id="rId14"/>
    <p:sldId id="267" r:id="rId15"/>
    <p:sldId id="268" r:id="rId16"/>
    <p:sldId id="275" r:id="rId17"/>
    <p:sldId id="269" r:id="rId18"/>
    <p:sldId id="270" r:id="rId19"/>
    <p:sldId id="283" r:id="rId20"/>
    <p:sldId id="271" r:id="rId21"/>
    <p:sldId id="273" r:id="rId22"/>
    <p:sldId id="282" r:id="rId23"/>
    <p:sldId id="258"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455" autoAdjust="0"/>
  </p:normalViewPr>
  <p:slideViewPr>
    <p:cSldViewPr>
      <p:cViewPr>
        <p:scale>
          <a:sx n="77" d="100"/>
          <a:sy n="77" d="100"/>
        </p:scale>
        <p:origin x="-117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C295345D-D01B-4150-BA20-D67D06BC94B5}" type="datetimeFigureOut">
              <a:rPr lang="en-US" smtClean="0"/>
              <a:t>1/16/2021</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85A55C67-4590-4655-9D7D-A888B3F97274}" type="slidenum">
              <a:rPr lang="en-US" smtClean="0"/>
              <a:t>‹#›</a:t>
            </a:fld>
            <a:endParaRPr lang="en-US" dirty="0"/>
          </a:p>
        </p:txBody>
      </p:sp>
    </p:spTree>
    <p:extLst>
      <p:ext uri="{BB962C8B-B14F-4D97-AF65-F5344CB8AC3E}">
        <p14:creationId xmlns:p14="http://schemas.microsoft.com/office/powerpoint/2010/main" val="4113388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C295345D-D01B-4150-BA20-D67D06BC94B5}" type="datetimeFigureOut">
              <a:rPr lang="en-US" smtClean="0"/>
              <a:t>1/16/2021</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85A55C67-4590-4655-9D7D-A888B3F97274}" type="slidenum">
              <a:rPr lang="en-US" smtClean="0"/>
              <a:t>‹#›</a:t>
            </a:fld>
            <a:endParaRPr lang="en-US" dirty="0"/>
          </a:p>
        </p:txBody>
      </p:sp>
    </p:spTree>
    <p:extLst>
      <p:ext uri="{BB962C8B-B14F-4D97-AF65-F5344CB8AC3E}">
        <p14:creationId xmlns:p14="http://schemas.microsoft.com/office/powerpoint/2010/main" val="3401937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C295345D-D01B-4150-BA20-D67D06BC94B5}" type="datetimeFigureOut">
              <a:rPr lang="en-US" smtClean="0"/>
              <a:t>1/16/2021</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85A55C67-4590-4655-9D7D-A888B3F97274}" type="slidenum">
              <a:rPr lang="en-US" smtClean="0"/>
              <a:t>‹#›</a:t>
            </a:fld>
            <a:endParaRPr lang="en-US" dirty="0"/>
          </a:p>
        </p:txBody>
      </p:sp>
    </p:spTree>
    <p:extLst>
      <p:ext uri="{BB962C8B-B14F-4D97-AF65-F5344CB8AC3E}">
        <p14:creationId xmlns:p14="http://schemas.microsoft.com/office/powerpoint/2010/main" val="1023117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10"/>
          </p:nvPr>
        </p:nvSpPr>
        <p:spPr/>
        <p:txBody>
          <a:bodyPr/>
          <a:lstStyle/>
          <a:p>
            <a:fld id="{C295345D-D01B-4150-BA20-D67D06BC94B5}" type="datetimeFigureOut">
              <a:rPr lang="en-US" smtClean="0"/>
              <a:t>1/16/2021</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85A55C67-4590-4655-9D7D-A888B3F97274}" type="slidenum">
              <a:rPr lang="en-US" smtClean="0"/>
              <a:t>‹#›</a:t>
            </a:fld>
            <a:endParaRPr lang="en-US" dirty="0"/>
          </a:p>
        </p:txBody>
      </p:sp>
    </p:spTree>
    <p:extLst>
      <p:ext uri="{BB962C8B-B14F-4D97-AF65-F5344CB8AC3E}">
        <p14:creationId xmlns:p14="http://schemas.microsoft.com/office/powerpoint/2010/main" val="379283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C295345D-D01B-4150-BA20-D67D06BC94B5}" type="datetimeFigureOut">
              <a:rPr lang="en-US" smtClean="0"/>
              <a:t>1/16/2021</a:t>
            </a:fld>
            <a:endParaRPr lang="en-US" dirty="0"/>
          </a:p>
        </p:txBody>
      </p:sp>
      <p:sp>
        <p:nvSpPr>
          <p:cNvPr id="5" name="عنصر نائب للتذييل 4"/>
          <p:cNvSpPr>
            <a:spLocks noGrp="1"/>
          </p:cNvSpPr>
          <p:nvPr>
            <p:ph type="ftr" sz="quarter" idx="11"/>
          </p:nvPr>
        </p:nvSpPr>
        <p:spPr/>
        <p:txBody>
          <a:bodyPr/>
          <a:lstStyle/>
          <a:p>
            <a:endParaRPr lang="en-US" dirty="0"/>
          </a:p>
        </p:txBody>
      </p:sp>
      <p:sp>
        <p:nvSpPr>
          <p:cNvPr id="6" name="عنصر نائب لرقم الشريحة 5"/>
          <p:cNvSpPr>
            <a:spLocks noGrp="1"/>
          </p:cNvSpPr>
          <p:nvPr>
            <p:ph type="sldNum" sz="quarter" idx="12"/>
          </p:nvPr>
        </p:nvSpPr>
        <p:spPr/>
        <p:txBody>
          <a:bodyPr/>
          <a:lstStyle/>
          <a:p>
            <a:fld id="{85A55C67-4590-4655-9D7D-A888B3F97274}" type="slidenum">
              <a:rPr lang="en-US" smtClean="0"/>
              <a:t>‹#›</a:t>
            </a:fld>
            <a:endParaRPr lang="en-US" dirty="0"/>
          </a:p>
        </p:txBody>
      </p:sp>
    </p:spTree>
    <p:extLst>
      <p:ext uri="{BB962C8B-B14F-4D97-AF65-F5344CB8AC3E}">
        <p14:creationId xmlns:p14="http://schemas.microsoft.com/office/powerpoint/2010/main" val="78527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p:cNvSpPr>
            <a:spLocks noGrp="1"/>
          </p:cNvSpPr>
          <p:nvPr>
            <p:ph type="dt" sz="half" idx="10"/>
          </p:nvPr>
        </p:nvSpPr>
        <p:spPr/>
        <p:txBody>
          <a:bodyPr/>
          <a:lstStyle/>
          <a:p>
            <a:fld id="{C295345D-D01B-4150-BA20-D67D06BC94B5}" type="datetimeFigureOut">
              <a:rPr lang="en-US" smtClean="0"/>
              <a:t>1/16/2021</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85A55C67-4590-4655-9D7D-A888B3F97274}" type="slidenum">
              <a:rPr lang="en-US" smtClean="0"/>
              <a:t>‹#›</a:t>
            </a:fld>
            <a:endParaRPr lang="en-US" dirty="0"/>
          </a:p>
        </p:txBody>
      </p:sp>
    </p:spTree>
    <p:extLst>
      <p:ext uri="{BB962C8B-B14F-4D97-AF65-F5344CB8AC3E}">
        <p14:creationId xmlns:p14="http://schemas.microsoft.com/office/powerpoint/2010/main" val="2337065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p:cNvSpPr>
            <a:spLocks noGrp="1"/>
          </p:cNvSpPr>
          <p:nvPr>
            <p:ph type="dt" sz="half" idx="10"/>
          </p:nvPr>
        </p:nvSpPr>
        <p:spPr/>
        <p:txBody>
          <a:bodyPr/>
          <a:lstStyle/>
          <a:p>
            <a:fld id="{C295345D-D01B-4150-BA20-D67D06BC94B5}" type="datetimeFigureOut">
              <a:rPr lang="en-US" smtClean="0"/>
              <a:t>1/16/2021</a:t>
            </a:fld>
            <a:endParaRPr lang="en-US" dirty="0"/>
          </a:p>
        </p:txBody>
      </p:sp>
      <p:sp>
        <p:nvSpPr>
          <p:cNvPr id="8" name="عنصر نائب للتذييل 7"/>
          <p:cNvSpPr>
            <a:spLocks noGrp="1"/>
          </p:cNvSpPr>
          <p:nvPr>
            <p:ph type="ftr" sz="quarter" idx="11"/>
          </p:nvPr>
        </p:nvSpPr>
        <p:spPr/>
        <p:txBody>
          <a:bodyPr/>
          <a:lstStyle/>
          <a:p>
            <a:endParaRPr lang="en-US" dirty="0"/>
          </a:p>
        </p:txBody>
      </p:sp>
      <p:sp>
        <p:nvSpPr>
          <p:cNvPr id="9" name="عنصر نائب لرقم الشريحة 8"/>
          <p:cNvSpPr>
            <a:spLocks noGrp="1"/>
          </p:cNvSpPr>
          <p:nvPr>
            <p:ph type="sldNum" sz="quarter" idx="12"/>
          </p:nvPr>
        </p:nvSpPr>
        <p:spPr/>
        <p:txBody>
          <a:bodyPr/>
          <a:lstStyle/>
          <a:p>
            <a:fld id="{85A55C67-4590-4655-9D7D-A888B3F97274}" type="slidenum">
              <a:rPr lang="en-US" smtClean="0"/>
              <a:t>‹#›</a:t>
            </a:fld>
            <a:endParaRPr lang="en-US" dirty="0"/>
          </a:p>
        </p:txBody>
      </p:sp>
    </p:spTree>
    <p:extLst>
      <p:ext uri="{BB962C8B-B14F-4D97-AF65-F5344CB8AC3E}">
        <p14:creationId xmlns:p14="http://schemas.microsoft.com/office/powerpoint/2010/main" val="1019594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C295345D-D01B-4150-BA20-D67D06BC94B5}" type="datetimeFigureOut">
              <a:rPr lang="en-US" smtClean="0"/>
              <a:t>1/16/2021</a:t>
            </a:fld>
            <a:endParaRPr lang="en-US" dirty="0"/>
          </a:p>
        </p:txBody>
      </p:sp>
      <p:sp>
        <p:nvSpPr>
          <p:cNvPr id="4" name="عنصر نائب للتذييل 3"/>
          <p:cNvSpPr>
            <a:spLocks noGrp="1"/>
          </p:cNvSpPr>
          <p:nvPr>
            <p:ph type="ftr" sz="quarter" idx="11"/>
          </p:nvPr>
        </p:nvSpPr>
        <p:spPr/>
        <p:txBody>
          <a:bodyPr/>
          <a:lstStyle/>
          <a:p>
            <a:endParaRPr lang="en-US" dirty="0"/>
          </a:p>
        </p:txBody>
      </p:sp>
      <p:sp>
        <p:nvSpPr>
          <p:cNvPr id="5" name="عنصر نائب لرقم الشريحة 4"/>
          <p:cNvSpPr>
            <a:spLocks noGrp="1"/>
          </p:cNvSpPr>
          <p:nvPr>
            <p:ph type="sldNum" sz="quarter" idx="12"/>
          </p:nvPr>
        </p:nvSpPr>
        <p:spPr/>
        <p:txBody>
          <a:bodyPr/>
          <a:lstStyle/>
          <a:p>
            <a:fld id="{85A55C67-4590-4655-9D7D-A888B3F97274}" type="slidenum">
              <a:rPr lang="en-US" smtClean="0"/>
              <a:t>‹#›</a:t>
            </a:fld>
            <a:endParaRPr lang="en-US" dirty="0"/>
          </a:p>
        </p:txBody>
      </p:sp>
    </p:spTree>
    <p:extLst>
      <p:ext uri="{BB962C8B-B14F-4D97-AF65-F5344CB8AC3E}">
        <p14:creationId xmlns:p14="http://schemas.microsoft.com/office/powerpoint/2010/main" val="2171561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295345D-D01B-4150-BA20-D67D06BC94B5}" type="datetimeFigureOut">
              <a:rPr lang="en-US" smtClean="0"/>
              <a:t>1/16/2021</a:t>
            </a:fld>
            <a:endParaRPr lang="en-US" dirty="0"/>
          </a:p>
        </p:txBody>
      </p:sp>
      <p:sp>
        <p:nvSpPr>
          <p:cNvPr id="3" name="عنصر نائب للتذييل 2"/>
          <p:cNvSpPr>
            <a:spLocks noGrp="1"/>
          </p:cNvSpPr>
          <p:nvPr>
            <p:ph type="ftr" sz="quarter" idx="11"/>
          </p:nvPr>
        </p:nvSpPr>
        <p:spPr/>
        <p:txBody>
          <a:bodyPr/>
          <a:lstStyle/>
          <a:p>
            <a:endParaRPr lang="en-US" dirty="0"/>
          </a:p>
        </p:txBody>
      </p:sp>
      <p:sp>
        <p:nvSpPr>
          <p:cNvPr id="4" name="عنصر نائب لرقم الشريحة 3"/>
          <p:cNvSpPr>
            <a:spLocks noGrp="1"/>
          </p:cNvSpPr>
          <p:nvPr>
            <p:ph type="sldNum" sz="quarter" idx="12"/>
          </p:nvPr>
        </p:nvSpPr>
        <p:spPr/>
        <p:txBody>
          <a:bodyPr/>
          <a:lstStyle/>
          <a:p>
            <a:fld id="{85A55C67-4590-4655-9D7D-A888B3F97274}" type="slidenum">
              <a:rPr lang="en-US" smtClean="0"/>
              <a:t>‹#›</a:t>
            </a:fld>
            <a:endParaRPr lang="en-US" dirty="0"/>
          </a:p>
        </p:txBody>
      </p:sp>
    </p:spTree>
    <p:extLst>
      <p:ext uri="{BB962C8B-B14F-4D97-AF65-F5344CB8AC3E}">
        <p14:creationId xmlns:p14="http://schemas.microsoft.com/office/powerpoint/2010/main" val="3834462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C295345D-D01B-4150-BA20-D67D06BC94B5}" type="datetimeFigureOut">
              <a:rPr lang="en-US" smtClean="0"/>
              <a:t>1/16/2021</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85A55C67-4590-4655-9D7D-A888B3F97274}" type="slidenum">
              <a:rPr lang="en-US" smtClean="0"/>
              <a:t>‹#›</a:t>
            </a:fld>
            <a:endParaRPr lang="en-US" dirty="0"/>
          </a:p>
        </p:txBody>
      </p:sp>
    </p:spTree>
    <p:extLst>
      <p:ext uri="{BB962C8B-B14F-4D97-AF65-F5344CB8AC3E}">
        <p14:creationId xmlns:p14="http://schemas.microsoft.com/office/powerpoint/2010/main" val="49907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C295345D-D01B-4150-BA20-D67D06BC94B5}" type="datetimeFigureOut">
              <a:rPr lang="en-US" smtClean="0"/>
              <a:t>1/16/2021</a:t>
            </a:fld>
            <a:endParaRPr lang="en-US" dirty="0"/>
          </a:p>
        </p:txBody>
      </p:sp>
      <p:sp>
        <p:nvSpPr>
          <p:cNvPr id="6" name="عنصر نائب للتذييل 5"/>
          <p:cNvSpPr>
            <a:spLocks noGrp="1"/>
          </p:cNvSpPr>
          <p:nvPr>
            <p:ph type="ftr" sz="quarter" idx="11"/>
          </p:nvPr>
        </p:nvSpPr>
        <p:spPr/>
        <p:txBody>
          <a:bodyPr/>
          <a:lstStyle/>
          <a:p>
            <a:endParaRPr lang="en-US" dirty="0"/>
          </a:p>
        </p:txBody>
      </p:sp>
      <p:sp>
        <p:nvSpPr>
          <p:cNvPr id="7" name="عنصر نائب لرقم الشريحة 6"/>
          <p:cNvSpPr>
            <a:spLocks noGrp="1"/>
          </p:cNvSpPr>
          <p:nvPr>
            <p:ph type="sldNum" sz="quarter" idx="12"/>
          </p:nvPr>
        </p:nvSpPr>
        <p:spPr/>
        <p:txBody>
          <a:bodyPr/>
          <a:lstStyle/>
          <a:p>
            <a:fld id="{85A55C67-4590-4655-9D7D-A888B3F97274}" type="slidenum">
              <a:rPr lang="en-US" smtClean="0"/>
              <a:t>‹#›</a:t>
            </a:fld>
            <a:endParaRPr lang="en-US" dirty="0"/>
          </a:p>
        </p:txBody>
      </p:sp>
    </p:spTree>
    <p:extLst>
      <p:ext uri="{BB962C8B-B14F-4D97-AF65-F5344CB8AC3E}">
        <p14:creationId xmlns:p14="http://schemas.microsoft.com/office/powerpoint/2010/main" val="134755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95345D-D01B-4150-BA20-D67D06BC94B5}" type="datetimeFigureOut">
              <a:rPr lang="en-US" smtClean="0"/>
              <a:t>1/16/2021</a:t>
            </a:fld>
            <a:endParaRPr lang="en-US"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A55C67-4590-4655-9D7D-A888B3F97274}" type="slidenum">
              <a:rPr lang="en-US" smtClean="0"/>
              <a:t>‹#›</a:t>
            </a:fld>
            <a:endParaRPr lang="en-US" dirty="0"/>
          </a:p>
        </p:txBody>
      </p:sp>
    </p:spTree>
    <p:extLst>
      <p:ext uri="{BB962C8B-B14F-4D97-AF65-F5344CB8AC3E}">
        <p14:creationId xmlns:p14="http://schemas.microsoft.com/office/powerpoint/2010/main" val="3789539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2657" y="381000"/>
            <a:ext cx="8958944" cy="3352800"/>
          </a:xfrm>
        </p:spPr>
        <p:txBody>
          <a:bodyPr>
            <a:normAutofit/>
          </a:bodyPr>
          <a:lstStyle/>
          <a:p>
            <a:r>
              <a:rPr lang="en-US" dirty="0"/>
              <a:t/>
            </a:r>
            <a:br>
              <a:rPr lang="en-US" dirty="0"/>
            </a:br>
            <a:r>
              <a:rPr lang="en-US" dirty="0"/>
              <a:t/>
            </a:r>
            <a:br>
              <a:rPr lang="en-US" dirty="0"/>
            </a:br>
            <a:r>
              <a:rPr lang="en-US" dirty="0">
                <a:solidFill>
                  <a:srgbClr val="FF0000"/>
                </a:solidFill>
              </a:rPr>
              <a:t>P</a:t>
            </a:r>
            <a:r>
              <a:rPr lang="en-US" b="1" dirty="0" smtClean="0">
                <a:solidFill>
                  <a:srgbClr val="FF0000"/>
                </a:solidFill>
              </a:rPr>
              <a:t>rovision </a:t>
            </a:r>
            <a:r>
              <a:rPr lang="en-US" b="1" dirty="0">
                <a:solidFill>
                  <a:srgbClr val="FF0000"/>
                </a:solidFill>
              </a:rPr>
              <a:t>O</a:t>
            </a:r>
            <a:r>
              <a:rPr lang="en-US" b="1" dirty="0" smtClean="0">
                <a:solidFill>
                  <a:srgbClr val="FF0000"/>
                </a:solidFill>
              </a:rPr>
              <a:t>f </a:t>
            </a:r>
            <a:r>
              <a:rPr lang="en-US" b="1" dirty="0">
                <a:solidFill>
                  <a:srgbClr val="FF0000"/>
                </a:solidFill>
              </a:rPr>
              <a:t>C</a:t>
            </a:r>
            <a:r>
              <a:rPr lang="en-US" b="1" dirty="0" smtClean="0">
                <a:solidFill>
                  <a:srgbClr val="FF0000"/>
                </a:solidFill>
              </a:rPr>
              <a:t>are For </a:t>
            </a:r>
            <a:r>
              <a:rPr lang="en-US" b="1" dirty="0">
                <a:solidFill>
                  <a:srgbClr val="FF0000"/>
                </a:solidFill>
              </a:rPr>
              <a:t>W</a:t>
            </a:r>
            <a:r>
              <a:rPr lang="en-US" b="1" dirty="0" smtClean="0">
                <a:solidFill>
                  <a:srgbClr val="FF0000"/>
                </a:solidFill>
              </a:rPr>
              <a:t>omen </a:t>
            </a:r>
            <a:r>
              <a:rPr lang="en-US" b="1" dirty="0">
                <a:solidFill>
                  <a:srgbClr val="FF0000"/>
                </a:solidFill>
              </a:rPr>
              <a:t>D</a:t>
            </a:r>
            <a:r>
              <a:rPr lang="en-US" b="1" dirty="0" smtClean="0">
                <a:solidFill>
                  <a:srgbClr val="FF0000"/>
                </a:solidFill>
              </a:rPr>
              <a:t>uring </a:t>
            </a:r>
            <a:r>
              <a:rPr lang="en-US" b="1" dirty="0">
                <a:solidFill>
                  <a:srgbClr val="FF0000"/>
                </a:solidFill>
              </a:rPr>
              <a:t>T</a:t>
            </a:r>
            <a:r>
              <a:rPr lang="en-US" b="1" dirty="0" smtClean="0">
                <a:solidFill>
                  <a:srgbClr val="FF0000"/>
                </a:solidFill>
              </a:rPr>
              <a:t>he </a:t>
            </a:r>
            <a:r>
              <a:rPr lang="en-US" b="1" dirty="0">
                <a:solidFill>
                  <a:srgbClr val="FF0000"/>
                </a:solidFill>
              </a:rPr>
              <a:t>P</a:t>
            </a:r>
            <a:r>
              <a:rPr lang="en-US" b="1" dirty="0" smtClean="0">
                <a:solidFill>
                  <a:srgbClr val="FF0000"/>
                </a:solidFill>
              </a:rPr>
              <a:t>ostpartum Period</a:t>
            </a:r>
            <a:endParaRPr lang="en-US" b="1" dirty="0">
              <a:solidFill>
                <a:srgbClr val="FF0000"/>
              </a:solidFill>
            </a:endParaRPr>
          </a:p>
        </p:txBody>
      </p:sp>
      <p:sp>
        <p:nvSpPr>
          <p:cNvPr id="3" name="عنوان فرعي 2"/>
          <p:cNvSpPr>
            <a:spLocks noGrp="1"/>
          </p:cNvSpPr>
          <p:nvPr>
            <p:ph type="subTitle" idx="1"/>
          </p:nvPr>
        </p:nvSpPr>
        <p:spPr>
          <a:xfrm>
            <a:off x="1371600" y="4419600"/>
            <a:ext cx="6400800" cy="2286000"/>
          </a:xfrm>
        </p:spPr>
        <p:txBody>
          <a:bodyPr>
            <a:normAutofit/>
          </a:bodyPr>
          <a:lstStyle/>
          <a:p>
            <a:r>
              <a:rPr lang="ar-IQ" sz="3600" b="1" dirty="0" smtClean="0">
                <a:solidFill>
                  <a:schemeClr val="tx1"/>
                </a:solidFill>
              </a:rPr>
              <a:t>بأشراف</a:t>
            </a:r>
            <a:r>
              <a:rPr lang="ar-IQ" sz="3600" b="1" dirty="0">
                <a:solidFill>
                  <a:schemeClr val="tx1"/>
                </a:solidFill>
              </a:rPr>
              <a:t>:</a:t>
            </a:r>
          </a:p>
          <a:p>
            <a:r>
              <a:rPr lang="ar-IQ" sz="3600" b="1" dirty="0">
                <a:solidFill>
                  <a:schemeClr val="tx1"/>
                </a:solidFill>
              </a:rPr>
              <a:t>أ</a:t>
            </a:r>
            <a:r>
              <a:rPr lang="ar-IQ" sz="3600" b="1" dirty="0" smtClean="0">
                <a:solidFill>
                  <a:schemeClr val="tx1"/>
                </a:solidFill>
              </a:rPr>
              <a:t>. </a:t>
            </a:r>
            <a:r>
              <a:rPr lang="ar-IQ" sz="3600" b="1" dirty="0">
                <a:solidFill>
                  <a:schemeClr val="tx1"/>
                </a:solidFill>
              </a:rPr>
              <a:t>د. </a:t>
            </a:r>
            <a:r>
              <a:rPr lang="ar-IQ" sz="3600" b="1" dirty="0" smtClean="0">
                <a:solidFill>
                  <a:schemeClr val="tx1"/>
                </a:solidFill>
              </a:rPr>
              <a:t>ربيعة محسن </a:t>
            </a:r>
            <a:r>
              <a:rPr lang="ar-IQ" sz="3600" b="1" dirty="0">
                <a:solidFill>
                  <a:schemeClr val="tx1"/>
                </a:solidFill>
              </a:rPr>
              <a:t>علي </a:t>
            </a:r>
            <a:endParaRPr lang="en-US" sz="3600" b="1" dirty="0">
              <a:solidFill>
                <a:schemeClr val="tx1"/>
              </a:solidFill>
            </a:endParaRPr>
          </a:p>
        </p:txBody>
      </p:sp>
    </p:spTree>
    <p:extLst>
      <p:ext uri="{BB962C8B-B14F-4D97-AF65-F5344CB8AC3E}">
        <p14:creationId xmlns:p14="http://schemas.microsoft.com/office/powerpoint/2010/main" val="2498035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76200"/>
            <a:ext cx="8915400" cy="1341438"/>
          </a:xfrm>
        </p:spPr>
        <p:txBody>
          <a:bodyPr>
            <a:normAutofit fontScale="90000"/>
          </a:bodyPr>
          <a:lstStyle/>
          <a:p>
            <a:pPr algn="l"/>
            <a:r>
              <a:rPr lang="en-US" dirty="0">
                <a:solidFill>
                  <a:srgbClr val="FF0000"/>
                </a:solidFill>
              </a:rPr>
              <a:t>Infant placed directly on the chest following childbirth</a:t>
            </a:r>
          </a:p>
        </p:txBody>
      </p:sp>
      <p:sp>
        <p:nvSpPr>
          <p:cNvPr id="3" name="عنصر نائب للمحتوى 2"/>
          <p:cNvSpPr>
            <a:spLocks noGrp="1"/>
          </p:cNvSpPr>
          <p:nvPr>
            <p:ph idx="1"/>
          </p:nvPr>
        </p:nvSpPr>
        <p:spPr/>
        <p:txBody>
          <a:bodyPr/>
          <a:lstStyle/>
          <a:p>
            <a:pPr marL="0" indent="0">
              <a:buNone/>
            </a:pP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400"/>
            <a:ext cx="8305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3172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457200"/>
            <a:ext cx="8458200" cy="960438"/>
          </a:xfrm>
        </p:spPr>
        <p:txBody>
          <a:bodyPr>
            <a:normAutofit fontScale="90000"/>
          </a:bodyPr>
          <a:lstStyle/>
          <a:p>
            <a:r>
              <a:rPr lang="en-US" dirty="0"/>
              <a:t>Postpartum uterine massage helps the uterus to contract after the placenta has been expelled in the acute phase</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828800"/>
            <a:ext cx="66294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58822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8600" y="274638"/>
            <a:ext cx="8458200" cy="868362"/>
          </a:xfrm>
        </p:spPr>
        <p:txBody>
          <a:bodyPr/>
          <a:lstStyle/>
          <a:p>
            <a:pPr algn="l"/>
            <a:r>
              <a:rPr lang="en-US" b="1" dirty="0" smtClean="0"/>
              <a:t>2-Subacute </a:t>
            </a:r>
            <a:r>
              <a:rPr lang="en-US" b="1" dirty="0"/>
              <a:t>P</a:t>
            </a:r>
            <a:r>
              <a:rPr lang="en-US" b="1" dirty="0" smtClean="0"/>
              <a:t>ostpartum Period</a:t>
            </a:r>
            <a:endParaRPr lang="en-US" b="1" dirty="0"/>
          </a:p>
        </p:txBody>
      </p:sp>
      <p:sp>
        <p:nvSpPr>
          <p:cNvPr id="3" name="عنصر نائب للمحتوى 2"/>
          <p:cNvSpPr>
            <a:spLocks noGrp="1"/>
          </p:cNvSpPr>
          <p:nvPr>
            <p:ph idx="1"/>
          </p:nvPr>
        </p:nvSpPr>
        <p:spPr>
          <a:xfrm>
            <a:off x="228600" y="1524000"/>
            <a:ext cx="8763000" cy="5181600"/>
          </a:xfrm>
        </p:spPr>
        <p:txBody>
          <a:bodyPr>
            <a:normAutofit lnSpcReduction="10000"/>
          </a:bodyPr>
          <a:lstStyle/>
          <a:p>
            <a:pPr marL="0" indent="0">
              <a:buNone/>
            </a:pPr>
            <a:r>
              <a:rPr lang="en-US" dirty="0"/>
              <a:t>The subacute postpartum starts after the acute postpartum </a:t>
            </a:r>
          </a:p>
          <a:p>
            <a:r>
              <a:rPr lang="en-US" b="1" dirty="0"/>
              <a:t>the subacute stage, would range from the second day after delivery to 6 weeks later</a:t>
            </a:r>
            <a:r>
              <a:rPr lang="en-US" dirty="0"/>
              <a:t>.</a:t>
            </a:r>
          </a:p>
          <a:p>
            <a:r>
              <a:rPr lang="en-US" dirty="0"/>
              <a:t>During this phase of the puerperium, the annoying but necessary afterbirth pains begin to take place, a type of uterine contraction whose mission is to make the uterus go back to its original size, after having increased its capacity to be able to house the baby inside during pregnancy.</a:t>
            </a:r>
          </a:p>
          <a:p>
            <a:pPr marL="0" indent="0">
              <a:buNone/>
            </a:pPr>
            <a:endParaRPr lang="en-US" dirty="0"/>
          </a:p>
        </p:txBody>
      </p:sp>
    </p:spTree>
    <p:extLst>
      <p:ext uri="{BB962C8B-B14F-4D97-AF65-F5344CB8AC3E}">
        <p14:creationId xmlns:p14="http://schemas.microsoft.com/office/powerpoint/2010/main" val="2582278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74638"/>
            <a:ext cx="8534400" cy="792162"/>
          </a:xfrm>
        </p:spPr>
        <p:txBody>
          <a:bodyPr>
            <a:normAutofit fontScale="90000"/>
          </a:bodyPr>
          <a:lstStyle/>
          <a:p>
            <a:pPr algn="l"/>
            <a:r>
              <a:rPr lang="en-US" dirty="0"/>
              <a:t/>
            </a:r>
            <a:br>
              <a:rPr lang="en-US" dirty="0"/>
            </a:br>
            <a:r>
              <a:rPr lang="en-US" b="1" dirty="0"/>
              <a:t>3. Delayed </a:t>
            </a:r>
            <a:r>
              <a:rPr lang="en-US" b="1" dirty="0" smtClean="0"/>
              <a:t>Postpartum </a:t>
            </a:r>
            <a:r>
              <a:rPr lang="en-US" b="1" dirty="0"/>
              <a:t>P</a:t>
            </a:r>
            <a:r>
              <a:rPr lang="en-US" b="1" dirty="0" smtClean="0"/>
              <a:t>eriod</a:t>
            </a:r>
            <a:r>
              <a:rPr lang="en-US" b="1" dirty="0"/>
              <a:t/>
            </a:r>
            <a:br>
              <a:rPr lang="en-US" b="1" dirty="0"/>
            </a:br>
            <a:endParaRPr lang="en-US" dirty="0"/>
          </a:p>
        </p:txBody>
      </p:sp>
      <p:sp>
        <p:nvSpPr>
          <p:cNvPr id="3" name="عنصر نائب للمحتوى 2"/>
          <p:cNvSpPr>
            <a:spLocks noGrp="1"/>
          </p:cNvSpPr>
          <p:nvPr>
            <p:ph idx="1"/>
          </p:nvPr>
        </p:nvSpPr>
        <p:spPr>
          <a:xfrm>
            <a:off x="152400" y="1600200"/>
            <a:ext cx="8915400" cy="5181600"/>
          </a:xfrm>
        </p:spPr>
        <p:txBody>
          <a:bodyPr>
            <a:normAutofit fontScale="92500" lnSpcReduction="10000"/>
          </a:bodyPr>
          <a:lstStyle/>
          <a:p>
            <a:r>
              <a:rPr lang="en-US" b="1" dirty="0"/>
              <a:t>It could last up to 6 months if the mother chooses to breastfeed her baby</a:t>
            </a:r>
            <a:r>
              <a:rPr lang="en-US" dirty="0"/>
              <a:t>. During this stage, prolactin (which is the hormone responsible for promoting milk production) prevents the restoration of the hormonal balance needed to give rise to ovulation, and for the body to resume its normal functioning.</a:t>
            </a:r>
          </a:p>
          <a:p>
            <a:r>
              <a:rPr lang="en-US" dirty="0"/>
              <a:t>It will be from the end of breastfeeding when the fourth stage of the puerperium or postpartum is considered to be over, which is why some health experts speak of the delayed postpartum period as a phase that can be extended up to 12 months.</a:t>
            </a:r>
          </a:p>
          <a:p>
            <a:endParaRPr lang="en-US" dirty="0"/>
          </a:p>
        </p:txBody>
      </p:sp>
    </p:spTree>
    <p:extLst>
      <p:ext uri="{BB962C8B-B14F-4D97-AF65-F5344CB8AC3E}">
        <p14:creationId xmlns:p14="http://schemas.microsoft.com/office/powerpoint/2010/main" val="3401712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srgbClr val="FF0000"/>
                </a:solidFill>
              </a:rPr>
              <a:t>Postpartum physiological changes</a:t>
            </a:r>
          </a:p>
        </p:txBody>
      </p:sp>
      <p:sp>
        <p:nvSpPr>
          <p:cNvPr id="3" name="عنصر نائب للمحتوى 2"/>
          <p:cNvSpPr>
            <a:spLocks noGrp="1"/>
          </p:cNvSpPr>
          <p:nvPr>
            <p:ph idx="1"/>
          </p:nvPr>
        </p:nvSpPr>
        <p:spPr>
          <a:xfrm>
            <a:off x="76200" y="1600200"/>
            <a:ext cx="8915400" cy="4525963"/>
          </a:xfrm>
        </p:spPr>
        <p:txBody>
          <a:bodyPr/>
          <a:lstStyle/>
          <a:p>
            <a:r>
              <a:rPr lang="en-US" dirty="0">
                <a:solidFill>
                  <a:schemeClr val="tx1">
                    <a:lumMod val="95000"/>
                    <a:lumOff val="5000"/>
                  </a:schemeClr>
                </a:solidFill>
              </a:rPr>
              <a:t>Postpartum physiological changes may be different for women delivering by </a:t>
            </a:r>
            <a:r>
              <a:rPr lang="en-US" dirty="0" smtClean="0">
                <a:solidFill>
                  <a:schemeClr val="tx1">
                    <a:lumMod val="95000"/>
                    <a:lumOff val="5000"/>
                  </a:schemeClr>
                </a:solidFill>
              </a:rPr>
              <a:t>cesarean section. Other </a:t>
            </a:r>
            <a:r>
              <a:rPr lang="en-US" dirty="0">
                <a:solidFill>
                  <a:schemeClr val="tx1">
                    <a:lumMod val="95000"/>
                    <a:lumOff val="5000"/>
                  </a:schemeClr>
                </a:solidFill>
              </a:rPr>
              <a:t>postpartum changes, may indicate developing complications such as, postpartum bleeding, engorged breasts, postpartum infections. </a:t>
            </a:r>
          </a:p>
        </p:txBody>
      </p:sp>
    </p:spTree>
    <p:extLst>
      <p:ext uri="{BB962C8B-B14F-4D97-AF65-F5344CB8AC3E}">
        <p14:creationId xmlns:p14="http://schemas.microsoft.com/office/powerpoint/2010/main" val="8227878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200"/>
            <a:ext cx="8229600" cy="914400"/>
          </a:xfrm>
        </p:spPr>
        <p:txBody>
          <a:bodyPr/>
          <a:lstStyle/>
          <a:p>
            <a:r>
              <a:rPr lang="en-US" dirty="0"/>
              <a:t> Uterus</a:t>
            </a:r>
          </a:p>
        </p:txBody>
      </p:sp>
      <p:sp>
        <p:nvSpPr>
          <p:cNvPr id="3" name="عنصر نائب للمحتوى 2"/>
          <p:cNvSpPr>
            <a:spLocks noGrp="1"/>
          </p:cNvSpPr>
          <p:nvPr>
            <p:ph idx="1"/>
          </p:nvPr>
        </p:nvSpPr>
        <p:spPr>
          <a:xfrm>
            <a:off x="152400" y="1219200"/>
            <a:ext cx="8915400" cy="5486400"/>
          </a:xfrm>
        </p:spPr>
        <p:txBody>
          <a:bodyPr>
            <a:normAutofit lnSpcReduction="10000"/>
          </a:bodyPr>
          <a:lstStyle/>
          <a:p>
            <a:r>
              <a:rPr lang="en-US" dirty="0"/>
              <a:t> Immediately after delivery, the fundus of the uterus begins to contract. This is to deliver the placenta which can take up to 30 minutes. </a:t>
            </a:r>
          </a:p>
          <a:p>
            <a:r>
              <a:rPr lang="en-US" dirty="0"/>
              <a:t>The uterus changes in size from one kilogram to 60 -80 grams in the space of six weeks. After birth, the fundus contracts downward into the pelvis one centimeter each day. After two weeks the uterus will have contracted and return into the pelvis. The sensation and strength of postpartum uterine contractions can be stronger in women who have previously delivered a child or children.</a:t>
            </a:r>
          </a:p>
        </p:txBody>
      </p:sp>
    </p:spTree>
    <p:extLst>
      <p:ext uri="{BB962C8B-B14F-4D97-AF65-F5344CB8AC3E}">
        <p14:creationId xmlns:p14="http://schemas.microsoft.com/office/powerpoint/2010/main" val="2924884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 xmlns:a16="http://schemas.microsoft.com/office/drawing/2014/main" id="{11A65AA1-408B-45F3-A7E3-785554317F02}"/>
              </a:ext>
            </a:extLst>
          </p:cNvPr>
          <p:cNvSpPr>
            <a:spLocks noGrp="1"/>
          </p:cNvSpPr>
          <p:nvPr>
            <p:ph type="title"/>
          </p:nvPr>
        </p:nvSpPr>
        <p:spPr/>
        <p:txBody>
          <a:bodyPr/>
          <a:lstStyle/>
          <a:p>
            <a:endParaRPr lang="en-US" dirty="0"/>
          </a:p>
        </p:txBody>
      </p:sp>
      <p:pic>
        <p:nvPicPr>
          <p:cNvPr id="4" name="عنصر نائب للمحتوى 3">
            <a:extLst>
              <a:ext uri="{FF2B5EF4-FFF2-40B4-BE49-F238E27FC236}">
                <a16:creationId xmlns="" xmlns:a16="http://schemas.microsoft.com/office/drawing/2014/main" id="{D7F0AE00-5087-49DF-A2D6-5B97378FE1BC}"/>
              </a:ext>
            </a:extLst>
          </p:cNvPr>
          <p:cNvPicPr>
            <a:picLocks noGrp="1" noChangeAspect="1"/>
          </p:cNvPicPr>
          <p:nvPr>
            <p:ph idx="1"/>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817635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Cervix, vagina and perineum</a:t>
            </a:r>
          </a:p>
        </p:txBody>
      </p:sp>
      <p:sp>
        <p:nvSpPr>
          <p:cNvPr id="3" name="عنصر نائب للمحتوى 2"/>
          <p:cNvSpPr>
            <a:spLocks noGrp="1"/>
          </p:cNvSpPr>
          <p:nvPr>
            <p:ph idx="1"/>
          </p:nvPr>
        </p:nvSpPr>
        <p:spPr/>
        <p:txBody>
          <a:bodyPr/>
          <a:lstStyle/>
          <a:p>
            <a:r>
              <a:rPr lang="en-US" dirty="0"/>
              <a:t>The cervix remains soft after birth. The vagina contracts and begins to return to the size before pregnancy. For four to six weeks of the postpartum period the vagina will discharge lochia, a discharge containing blood, mucus, and uterine tissue.</a:t>
            </a:r>
          </a:p>
        </p:txBody>
      </p:sp>
    </p:spTree>
    <p:extLst>
      <p:ext uri="{BB962C8B-B14F-4D97-AF65-F5344CB8AC3E}">
        <p14:creationId xmlns:p14="http://schemas.microsoft.com/office/powerpoint/2010/main" val="4138925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t>Breasts and lactation</a:t>
            </a:r>
          </a:p>
        </p:txBody>
      </p:sp>
      <p:sp>
        <p:nvSpPr>
          <p:cNvPr id="3" name="عنصر نائب للمحتوى 2"/>
          <p:cNvSpPr>
            <a:spLocks noGrp="1"/>
          </p:cNvSpPr>
          <p:nvPr>
            <p:ph idx="1"/>
          </p:nvPr>
        </p:nvSpPr>
        <p:spPr>
          <a:xfrm>
            <a:off x="152400" y="1600200"/>
            <a:ext cx="8915400" cy="5105400"/>
          </a:xfrm>
        </p:spPr>
        <p:txBody>
          <a:bodyPr>
            <a:normAutofit fontScale="92500" lnSpcReduction="20000"/>
          </a:bodyPr>
          <a:lstStyle/>
          <a:p>
            <a:r>
              <a:rPr lang="en-US" dirty="0"/>
              <a:t>The breasts change during pregnancy to prepare for lactation </a:t>
            </a:r>
          </a:p>
          <a:p>
            <a:r>
              <a:rPr lang="en-US" dirty="0"/>
              <a:t> more changes occur immediately after the birth. Progesterone is the hormone that influences the growth of breast tissue before the birth. Afterwards, the endocrine system shifts from producing hormones that prevent lactation to ones that trigger milk production.</a:t>
            </a:r>
          </a:p>
          <a:p>
            <a:r>
              <a:rPr lang="en-US" dirty="0"/>
              <a:t> The first secretions are known as colostrum and are rich in substances that help the newborn adjust to life outside the womb. About two to five days after the birth the breasts begin to produce milk. This sometimes is described as "the milk coming in".</a:t>
            </a:r>
          </a:p>
        </p:txBody>
      </p:sp>
    </p:spTree>
    <p:extLst>
      <p:ext uri="{BB962C8B-B14F-4D97-AF65-F5344CB8AC3E}">
        <p14:creationId xmlns:p14="http://schemas.microsoft.com/office/powerpoint/2010/main" val="10596081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067800" cy="662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6254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srgbClr val="FF0000"/>
                </a:solidFill>
              </a:rPr>
              <a:t>Goals </a:t>
            </a:r>
            <a:r>
              <a:rPr lang="en-US" dirty="0" smtClean="0">
                <a:solidFill>
                  <a:srgbClr val="FF0000"/>
                </a:solidFill>
              </a:rPr>
              <a:t>Of </a:t>
            </a:r>
            <a:r>
              <a:rPr lang="en-US" dirty="0">
                <a:solidFill>
                  <a:srgbClr val="FF0000"/>
                </a:solidFill>
              </a:rPr>
              <a:t>P</a:t>
            </a:r>
            <a:r>
              <a:rPr lang="en-US" dirty="0" smtClean="0">
                <a:solidFill>
                  <a:srgbClr val="FF0000"/>
                </a:solidFill>
              </a:rPr>
              <a:t>ostpartum </a:t>
            </a:r>
            <a:r>
              <a:rPr lang="en-US" dirty="0">
                <a:solidFill>
                  <a:srgbClr val="FF0000"/>
                </a:solidFill>
              </a:rPr>
              <a:t>C</a:t>
            </a:r>
            <a:r>
              <a:rPr lang="en-US" dirty="0" smtClean="0">
                <a:solidFill>
                  <a:srgbClr val="FF0000"/>
                </a:solidFill>
              </a:rPr>
              <a:t>are</a:t>
            </a:r>
            <a:endParaRPr lang="en-US" dirty="0">
              <a:solidFill>
                <a:srgbClr val="FF0000"/>
              </a:solidFill>
            </a:endParaRPr>
          </a:p>
        </p:txBody>
      </p:sp>
      <p:sp>
        <p:nvSpPr>
          <p:cNvPr id="3" name="عنصر نائب للمحتوى 2"/>
          <p:cNvSpPr>
            <a:spLocks noGrp="1"/>
          </p:cNvSpPr>
          <p:nvPr>
            <p:ph idx="1"/>
          </p:nvPr>
        </p:nvSpPr>
        <p:spPr>
          <a:xfrm>
            <a:off x="114300" y="1385617"/>
            <a:ext cx="8915400" cy="5334000"/>
          </a:xfrm>
        </p:spPr>
        <p:txBody>
          <a:bodyPr>
            <a:normAutofit lnSpcReduction="10000"/>
          </a:bodyPr>
          <a:lstStyle/>
          <a:p>
            <a:pPr marL="0" indent="0">
              <a:buNone/>
            </a:pPr>
            <a:r>
              <a:rPr lang="en-US" dirty="0"/>
              <a:t>The main goals in postpartum care are </a:t>
            </a:r>
            <a:r>
              <a:rPr lang="en-US" dirty="0" smtClean="0"/>
              <a:t>to:  </a:t>
            </a:r>
          </a:p>
          <a:p>
            <a:r>
              <a:rPr lang="en-US" dirty="0" smtClean="0"/>
              <a:t>assist </a:t>
            </a:r>
            <a:r>
              <a:rPr lang="en-US" dirty="0"/>
              <a:t>and support the women's recovery to the prepregnant state and deviations.</a:t>
            </a:r>
          </a:p>
          <a:p>
            <a:r>
              <a:rPr lang="en-US" dirty="0"/>
              <a:t>Educate the mother about her own self-care, newborn feeding, and newborn care.</a:t>
            </a:r>
          </a:p>
          <a:p>
            <a:r>
              <a:rPr lang="en-US" dirty="0"/>
              <a:t>Promote bonding between the newborn and family.</a:t>
            </a:r>
          </a:p>
          <a:p>
            <a:r>
              <a:rPr lang="en-US" dirty="0"/>
              <a:t>During the </a:t>
            </a:r>
            <a:r>
              <a:rPr lang="en-US" dirty="0" smtClean="0"/>
              <a:t>1</a:t>
            </a:r>
            <a:r>
              <a:rPr lang="en-US" baseline="30000" dirty="0" smtClean="0"/>
              <a:t>st</a:t>
            </a:r>
            <a:r>
              <a:rPr lang="en-US" dirty="0" smtClean="0"/>
              <a:t>  </a:t>
            </a:r>
            <a:r>
              <a:rPr lang="en-US" dirty="0"/>
              <a:t>to </a:t>
            </a:r>
            <a:r>
              <a:rPr lang="en-US" dirty="0" smtClean="0"/>
              <a:t>2</a:t>
            </a:r>
            <a:r>
              <a:rPr lang="en-US" baseline="30000" dirty="0" smtClean="0"/>
              <a:t>nd</a:t>
            </a:r>
            <a:r>
              <a:rPr lang="en-US" dirty="0" smtClean="0"/>
              <a:t>  </a:t>
            </a:r>
            <a:r>
              <a:rPr lang="en-US"/>
              <a:t>postpartum </a:t>
            </a:r>
            <a:r>
              <a:rPr lang="en-US" smtClean="0"/>
              <a:t>hours (</a:t>
            </a:r>
            <a:r>
              <a:rPr lang="en-US" dirty="0"/>
              <a:t>the fourth stage of labor) </a:t>
            </a:r>
          </a:p>
          <a:p>
            <a:pPr marL="0" indent="0">
              <a:buNone/>
            </a:pPr>
            <a:r>
              <a:rPr lang="en-US" dirty="0"/>
              <a:t>   </a:t>
            </a:r>
          </a:p>
        </p:txBody>
      </p:sp>
    </p:spTree>
    <p:extLst>
      <p:ext uri="{BB962C8B-B14F-4D97-AF65-F5344CB8AC3E}">
        <p14:creationId xmlns:p14="http://schemas.microsoft.com/office/powerpoint/2010/main" val="1723845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a:solidFill>
                  <a:srgbClr val="FF0000"/>
                </a:solidFill>
              </a:rPr>
              <a:t>Management</a:t>
            </a:r>
          </a:p>
        </p:txBody>
      </p:sp>
      <p:sp>
        <p:nvSpPr>
          <p:cNvPr id="3" name="عنصر نائب للمحتوى 2"/>
          <p:cNvSpPr>
            <a:spLocks noGrp="1"/>
          </p:cNvSpPr>
          <p:nvPr>
            <p:ph idx="1"/>
          </p:nvPr>
        </p:nvSpPr>
        <p:spPr>
          <a:xfrm>
            <a:off x="76200" y="1600200"/>
            <a:ext cx="8915400" cy="5181600"/>
          </a:xfrm>
        </p:spPr>
        <p:txBody>
          <a:bodyPr>
            <a:normAutofit/>
          </a:bodyPr>
          <a:lstStyle/>
          <a:p>
            <a:r>
              <a:rPr lang="en-US" dirty="0"/>
              <a:t>Immediately after the birth, on going assessments are identified that vital signs of blood pressure, and pulse, uterine position.</a:t>
            </a:r>
          </a:p>
          <a:p>
            <a:r>
              <a:rPr lang="en-US" dirty="0"/>
              <a:t> bleeding should be assessed every 15 minutes for the first two hours after </a:t>
            </a:r>
            <a:r>
              <a:rPr lang="en-US" dirty="0" err="1" smtClean="0"/>
              <a:t>birth.The</a:t>
            </a:r>
            <a:r>
              <a:rPr lang="en-US" dirty="0" smtClean="0"/>
              <a:t> </a:t>
            </a:r>
            <a:r>
              <a:rPr lang="en-US" dirty="0"/>
              <a:t>temperature is then measured twice, four hours and eight hours after birth. This is to guard against postpartum infections, previously known as childbed fever or puerperal sepsis, one of the main causes of maternal mortality. </a:t>
            </a:r>
          </a:p>
        </p:txBody>
      </p:sp>
    </p:spTree>
    <p:extLst>
      <p:ext uri="{BB962C8B-B14F-4D97-AF65-F5344CB8AC3E}">
        <p14:creationId xmlns:p14="http://schemas.microsoft.com/office/powerpoint/2010/main" val="2067815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74638"/>
            <a:ext cx="8534400" cy="1143000"/>
          </a:xfrm>
        </p:spPr>
        <p:txBody>
          <a:bodyPr/>
          <a:lstStyle/>
          <a:p>
            <a:pPr algn="l"/>
            <a:r>
              <a:rPr lang="en-US" dirty="0">
                <a:solidFill>
                  <a:srgbClr val="FF0000"/>
                </a:solidFill>
              </a:rPr>
              <a:t>Infection of the Perineum </a:t>
            </a:r>
          </a:p>
        </p:txBody>
      </p:sp>
      <p:sp>
        <p:nvSpPr>
          <p:cNvPr id="3" name="عنصر نائب للمحتوى 2"/>
          <p:cNvSpPr>
            <a:spLocks noGrp="1"/>
          </p:cNvSpPr>
          <p:nvPr>
            <p:ph idx="1"/>
          </p:nvPr>
        </p:nvSpPr>
        <p:spPr>
          <a:xfrm>
            <a:off x="457200" y="1752600"/>
            <a:ext cx="8229600" cy="4373563"/>
          </a:xfrm>
        </p:spPr>
        <p:txBody>
          <a:bodyPr/>
          <a:lstStyle/>
          <a:p>
            <a:r>
              <a:rPr lang="en-US" dirty="0"/>
              <a:t>If a woman has a suture line on her perineum from an episiotomy or a laceration repair, a portal of entry exists for bacterial invasion.</a:t>
            </a:r>
          </a:p>
          <a:p>
            <a:endParaRPr lang="en-US" dirty="0"/>
          </a:p>
        </p:txBody>
      </p:sp>
    </p:spTree>
    <p:extLst>
      <p:ext uri="{BB962C8B-B14F-4D97-AF65-F5344CB8AC3E}">
        <p14:creationId xmlns:p14="http://schemas.microsoft.com/office/powerpoint/2010/main" val="30782550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274638"/>
            <a:ext cx="8534400" cy="715962"/>
          </a:xfrm>
        </p:spPr>
        <p:txBody>
          <a:bodyPr>
            <a:normAutofit fontScale="90000"/>
          </a:bodyPr>
          <a:lstStyle/>
          <a:p>
            <a:pPr algn="l"/>
            <a:r>
              <a:rPr lang="en-US" dirty="0" smtClean="0">
                <a:solidFill>
                  <a:srgbClr val="FF0000"/>
                </a:solidFill>
              </a:rPr>
              <a:t>Care Of </a:t>
            </a:r>
            <a:r>
              <a:rPr lang="en-US" dirty="0">
                <a:solidFill>
                  <a:srgbClr val="FF0000"/>
                </a:solidFill>
              </a:rPr>
              <a:t>T</a:t>
            </a:r>
            <a:r>
              <a:rPr lang="en-US" dirty="0" smtClean="0">
                <a:solidFill>
                  <a:srgbClr val="FF0000"/>
                </a:solidFill>
              </a:rPr>
              <a:t>he </a:t>
            </a:r>
            <a:r>
              <a:rPr lang="en-US" dirty="0">
                <a:solidFill>
                  <a:srgbClr val="FF0000"/>
                </a:solidFill>
              </a:rPr>
              <a:t>M</a:t>
            </a:r>
            <a:r>
              <a:rPr lang="en-US" dirty="0" smtClean="0">
                <a:solidFill>
                  <a:srgbClr val="FF0000"/>
                </a:solidFill>
              </a:rPr>
              <a:t>other</a:t>
            </a:r>
            <a:endParaRPr lang="en-US" dirty="0">
              <a:solidFill>
                <a:srgbClr val="FF0000"/>
              </a:solidFill>
            </a:endParaRPr>
          </a:p>
        </p:txBody>
      </p:sp>
      <p:sp>
        <p:nvSpPr>
          <p:cNvPr id="3" name="عنصر نائب للمحتوى 2"/>
          <p:cNvSpPr>
            <a:spLocks noGrp="1"/>
          </p:cNvSpPr>
          <p:nvPr>
            <p:ph idx="1"/>
          </p:nvPr>
        </p:nvSpPr>
        <p:spPr>
          <a:xfrm>
            <a:off x="152400" y="1219200"/>
            <a:ext cx="8839200" cy="5562600"/>
          </a:xfrm>
        </p:spPr>
        <p:txBody>
          <a:bodyPr/>
          <a:lstStyle/>
          <a:p>
            <a:pPr marL="0" indent="0">
              <a:buNone/>
            </a:pPr>
            <a:r>
              <a:rPr lang="en-US" dirty="0" smtClean="0"/>
              <a:t>1-clean perineum &amp; apply sterile pad</a:t>
            </a:r>
          </a:p>
          <a:p>
            <a:pPr marL="0" indent="0">
              <a:buNone/>
            </a:pPr>
            <a:r>
              <a:rPr lang="en-US" dirty="0" smtClean="0"/>
              <a:t>2-make her comfortable &amp; allow her to rest</a:t>
            </a:r>
          </a:p>
          <a:p>
            <a:pPr marL="0" indent="0">
              <a:buNone/>
            </a:pPr>
            <a:r>
              <a:rPr lang="en-US" dirty="0" smtClean="0"/>
              <a:t>3-give her a cup of tea and something light to eat</a:t>
            </a:r>
          </a:p>
          <a:p>
            <a:pPr marL="0" indent="0">
              <a:buNone/>
            </a:pPr>
            <a:r>
              <a:rPr lang="en-US" dirty="0" smtClean="0"/>
              <a:t>4-record vital sign(4 times daily for the 1</a:t>
            </a:r>
            <a:r>
              <a:rPr lang="en-US" baseline="30000" dirty="0" smtClean="0"/>
              <a:t>st</a:t>
            </a:r>
            <a:r>
              <a:rPr lang="en-US" dirty="0" smtClean="0"/>
              <a:t> &amp;2</a:t>
            </a:r>
            <a:r>
              <a:rPr lang="en-US" baseline="30000" dirty="0" smtClean="0"/>
              <a:t>nd</a:t>
            </a:r>
            <a:r>
              <a:rPr lang="en-US" dirty="0" smtClean="0"/>
              <a:t> day)then twice daily if elevated as doctor ordered</a:t>
            </a:r>
          </a:p>
          <a:p>
            <a:pPr marL="0" indent="0">
              <a:buNone/>
            </a:pPr>
            <a:r>
              <a:rPr lang="en-US" dirty="0" smtClean="0"/>
              <a:t>5-chek for any bleeding </a:t>
            </a:r>
          </a:p>
          <a:p>
            <a:pPr marL="0" indent="0">
              <a:buNone/>
            </a:pPr>
            <a:r>
              <a:rPr lang="en-US" dirty="0" smtClean="0"/>
              <a:t>6-keep the mother and baby togther</a:t>
            </a:r>
          </a:p>
          <a:p>
            <a:pPr marL="0" indent="0">
              <a:buNone/>
            </a:pPr>
            <a:r>
              <a:rPr lang="en-US" dirty="0" smtClean="0"/>
              <a:t>7-never leave the women and newborn alone</a:t>
            </a:r>
          </a:p>
          <a:p>
            <a:pPr marL="0" indent="0">
              <a:buNone/>
            </a:pPr>
            <a:r>
              <a:rPr lang="en-US" dirty="0" smtClean="0"/>
              <a:t>8-feel uterus if hard and round </a:t>
            </a:r>
          </a:p>
          <a:p>
            <a:endParaRPr lang="en-US" dirty="0"/>
          </a:p>
        </p:txBody>
      </p:sp>
    </p:spTree>
    <p:extLst>
      <p:ext uri="{BB962C8B-B14F-4D97-AF65-F5344CB8AC3E}">
        <p14:creationId xmlns:p14="http://schemas.microsoft.com/office/powerpoint/2010/main" val="42095483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15962"/>
          </a:xfrm>
        </p:spPr>
        <p:txBody>
          <a:bodyPr>
            <a:normAutofit fontScale="90000"/>
          </a:bodyPr>
          <a:lstStyle/>
          <a:p>
            <a:r>
              <a:rPr lang="en-US" dirty="0"/>
              <a:t>References </a:t>
            </a:r>
          </a:p>
        </p:txBody>
      </p:sp>
      <p:sp>
        <p:nvSpPr>
          <p:cNvPr id="3" name="عنصر نائب للمحتوى 2"/>
          <p:cNvSpPr>
            <a:spLocks noGrp="1"/>
          </p:cNvSpPr>
          <p:nvPr>
            <p:ph idx="1"/>
          </p:nvPr>
        </p:nvSpPr>
        <p:spPr>
          <a:xfrm>
            <a:off x="76200" y="1219200"/>
            <a:ext cx="8915400" cy="5638800"/>
          </a:xfrm>
        </p:spPr>
        <p:txBody>
          <a:bodyPr>
            <a:normAutofit fontScale="70000" lnSpcReduction="20000"/>
          </a:bodyPr>
          <a:lstStyle/>
          <a:p>
            <a:pPr marL="0" indent="0" fontAlgn="base">
              <a:buNone/>
            </a:pPr>
            <a:r>
              <a:rPr lang="fr-FR" dirty="0">
                <a:solidFill>
                  <a:srgbClr val="FF0000"/>
                </a:solidFill>
              </a:rPr>
              <a:t>1-</a:t>
            </a:r>
            <a:r>
              <a:rPr lang="fr-FR" dirty="0"/>
              <a:t>Template: Cite journal</a:t>
            </a:r>
          </a:p>
          <a:p>
            <a:pPr marL="0" indent="0" fontAlgn="base">
              <a:buNone/>
            </a:pPr>
            <a:r>
              <a:rPr lang="fr-FR" dirty="0">
                <a:solidFill>
                  <a:srgbClr val="FF0000"/>
                </a:solidFill>
              </a:rPr>
              <a:t>2</a:t>
            </a:r>
            <a:r>
              <a:rPr lang="fr-FR" dirty="0"/>
              <a:t>- maternity nursing : an introductoire text /gloria leifer- eleventh</a:t>
            </a:r>
          </a:p>
          <a:p>
            <a:pPr marL="0" indent="0" fontAlgn="base">
              <a:buNone/>
            </a:pPr>
            <a:r>
              <a:rPr lang="en-US" dirty="0">
                <a:solidFill>
                  <a:srgbClr val="FF0000"/>
                </a:solidFill>
              </a:rPr>
              <a:t>4-</a:t>
            </a:r>
            <a:r>
              <a:rPr lang="en-US" dirty="0"/>
              <a:t>Davidson, Michele (2014). </a:t>
            </a:r>
            <a:r>
              <a:rPr lang="en-US" i="1" dirty="0"/>
              <a:t>Fast facts for the antepartum and postpartum nurse : a nursing orientation and care guide in a nutshell</a:t>
            </a:r>
            <a:r>
              <a:rPr lang="en-US" dirty="0"/>
              <a:t>. New York, NY: Springer Publishing Company, LLC. ISBN 978-0-8261-6887-0</a:t>
            </a:r>
            <a:endParaRPr lang="da-DK" dirty="0"/>
          </a:p>
          <a:p>
            <a:pPr marL="0" indent="0" fontAlgn="base">
              <a:buNone/>
            </a:pPr>
            <a:r>
              <a:rPr lang="en-US" dirty="0">
                <a:solidFill>
                  <a:srgbClr val="FF0000"/>
                </a:solidFill>
              </a:rPr>
              <a:t>1-</a:t>
            </a:r>
            <a:r>
              <a:rPr lang="en-US" dirty="0"/>
              <a:t>Henry, Norma (2016). </a:t>
            </a:r>
            <a:r>
              <a:rPr lang="en-US" i="1" dirty="0"/>
              <a:t>RN maternal newborn nursing : review module</a:t>
            </a:r>
            <a:r>
              <a:rPr lang="en-US" dirty="0"/>
              <a:t>. Stilwell, KS: Assessment Technologies Institute. ISBN </a:t>
            </a:r>
            <a:r>
              <a:rPr lang="en-US" u="sng" dirty="0"/>
              <a:t>9781565335691</a:t>
            </a:r>
          </a:p>
          <a:p>
            <a:pPr marL="0" indent="0" fontAlgn="base">
              <a:buNone/>
            </a:pPr>
            <a:r>
              <a:rPr lang="en-US" dirty="0">
                <a:solidFill>
                  <a:srgbClr val="FF0000"/>
                </a:solidFill>
              </a:rPr>
              <a:t>7-</a:t>
            </a:r>
            <a:r>
              <a:rPr lang="en-US" dirty="0"/>
              <a:t>Lyon, Deborrah S. (2009). "Postpartum Care". </a:t>
            </a:r>
            <a:r>
              <a:rPr lang="en-US" i="1" dirty="0"/>
              <a:t>The Global Library of Women's Medicine</a:t>
            </a:r>
            <a:r>
              <a:rPr lang="en-US" dirty="0"/>
              <a:t>. doi:10.3843/GLOWM.10143. ISSN </a:t>
            </a:r>
            <a:r>
              <a:rPr lang="en-US" u="sng" dirty="0"/>
              <a:t>1756-2228</a:t>
            </a:r>
          </a:p>
          <a:p>
            <a:pPr marL="0" indent="0" fontAlgn="base">
              <a:buNone/>
            </a:pPr>
            <a:r>
              <a:rPr lang="en-US" dirty="0">
                <a:solidFill>
                  <a:srgbClr val="FF0000"/>
                </a:solidFill>
              </a:rPr>
              <a:t>6-</a:t>
            </a:r>
            <a:r>
              <a:rPr lang="en-US" dirty="0"/>
              <a:t>Henry, Norma (2016). </a:t>
            </a:r>
            <a:r>
              <a:rPr lang="en-US" i="1" dirty="0"/>
              <a:t>RN maternal newborn nursing : review module</a:t>
            </a:r>
            <a:r>
              <a:rPr lang="en-US" dirty="0"/>
              <a:t>. Stilwell, KS: Assessment Technologies Institute. ISBN 9781565335691</a:t>
            </a:r>
          </a:p>
          <a:p>
            <a:pPr marL="0" indent="0" fontAlgn="base">
              <a:buNone/>
            </a:pPr>
            <a:endParaRPr lang="en-US" dirty="0"/>
          </a:p>
          <a:p>
            <a:pPr marL="0" indent="0" fontAlgn="base">
              <a:buNone/>
            </a:pPr>
            <a:r>
              <a:rPr lang="en-US" dirty="0">
                <a:solidFill>
                  <a:srgbClr val="FF0000"/>
                </a:solidFill>
              </a:rPr>
              <a:t>9</a:t>
            </a:r>
            <a:r>
              <a:rPr lang="en-US" dirty="0">
                <a:solidFill>
                  <a:schemeClr val="tx1">
                    <a:lumMod val="95000"/>
                    <a:lumOff val="5000"/>
                  </a:schemeClr>
                </a:solidFill>
              </a:rPr>
              <a:t>-Flores-Quijano, M. E., et al. (2008). Risk for postpartum depression, breastfeeding practices, and mammary gland permeability. Journal of Human Lactation, 24(1), 50–57. </a:t>
            </a:r>
          </a:p>
        </p:txBody>
      </p:sp>
      <p:sp>
        <p:nvSpPr>
          <p:cNvPr id="4" name="مستطيل 3"/>
          <p:cNvSpPr/>
          <p:nvPr/>
        </p:nvSpPr>
        <p:spPr>
          <a:xfrm flipV="1">
            <a:off x="2209800" y="2057400"/>
            <a:ext cx="6172200" cy="369332"/>
          </a:xfrm>
          <a:prstGeom prst="rect">
            <a:avLst/>
          </a:prstGeom>
        </p:spPr>
        <p:txBody>
          <a:bodyPr wrap="square">
            <a:spAutoFit/>
          </a:bodyPr>
          <a:lstStyle/>
          <a:p>
            <a:r>
              <a:rPr lang="en-US" dirty="0"/>
              <a:t>. </a:t>
            </a:r>
          </a:p>
        </p:txBody>
      </p:sp>
    </p:spTree>
    <p:extLst>
      <p:ext uri="{BB962C8B-B14F-4D97-AF65-F5344CB8AC3E}">
        <p14:creationId xmlns:p14="http://schemas.microsoft.com/office/powerpoint/2010/main" val="3200277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See the source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2582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fontAlgn="ctr"/>
            <a:r>
              <a:rPr lang="en-US" dirty="0"/>
              <a:t/>
            </a:r>
            <a:br>
              <a:rPr lang="en-US" dirty="0"/>
            </a:br>
            <a:r>
              <a:rPr lang="en-US" dirty="0">
                <a:solidFill>
                  <a:srgbClr val="FF0000"/>
                </a:solidFill>
              </a:rPr>
              <a:t>What </a:t>
            </a:r>
            <a:r>
              <a:rPr lang="en-US" dirty="0" smtClean="0">
                <a:solidFill>
                  <a:srgbClr val="FF0000"/>
                </a:solidFill>
              </a:rPr>
              <a:t>Are </a:t>
            </a:r>
            <a:r>
              <a:rPr lang="en-US" dirty="0">
                <a:solidFill>
                  <a:srgbClr val="FF0000"/>
                </a:solidFill>
              </a:rPr>
              <a:t>T</a:t>
            </a:r>
            <a:r>
              <a:rPr lang="en-US" dirty="0" smtClean="0">
                <a:solidFill>
                  <a:srgbClr val="FF0000"/>
                </a:solidFill>
              </a:rPr>
              <a:t>he </a:t>
            </a:r>
            <a:r>
              <a:rPr lang="en-US" dirty="0">
                <a:solidFill>
                  <a:srgbClr val="FF0000"/>
                </a:solidFill>
              </a:rPr>
              <a:t>B</a:t>
            </a:r>
            <a:r>
              <a:rPr lang="en-US" dirty="0" smtClean="0">
                <a:solidFill>
                  <a:srgbClr val="FF0000"/>
                </a:solidFill>
              </a:rPr>
              <a:t>est </a:t>
            </a:r>
            <a:r>
              <a:rPr lang="en-US" dirty="0">
                <a:solidFill>
                  <a:srgbClr val="FF0000"/>
                </a:solidFill>
              </a:rPr>
              <a:t>P</a:t>
            </a:r>
            <a:r>
              <a:rPr lang="en-US" dirty="0" smtClean="0">
                <a:solidFill>
                  <a:srgbClr val="FF0000"/>
                </a:solidFill>
              </a:rPr>
              <a:t>ractices </a:t>
            </a:r>
            <a:r>
              <a:rPr lang="en-US" dirty="0">
                <a:solidFill>
                  <a:srgbClr val="FF0000"/>
                </a:solidFill>
              </a:rPr>
              <a:t>F</a:t>
            </a:r>
            <a:r>
              <a:rPr lang="en-US" dirty="0" smtClean="0">
                <a:solidFill>
                  <a:srgbClr val="FF0000"/>
                </a:solidFill>
              </a:rPr>
              <a:t>or </a:t>
            </a:r>
            <a:r>
              <a:rPr lang="en-US" dirty="0">
                <a:solidFill>
                  <a:srgbClr val="FF0000"/>
                </a:solidFill>
              </a:rPr>
              <a:t>P</a:t>
            </a:r>
            <a:r>
              <a:rPr lang="en-US" dirty="0" smtClean="0">
                <a:solidFill>
                  <a:srgbClr val="FF0000"/>
                </a:solidFill>
              </a:rPr>
              <a:t>ostnatal </a:t>
            </a:r>
            <a:r>
              <a:rPr lang="en-US" dirty="0">
                <a:solidFill>
                  <a:srgbClr val="FF0000"/>
                </a:solidFill>
              </a:rPr>
              <a:t>C</a:t>
            </a:r>
            <a:r>
              <a:rPr lang="en-US" dirty="0" smtClean="0">
                <a:solidFill>
                  <a:srgbClr val="FF0000"/>
                </a:solidFill>
              </a:rPr>
              <a:t>are</a:t>
            </a:r>
            <a:r>
              <a:rPr lang="en-US" dirty="0">
                <a:solidFill>
                  <a:srgbClr val="FF0000"/>
                </a:solidFill>
              </a:rPr>
              <a:t>?</a:t>
            </a:r>
            <a:r>
              <a:rPr lang="en-US" dirty="0"/>
              <a:t/>
            </a:r>
            <a:br>
              <a:rPr lang="en-US" dirty="0"/>
            </a:br>
            <a:endParaRPr lang="en-US" dirty="0"/>
          </a:p>
        </p:txBody>
      </p:sp>
      <p:sp>
        <p:nvSpPr>
          <p:cNvPr id="3" name="عنصر نائب للمحتوى 2"/>
          <p:cNvSpPr>
            <a:spLocks noGrp="1"/>
          </p:cNvSpPr>
          <p:nvPr>
            <p:ph idx="1"/>
          </p:nvPr>
        </p:nvSpPr>
        <p:spPr>
          <a:xfrm>
            <a:off x="76200" y="1600200"/>
            <a:ext cx="8839200" cy="5257800"/>
          </a:xfrm>
        </p:spPr>
        <p:txBody>
          <a:bodyPr/>
          <a:lstStyle/>
          <a:p>
            <a:pPr marL="0" indent="0">
              <a:buNone/>
            </a:pPr>
            <a:r>
              <a:rPr lang="en-US" dirty="0"/>
              <a:t>Best </a:t>
            </a:r>
            <a:r>
              <a:rPr lang="en-US" dirty="0" smtClean="0"/>
              <a:t>Practices </a:t>
            </a:r>
            <a:r>
              <a:rPr lang="en-US" dirty="0"/>
              <a:t>Postnatal Care for All Mothers and Newborns </a:t>
            </a:r>
            <a:r>
              <a:rPr lang="en-US" dirty="0" smtClean="0"/>
              <a:t>:</a:t>
            </a:r>
          </a:p>
          <a:p>
            <a:r>
              <a:rPr lang="en-US" dirty="0" smtClean="0"/>
              <a:t>Provide </a:t>
            </a:r>
            <a:r>
              <a:rPr lang="en-US" dirty="0"/>
              <a:t>postnatal care in the first 24 hours to all mothers and babies─ regardless of where the birth occurs</a:t>
            </a:r>
            <a:r>
              <a:rPr lang="en-US" dirty="0" smtClean="0"/>
              <a:t>.</a:t>
            </a:r>
          </a:p>
          <a:p>
            <a:r>
              <a:rPr lang="en-US" dirty="0" smtClean="0"/>
              <a:t> </a:t>
            </a:r>
            <a:r>
              <a:rPr lang="en-US" dirty="0"/>
              <a:t>A full clinical examination should be done around 1 hour after birth, when the baby has had his/her first breastfeed.</a:t>
            </a:r>
          </a:p>
        </p:txBody>
      </p:sp>
    </p:spTree>
    <p:extLst>
      <p:ext uri="{BB962C8B-B14F-4D97-AF65-F5344CB8AC3E}">
        <p14:creationId xmlns:p14="http://schemas.microsoft.com/office/powerpoint/2010/main" val="157563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rgbClr val="FF0000"/>
                </a:solidFill>
              </a:rPr>
              <a:t>P</a:t>
            </a:r>
            <a:r>
              <a:rPr lang="en-US" b="1" dirty="0" smtClean="0">
                <a:solidFill>
                  <a:srgbClr val="FF0000"/>
                </a:solidFill>
              </a:rPr>
              <a:t>ostpartum </a:t>
            </a:r>
            <a:r>
              <a:rPr lang="en-US" b="1" dirty="0">
                <a:solidFill>
                  <a:srgbClr val="FF0000"/>
                </a:solidFill>
              </a:rPr>
              <a:t>P</a:t>
            </a:r>
            <a:r>
              <a:rPr lang="en-US" b="1" dirty="0" smtClean="0">
                <a:solidFill>
                  <a:srgbClr val="FF0000"/>
                </a:solidFill>
              </a:rPr>
              <a:t>eriod</a:t>
            </a:r>
            <a:endParaRPr lang="en-US" dirty="0">
              <a:solidFill>
                <a:srgbClr val="FF0000"/>
              </a:solidFill>
            </a:endParaRPr>
          </a:p>
        </p:txBody>
      </p:sp>
      <p:sp>
        <p:nvSpPr>
          <p:cNvPr id="3" name="عنصر نائب للمحتوى 2"/>
          <p:cNvSpPr>
            <a:spLocks noGrp="1"/>
          </p:cNvSpPr>
          <p:nvPr>
            <p:ph idx="1"/>
          </p:nvPr>
        </p:nvSpPr>
        <p:spPr>
          <a:xfrm>
            <a:off x="0" y="1600200"/>
            <a:ext cx="9067800" cy="5486400"/>
          </a:xfrm>
        </p:spPr>
        <p:txBody>
          <a:bodyPr>
            <a:normAutofit/>
          </a:bodyPr>
          <a:lstStyle/>
          <a:p>
            <a:r>
              <a:rPr lang="en-US" dirty="0"/>
              <a:t>begins immediately after the birth of a child as the mother's body, including hormone levels and uterus size, returns to a non-pregnant state</a:t>
            </a:r>
            <a:r>
              <a:rPr lang="en-US" dirty="0" smtClean="0"/>
              <a:t>.</a:t>
            </a:r>
            <a:endParaRPr lang="en-US" baseline="30000" dirty="0"/>
          </a:p>
          <a:p>
            <a:r>
              <a:rPr lang="en-US" dirty="0"/>
              <a:t> The terms puerperium or puerperal period, or immediate postpartum period are commonly used to refer to the (first six weeks) following childbirth</a:t>
            </a:r>
            <a:r>
              <a:rPr lang="en-US" dirty="0" smtClean="0"/>
              <a:t>.</a:t>
            </a:r>
            <a:endParaRPr lang="en-US" baseline="30000" dirty="0" smtClean="0"/>
          </a:p>
        </p:txBody>
      </p:sp>
    </p:spTree>
    <p:extLst>
      <p:ext uri="{BB962C8B-B14F-4D97-AF65-F5344CB8AC3E}">
        <p14:creationId xmlns:p14="http://schemas.microsoft.com/office/powerpoint/2010/main" val="2865761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533400"/>
            <a:ext cx="8382000" cy="5867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1610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52400" y="533400"/>
            <a:ext cx="8915400" cy="1219200"/>
          </a:xfrm>
        </p:spPr>
        <p:txBody>
          <a:bodyPr>
            <a:normAutofit fontScale="90000"/>
          </a:bodyPr>
          <a:lstStyle/>
          <a:p>
            <a:pPr algn="l"/>
            <a:r>
              <a:rPr lang="en-US" b="1" dirty="0">
                <a:solidFill>
                  <a:srgbClr val="FF0000"/>
                </a:solidFill>
              </a:rPr>
              <a:t>There </a:t>
            </a:r>
            <a:r>
              <a:rPr lang="en-US" b="1" dirty="0" smtClean="0">
                <a:solidFill>
                  <a:srgbClr val="FF0000"/>
                </a:solidFill>
              </a:rPr>
              <a:t>Are </a:t>
            </a:r>
            <a:r>
              <a:rPr lang="en-US" b="1" dirty="0">
                <a:solidFill>
                  <a:srgbClr val="FF0000"/>
                </a:solidFill>
              </a:rPr>
              <a:t>T</a:t>
            </a:r>
            <a:r>
              <a:rPr lang="en-US" b="1" dirty="0" smtClean="0">
                <a:solidFill>
                  <a:srgbClr val="FF0000"/>
                </a:solidFill>
              </a:rPr>
              <a:t>hree Stages </a:t>
            </a:r>
            <a:r>
              <a:rPr lang="en-US" b="1" dirty="0">
                <a:solidFill>
                  <a:srgbClr val="FF0000"/>
                </a:solidFill>
              </a:rPr>
              <a:t>O</a:t>
            </a:r>
            <a:r>
              <a:rPr lang="en-US" b="1" dirty="0" smtClean="0">
                <a:solidFill>
                  <a:srgbClr val="FF0000"/>
                </a:solidFill>
              </a:rPr>
              <a:t>f </a:t>
            </a:r>
            <a:r>
              <a:rPr lang="en-US" b="1" dirty="0">
                <a:solidFill>
                  <a:srgbClr val="FF0000"/>
                </a:solidFill>
              </a:rPr>
              <a:t>T</a:t>
            </a:r>
            <a:r>
              <a:rPr lang="en-US" b="1" dirty="0" smtClean="0">
                <a:solidFill>
                  <a:srgbClr val="FF0000"/>
                </a:solidFill>
              </a:rPr>
              <a:t>he </a:t>
            </a:r>
            <a:r>
              <a:rPr lang="en-US" b="1" dirty="0">
                <a:solidFill>
                  <a:srgbClr val="FF0000"/>
                </a:solidFill>
              </a:rPr>
              <a:t>P</a:t>
            </a:r>
            <a:r>
              <a:rPr lang="en-US" b="1" dirty="0" smtClean="0">
                <a:solidFill>
                  <a:srgbClr val="FF0000"/>
                </a:solidFill>
              </a:rPr>
              <a:t>ostpartum </a:t>
            </a:r>
            <a:r>
              <a:rPr lang="en-US" b="1" dirty="0">
                <a:solidFill>
                  <a:srgbClr val="FF0000"/>
                </a:solidFill>
              </a:rPr>
              <a:t>P</a:t>
            </a:r>
            <a:r>
              <a:rPr lang="en-US" b="1" dirty="0" smtClean="0">
                <a:solidFill>
                  <a:srgbClr val="FF0000"/>
                </a:solidFill>
              </a:rPr>
              <a:t>eriod </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عنصر نائب للمحتوى 2"/>
          <p:cNvSpPr>
            <a:spLocks noGrp="1"/>
          </p:cNvSpPr>
          <p:nvPr>
            <p:ph idx="1"/>
          </p:nvPr>
        </p:nvSpPr>
        <p:spPr>
          <a:xfrm>
            <a:off x="152400" y="1600200"/>
            <a:ext cx="8915400" cy="4525963"/>
          </a:xfrm>
        </p:spPr>
        <p:txBody>
          <a:bodyPr/>
          <a:lstStyle/>
          <a:p>
            <a:pPr marL="0" indent="0">
              <a:buNone/>
            </a:pPr>
            <a:r>
              <a:rPr lang="en-US" sz="3600" b="1" dirty="0"/>
              <a:t>1-Acute </a:t>
            </a:r>
            <a:r>
              <a:rPr lang="en-US" sz="3600" b="1" dirty="0" smtClean="0"/>
              <a:t>Phase</a:t>
            </a:r>
            <a:endParaRPr lang="en-US" sz="3600" b="1" dirty="0"/>
          </a:p>
          <a:p>
            <a:r>
              <a:rPr lang="en-US" dirty="0" smtClean="0"/>
              <a:t>The </a:t>
            </a:r>
            <a:r>
              <a:rPr lang="en-US" dirty="0"/>
              <a:t>first 6 to 12 hours after childbirth is the initial or acute phase of the postpartum period.</a:t>
            </a:r>
            <a:r>
              <a:rPr lang="en-US" baseline="30000" dirty="0"/>
              <a:t> </a:t>
            </a:r>
            <a:r>
              <a:rPr lang="en-US" dirty="0" smtClean="0"/>
              <a:t>During </a:t>
            </a:r>
            <a:r>
              <a:rPr lang="en-US" dirty="0"/>
              <a:t>this time the mother is typically monitored by nurses or midwives as complications can arise.</a:t>
            </a:r>
          </a:p>
          <a:p>
            <a:r>
              <a:rPr lang="en-US" dirty="0"/>
              <a:t>The greatest health risk in the acute phase is postpartum bleeding</a:t>
            </a:r>
          </a:p>
          <a:p>
            <a:endParaRPr lang="en-US" dirty="0"/>
          </a:p>
        </p:txBody>
      </p:sp>
    </p:spTree>
    <p:extLst>
      <p:ext uri="{BB962C8B-B14F-4D97-AF65-F5344CB8AC3E}">
        <p14:creationId xmlns:p14="http://schemas.microsoft.com/office/powerpoint/2010/main" val="2116440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a:r>
              <a:rPr lang="en-US" dirty="0">
                <a:solidFill>
                  <a:srgbClr val="FF0000"/>
                </a:solidFill>
              </a:rPr>
              <a:t>P</a:t>
            </a:r>
            <a:r>
              <a:rPr lang="en-US" dirty="0" smtClean="0">
                <a:solidFill>
                  <a:srgbClr val="FF0000"/>
                </a:solidFill>
              </a:rPr>
              <a:t>ostpartum </a:t>
            </a:r>
            <a:r>
              <a:rPr lang="en-US" dirty="0">
                <a:solidFill>
                  <a:srgbClr val="FF0000"/>
                </a:solidFill>
              </a:rPr>
              <a:t>Hemorrhage</a:t>
            </a:r>
          </a:p>
        </p:txBody>
      </p:sp>
      <p:sp>
        <p:nvSpPr>
          <p:cNvPr id="3" name="عنصر نائب للمحتوى 2"/>
          <p:cNvSpPr>
            <a:spLocks noGrp="1"/>
          </p:cNvSpPr>
          <p:nvPr>
            <p:ph idx="1"/>
          </p:nvPr>
        </p:nvSpPr>
        <p:spPr>
          <a:xfrm>
            <a:off x="0" y="1676400"/>
            <a:ext cx="9144000" cy="4830763"/>
          </a:xfrm>
        </p:spPr>
        <p:txBody>
          <a:bodyPr>
            <a:normAutofit/>
          </a:bodyPr>
          <a:lstStyle/>
          <a:p>
            <a:r>
              <a:rPr lang="en-US" dirty="0"/>
              <a:t>Postpartum hemorrhage is described as a life-threatening event that is characterized by a loss of more than 500 mL of blood after a vaginal birth and 1000 mL blood loss after a cesarean birth. </a:t>
            </a:r>
          </a:p>
          <a:p>
            <a:r>
              <a:rPr lang="en-US" dirty="0"/>
              <a:t>There are three major causes of postpartum hemorrhage: uterine atony, lacerations, and retained placental tissue.</a:t>
            </a:r>
          </a:p>
        </p:txBody>
      </p:sp>
    </p:spTree>
    <p:extLst>
      <p:ext uri="{BB962C8B-B14F-4D97-AF65-F5344CB8AC3E}">
        <p14:creationId xmlns:p14="http://schemas.microsoft.com/office/powerpoint/2010/main" val="82370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0"/>
            <a:ext cx="13411200" cy="719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0645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90500"/>
            <a:ext cx="7707754" cy="647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829726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TotalTime>
  <Words>1009</Words>
  <Application>Microsoft Office PowerPoint</Application>
  <PresentationFormat>On-screen Show (4:3)</PresentationFormat>
  <Paragraphs>68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نسق Office</vt:lpstr>
      <vt:lpstr>  Provision Of Care For Women During The Postpartum Period</vt:lpstr>
      <vt:lpstr>Goals Of Postpartum Care</vt:lpstr>
      <vt:lpstr> What Are The Best Practices For Postnatal Care? </vt:lpstr>
      <vt:lpstr>Postpartum Period</vt:lpstr>
      <vt:lpstr>PowerPoint Presentation</vt:lpstr>
      <vt:lpstr>There Are Three Stages Of The Postpartum Period  </vt:lpstr>
      <vt:lpstr>Postpartum Hemorrhage</vt:lpstr>
      <vt:lpstr>PowerPoint Presentation</vt:lpstr>
      <vt:lpstr>PowerPoint Presentation</vt:lpstr>
      <vt:lpstr>Infant placed directly on the chest following childbirth</vt:lpstr>
      <vt:lpstr>Postpartum uterine massage helps the uterus to contract after the placenta has been expelled in the acute phase</vt:lpstr>
      <vt:lpstr>2-Subacute Postpartum Period</vt:lpstr>
      <vt:lpstr> 3. Delayed Postpartum Period </vt:lpstr>
      <vt:lpstr>Postpartum physiological changes</vt:lpstr>
      <vt:lpstr> Uterus</vt:lpstr>
      <vt:lpstr>PowerPoint Presentation</vt:lpstr>
      <vt:lpstr>Cervix, vagina and perineum</vt:lpstr>
      <vt:lpstr>Breasts and lactation</vt:lpstr>
      <vt:lpstr>PowerPoint Presentation</vt:lpstr>
      <vt:lpstr>Management</vt:lpstr>
      <vt:lpstr>Infection of the Perineum </vt:lpstr>
      <vt:lpstr>Care Of The Mother</vt:lpstr>
      <vt:lpstr>References </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Electives- midwifery provision care during for woman during</dc:title>
  <dc:creator>DR.Ahmed Saker 2o1O</dc:creator>
  <cp:lastModifiedBy>Maher</cp:lastModifiedBy>
  <cp:revision>49</cp:revision>
  <dcterms:created xsi:type="dcterms:W3CDTF">2020-11-22T07:18:07Z</dcterms:created>
  <dcterms:modified xsi:type="dcterms:W3CDTF">2021-01-16T13:24:01Z</dcterms:modified>
</cp:coreProperties>
</file>