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0"/>
  </p:notesMasterIdLst>
  <p:sldIdLst>
    <p:sldId id="256" r:id="rId2"/>
    <p:sldId id="259" r:id="rId3"/>
    <p:sldId id="261" r:id="rId4"/>
    <p:sldId id="298" r:id="rId5"/>
    <p:sldId id="263" r:id="rId6"/>
    <p:sldId id="299" r:id="rId7"/>
    <p:sldId id="300" r:id="rId8"/>
    <p:sldId id="265" r:id="rId9"/>
    <p:sldId id="271" r:id="rId10"/>
    <p:sldId id="273" r:id="rId11"/>
    <p:sldId id="275" r:id="rId12"/>
    <p:sldId id="277" r:id="rId13"/>
    <p:sldId id="279" r:id="rId14"/>
    <p:sldId id="281" r:id="rId15"/>
    <p:sldId id="283" r:id="rId16"/>
    <p:sldId id="285" r:id="rId17"/>
    <p:sldId id="302" r:id="rId18"/>
    <p:sldId id="304" r:id="rId19"/>
    <p:sldId id="287" r:id="rId20"/>
    <p:sldId id="303" r:id="rId21"/>
    <p:sldId id="289" r:id="rId22"/>
    <p:sldId id="291" r:id="rId23"/>
    <p:sldId id="292" r:id="rId24"/>
    <p:sldId id="305" r:id="rId25"/>
    <p:sldId id="293" r:id="rId26"/>
    <p:sldId id="294" r:id="rId27"/>
    <p:sldId id="297" r:id="rId28"/>
    <p:sldId id="296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8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76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E6026-6FB9-46D7-9082-EC4B00D53C9A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37585-CA5E-4A72-AD26-E6B4453FC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0960A-37FE-4262-B23E-BBE22E9C65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9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Preparing a family for childbirth and parenting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43271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r-SA" sz="3600" b="1" smtClean="0">
                <a:solidFill>
                  <a:schemeClr val="bg1"/>
                </a:solidFill>
              </a:rPr>
              <a:t>اشراف </a:t>
            </a:r>
            <a:endParaRPr lang="ar-SA" sz="3600" b="1" dirty="0" smtClean="0">
              <a:solidFill>
                <a:schemeClr val="bg1"/>
              </a:solidFill>
            </a:endParaRPr>
          </a:p>
          <a:p>
            <a:pPr algn="ctr"/>
            <a:r>
              <a:rPr lang="ar-IQ" sz="3600" b="1" dirty="0" smtClean="0">
                <a:solidFill>
                  <a:schemeClr val="bg1"/>
                </a:solidFill>
              </a:rPr>
              <a:t>ا.م.</a:t>
            </a:r>
            <a:r>
              <a:rPr lang="ar-SA" sz="3600" b="1" dirty="0" smtClean="0">
                <a:solidFill>
                  <a:schemeClr val="bg1"/>
                </a:solidFill>
              </a:rPr>
              <a:t>د</a:t>
            </a:r>
            <a:r>
              <a:rPr lang="ar-SA" sz="3600" b="1" dirty="0" smtClean="0">
                <a:solidFill>
                  <a:schemeClr val="bg1"/>
                </a:solidFill>
              </a:rPr>
              <a:t>. حوراء حسين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2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0639" y="864243"/>
            <a:ext cx="6447501" cy="1022430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Perineal &amp;abdominal exercises </a:t>
            </a:r>
            <a:endParaRPr lang="en-US" b="1" i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8078" y="1792070"/>
            <a:ext cx="5682158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In </a:t>
            </a:r>
            <a:r>
              <a:rPr lang="en-US" sz="2000" b="1" dirty="0"/>
              <a:t>addition to encouraging an overall exercise program,</a:t>
            </a:r>
          </a:p>
          <a:p>
            <a:pPr marL="0" indent="0">
              <a:buNone/>
            </a:pPr>
            <a:r>
              <a:rPr lang="en-US" sz="2000" b="1" dirty="0"/>
              <a:t>childbirth preparation classes teach women specific </a:t>
            </a:r>
            <a:r>
              <a:rPr lang="en-US" sz="2000" b="1" dirty="0" smtClean="0"/>
              <a:t>exercises to:- 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strengthen </a:t>
            </a:r>
            <a:r>
              <a:rPr lang="en-US" sz="2000" dirty="0"/>
              <a:t>pelvic and abdominal </a:t>
            </a:r>
            <a:r>
              <a:rPr lang="en-US" sz="2000" dirty="0" smtClean="0"/>
              <a:t>muscles.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make these muscles stronger.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reduce discomfort.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 help </a:t>
            </a:r>
            <a:r>
              <a:rPr lang="en-US" sz="2000" dirty="0"/>
              <a:t>muscles revert more quickly to their normal </a:t>
            </a:r>
            <a:r>
              <a:rPr lang="en-US" sz="2000" dirty="0" smtClean="0"/>
              <a:t>condition and </a:t>
            </a:r>
            <a:r>
              <a:rPr lang="en-US" sz="2000" dirty="0"/>
              <a:t>function more efficiently after </a:t>
            </a:r>
            <a:r>
              <a:rPr lang="en-US" sz="2000" dirty="0" smtClean="0"/>
              <a:t>childbirth.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encourage </a:t>
            </a:r>
            <a:r>
              <a:rPr lang="en-US" sz="2000" dirty="0"/>
              <a:t>women to </a:t>
            </a:r>
            <a:r>
              <a:rPr lang="en-US" sz="2000" dirty="0" smtClean="0"/>
              <a:t>maintain </a:t>
            </a:r>
            <a:r>
              <a:rPr lang="en-US" sz="2000" dirty="0"/>
              <a:t>an overall active exercise program during </a:t>
            </a:r>
            <a:r>
              <a:rPr lang="en-US" sz="2000" dirty="0" smtClean="0"/>
              <a:t>pregnancy.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235" y="3889094"/>
            <a:ext cx="3353765" cy="296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7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1-Tailor </a:t>
            </a:r>
            <a:r>
              <a:rPr lang="en-US" dirty="0"/>
              <a:t>Sitting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08007" y="1935480"/>
            <a:ext cx="5469038" cy="4922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Tailor </a:t>
            </a:r>
            <a:r>
              <a:rPr lang="en-US" dirty="0"/>
              <a:t>sitting stretches perineal muscles to make</a:t>
            </a:r>
          </a:p>
          <a:p>
            <a:pPr marL="0" indent="0">
              <a:buNone/>
            </a:pPr>
            <a:r>
              <a:rPr lang="en-US" dirty="0"/>
              <a:t>them more supple.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Notice </a:t>
            </a:r>
            <a:r>
              <a:rPr lang="en-US" dirty="0"/>
              <a:t>that the legs are parallel so that one</a:t>
            </a:r>
          </a:p>
          <a:p>
            <a:pPr marL="0" indent="0">
              <a:buNone/>
            </a:pPr>
            <a:r>
              <a:rPr lang="en-US" dirty="0"/>
              <a:t>does not compress the other.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b="1" i="1" u="sng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sz="2000" b="1" i="1" u="sng" dirty="0">
                <a:solidFill>
                  <a:schemeClr val="accent2">
                    <a:lumMod val="75000"/>
                  </a:schemeClr>
                </a:solidFill>
              </a:rPr>
              <a:t>woman could use this position</a:t>
            </a:r>
          </a:p>
          <a:p>
            <a:pPr>
              <a:buFont typeface="+mj-lt"/>
              <a:buAutoNum type="arabicPeriod"/>
            </a:pPr>
            <a:r>
              <a:rPr lang="en-US" dirty="0"/>
              <a:t>for television watching, 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telephone </a:t>
            </a:r>
            <a:r>
              <a:rPr lang="en-US" dirty="0"/>
              <a:t>conversations, 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 playing with </a:t>
            </a:r>
            <a:r>
              <a:rPr lang="en-US" dirty="0"/>
              <a:t>an older child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063" y="1988842"/>
            <a:ext cx="3431117" cy="486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5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2-Squatting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7025" y="1900695"/>
            <a:ext cx="5220072" cy="49141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b="1" i="1" u="sng" dirty="0"/>
              <a:t>Squatting helps to stretch the muscles of the</a:t>
            </a:r>
          </a:p>
          <a:p>
            <a:pPr marL="0" indent="0">
              <a:buNone/>
            </a:pPr>
            <a:r>
              <a:rPr lang="en-US" b="1" i="1" u="sng" dirty="0"/>
              <a:t>pelvic floor. </a:t>
            </a:r>
            <a:endParaRPr lang="en-US" b="1" i="1" u="sng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be </a:t>
            </a:r>
            <a:r>
              <a:rPr lang="en-US" dirty="0"/>
              <a:t>a useful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position for second-stage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labor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 </a:t>
            </a:r>
            <a:r>
              <a:rPr lang="en-US" dirty="0"/>
              <a:t>a woman should also practice this position for about 15 minutes a day.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4"/>
          <a:stretch/>
        </p:blipFill>
        <p:spPr bwMode="auto">
          <a:xfrm>
            <a:off x="5220072" y="1916834"/>
            <a:ext cx="3862114" cy="493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9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332656"/>
            <a:ext cx="8505062" cy="1847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3-Pelvic </a:t>
            </a:r>
            <a:r>
              <a:rPr lang="en-US" dirty="0"/>
              <a:t>Floor Contractions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Kegel Exercises)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81628" y="1935480"/>
            <a:ext cx="4998484" cy="492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Pelvic </a:t>
            </a:r>
            <a:r>
              <a:rPr lang="en-US" dirty="0"/>
              <a:t>floor contractions can be done easily during daily </a:t>
            </a:r>
            <a:r>
              <a:rPr lang="en-US" dirty="0" smtClean="0"/>
              <a:t>activities.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helpful </a:t>
            </a:r>
            <a:r>
              <a:rPr lang="en-US" dirty="0"/>
              <a:t>in the postpartum </a:t>
            </a:r>
            <a:r>
              <a:rPr lang="en-US" dirty="0" smtClean="0"/>
              <a:t>period to </a:t>
            </a:r>
            <a:r>
              <a:rPr lang="en-US" dirty="0"/>
              <a:t>reduce pain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promote perineal healing.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dirty="0"/>
              <a:t>have </a:t>
            </a:r>
            <a:r>
              <a:rPr lang="en-US" dirty="0" smtClean="0"/>
              <a:t>long term </a:t>
            </a:r>
            <a:r>
              <a:rPr lang="en-US" dirty="0"/>
              <a:t>effects of increasing sexual responsiveness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helping  prevent </a:t>
            </a:r>
            <a:r>
              <a:rPr lang="en-US" dirty="0"/>
              <a:t>stress </a:t>
            </a:r>
            <a:r>
              <a:rPr lang="en-US" dirty="0" smtClean="0"/>
              <a:t>incontinence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844824"/>
            <a:ext cx="3491879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2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70408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4-Abdominal </a:t>
            </a:r>
            <a:r>
              <a:rPr lang="en-US" dirty="0"/>
              <a:t>Muscle Contractions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268760"/>
            <a:ext cx="6172200" cy="55892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help </a:t>
            </a:r>
            <a:r>
              <a:rPr lang="en-US" dirty="0"/>
              <a:t>strengthen </a:t>
            </a:r>
            <a:r>
              <a:rPr lang="en-US" dirty="0" smtClean="0"/>
              <a:t>abdominal muscles </a:t>
            </a:r>
            <a:r>
              <a:rPr lang="en-US" dirty="0"/>
              <a:t>during pregnancy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help prevent  constipation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help </a:t>
            </a:r>
            <a:r>
              <a:rPr lang="en-US" dirty="0"/>
              <a:t>restore abdominal tone </a:t>
            </a:r>
            <a:r>
              <a:rPr lang="en-US" dirty="0" smtClean="0"/>
              <a:t>after pregnancy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She </a:t>
            </a:r>
            <a:r>
              <a:rPr lang="en-US" dirty="0"/>
              <a:t>can repeat the </a:t>
            </a:r>
            <a:r>
              <a:rPr lang="en-US" dirty="0" smtClean="0"/>
              <a:t>exercise  </a:t>
            </a:r>
            <a:r>
              <a:rPr lang="en-US" dirty="0"/>
              <a:t>as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Oftenas </a:t>
            </a:r>
            <a:r>
              <a:rPr lang="en-US" dirty="0"/>
              <a:t>she wishes </a:t>
            </a:r>
            <a:r>
              <a:rPr lang="en-US" dirty="0" smtClean="0"/>
              <a:t>during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the day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901" y="3769736"/>
            <a:ext cx="4161099" cy="308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71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5-Pelvic </a:t>
            </a:r>
            <a:r>
              <a:rPr lang="en-US" dirty="0"/>
              <a:t>Rocking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8896" y="1657688"/>
            <a:ext cx="6089288" cy="4661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do this, a woman first hollows her</a:t>
            </a:r>
          </a:p>
          <a:p>
            <a:pPr marL="0" indent="0">
              <a:buNone/>
            </a:pPr>
            <a:r>
              <a:rPr lang="en-US" dirty="0"/>
              <a:t>back and then arches it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helps </a:t>
            </a:r>
            <a:r>
              <a:rPr lang="en-US" dirty="0"/>
              <a:t>relieve backache </a:t>
            </a:r>
            <a:r>
              <a:rPr lang="en-US" dirty="0" smtClean="0"/>
              <a:t>during pregnancy </a:t>
            </a:r>
            <a:r>
              <a:rPr lang="en-US" dirty="0"/>
              <a:t>and early labor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making the lumbar spine </a:t>
            </a:r>
            <a:r>
              <a:rPr lang="en-US" dirty="0" smtClean="0"/>
              <a:t>more flexible</a:t>
            </a:r>
            <a:r>
              <a:rPr lang="en-US" dirty="0"/>
              <a:t>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her </a:t>
            </a:r>
            <a:r>
              <a:rPr lang="en-US" dirty="0"/>
              <a:t>more comfortable for the night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3347864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7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7014258" cy="1700808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How can </a:t>
            </a:r>
            <a:r>
              <a:rPr lang="en-US" sz="2700" dirty="0" smtClean="0"/>
              <a:t>the pregnent women  </a:t>
            </a:r>
            <a:r>
              <a:rPr lang="en-US" sz="2700" dirty="0"/>
              <a:t>be sure the </a:t>
            </a:r>
            <a:r>
              <a:rPr lang="en-US" sz="2700" dirty="0" smtClean="0"/>
              <a:t>exercises that </a:t>
            </a:r>
            <a:r>
              <a:rPr lang="en-US" sz="2700" dirty="0"/>
              <a:t>doing to be ready for birth won’t hurt </a:t>
            </a:r>
            <a:r>
              <a:rPr lang="en-US" sz="2700" dirty="0" smtClean="0"/>
              <a:t>her </a:t>
            </a:r>
            <a:r>
              <a:rPr lang="en-US" sz="2700" dirty="0"/>
              <a:t>or </a:t>
            </a:r>
            <a:r>
              <a:rPr lang="en-US" sz="2700" dirty="0" smtClean="0"/>
              <a:t>her baby</a:t>
            </a:r>
            <a:r>
              <a:rPr lang="en-US" sz="2700" dirty="0"/>
              <a:t>?”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95154" y="1496368"/>
            <a:ext cx="7733229" cy="536163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fatigue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Always rise from the floor slowly, to prevent </a:t>
            </a:r>
            <a:r>
              <a:rPr lang="en-US" dirty="0" smtClean="0"/>
              <a:t>feeling dizzy </a:t>
            </a:r>
            <a:r>
              <a:rPr lang="en-US" dirty="0"/>
              <a:t>from orthostatic hypotension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To prevent leg cramps when doing leg </a:t>
            </a:r>
            <a:r>
              <a:rPr lang="en-US" dirty="0" smtClean="0"/>
              <a:t>exercises, never </a:t>
            </a:r>
            <a:r>
              <a:rPr lang="en-US" dirty="0"/>
              <a:t>point the </a:t>
            </a:r>
            <a:r>
              <a:rPr lang="en-US" dirty="0" smtClean="0"/>
              <a:t>toes.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prevent back pain, do not attempt exercises </a:t>
            </a:r>
            <a:r>
              <a:rPr lang="en-US" dirty="0" smtClean="0"/>
              <a:t>that hyperextend </a:t>
            </a:r>
            <a:r>
              <a:rPr lang="en-US" dirty="0"/>
              <a:t>the lower back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Do not hold </a:t>
            </a:r>
            <a:r>
              <a:rPr lang="en-US" dirty="0" smtClean="0"/>
              <a:t>her </a:t>
            </a:r>
            <a:r>
              <a:rPr lang="en-US" dirty="0"/>
              <a:t>breath while exercising, because </a:t>
            </a:r>
            <a:r>
              <a:rPr lang="en-US" dirty="0" smtClean="0"/>
              <a:t>this increases </a:t>
            </a:r>
            <a:r>
              <a:rPr lang="en-US" dirty="0"/>
              <a:t>intra-abdominal and intrauterine pressure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Do not continue with exercises if any danger </a:t>
            </a:r>
            <a:r>
              <a:rPr lang="en-US" dirty="0" smtClean="0"/>
              <a:t>signal of </a:t>
            </a:r>
            <a:r>
              <a:rPr lang="en-US" dirty="0"/>
              <a:t>pregnancy </a:t>
            </a:r>
            <a:r>
              <a:rPr lang="en-US" dirty="0" smtClean="0"/>
              <a:t>occurs.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500" dirty="0">
                <a:solidFill>
                  <a:srgbClr val="04617B"/>
                </a:solidFill>
              </a:rPr>
              <a:t>Methods for Managing Pain in Childbirth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Bradley (Partner-Coached) Method</a:t>
            </a:r>
          </a:p>
          <a:p>
            <a:r>
              <a:rPr lang="en-US" dirty="0"/>
              <a:t>The Psychosexual Method</a:t>
            </a:r>
          </a:p>
          <a:p>
            <a:r>
              <a:rPr lang="en-US" dirty="0"/>
              <a:t>The Dick-Read Method</a:t>
            </a:r>
          </a:p>
          <a:p>
            <a:r>
              <a:rPr lang="en-US" dirty="0"/>
              <a:t>The Lamaze Philosophy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25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1-The </a:t>
            </a:r>
            <a:r>
              <a:rPr lang="en-US" dirty="0"/>
              <a:t>Bradley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914603" cy="45898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emphasizes </a:t>
            </a:r>
            <a:r>
              <a:rPr lang="en-US" dirty="0"/>
              <a:t>that birth is a natural process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mothers are encouraged to trust their body and focus </a:t>
            </a:r>
            <a:r>
              <a:rPr lang="en-US" dirty="0" smtClean="0"/>
              <a:t>on:-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diet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exercise throughout pregnancy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</a:t>
            </a:r>
            <a:r>
              <a:rPr lang="en-US" dirty="0"/>
              <a:t>teaches couples to manage labor through deep breathing and the support of a partner or labor coach.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2"/>
          <a:stretch/>
        </p:blipFill>
        <p:spPr bwMode="auto">
          <a:xfrm>
            <a:off x="6371803" y="1312292"/>
            <a:ext cx="280364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8607784" y="1312292"/>
            <a:ext cx="46754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79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65" y="476672"/>
            <a:ext cx="9031231" cy="1412776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Methods for Managing Pain in Childbirth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28800"/>
            <a:ext cx="6228184" cy="5229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u="sng" dirty="0" smtClean="0">
                <a:solidFill>
                  <a:schemeClr val="accent2">
                    <a:lumMod val="75000"/>
                  </a:schemeClr>
                </a:solidFill>
              </a:rPr>
              <a:t>2-The </a:t>
            </a:r>
            <a:r>
              <a:rPr lang="en-US" sz="3600" b="1" i="1" u="sng" dirty="0">
                <a:solidFill>
                  <a:schemeClr val="accent2">
                    <a:lumMod val="75000"/>
                  </a:schemeClr>
                </a:solidFill>
              </a:rPr>
              <a:t>Psychosexual Method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method includes a </a:t>
            </a:r>
            <a:r>
              <a:rPr lang="en-US" dirty="0"/>
              <a:t>program </a:t>
            </a:r>
            <a:r>
              <a:rPr lang="en-US" dirty="0" smtClean="0"/>
              <a:t>:-</a:t>
            </a:r>
          </a:p>
          <a:p>
            <a:r>
              <a:rPr lang="en-US" dirty="0" smtClean="0"/>
              <a:t>of </a:t>
            </a:r>
            <a:r>
              <a:rPr lang="en-US" dirty="0"/>
              <a:t>conscious relaxation</a:t>
            </a:r>
          </a:p>
          <a:p>
            <a:r>
              <a:rPr lang="en-US" dirty="0" smtClean="0"/>
              <a:t> </a:t>
            </a:r>
            <a:r>
              <a:rPr lang="en-US" dirty="0"/>
              <a:t>levels of progressive breathing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that </a:t>
            </a:r>
            <a:r>
              <a:rPr lang="en-US" dirty="0"/>
              <a:t>encourage a </a:t>
            </a:r>
            <a:r>
              <a:rPr lang="en-US" dirty="0" smtClean="0"/>
              <a:t>woman to </a:t>
            </a:r>
            <a:r>
              <a:rPr lang="en-US" dirty="0"/>
              <a:t>“flow with” rather than struggle against </a:t>
            </a:r>
            <a:r>
              <a:rPr lang="en-US" dirty="0" smtClean="0"/>
              <a:t>contractions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0" t="14137" r="13310" b="25852"/>
          <a:stretch/>
        </p:blipFill>
        <p:spPr bwMode="auto">
          <a:xfrm>
            <a:off x="6084168" y="2780928"/>
            <a:ext cx="3059832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2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child birth and parenting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118" y="2332038"/>
            <a:ext cx="7567290" cy="3744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They </a:t>
            </a:r>
            <a:r>
              <a:rPr lang="en-US" dirty="0"/>
              <a:t>provide accurate information about normal labour and delivery.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 it supplys  </a:t>
            </a:r>
            <a:r>
              <a:rPr lang="en-US" dirty="0"/>
              <a:t>information </a:t>
            </a:r>
            <a:r>
              <a:rPr lang="en-US" dirty="0" smtClean="0"/>
              <a:t>not only </a:t>
            </a:r>
            <a:r>
              <a:rPr lang="en-US" dirty="0"/>
              <a:t>on how to prepare for childbirth but also on how to</a:t>
            </a:r>
          </a:p>
          <a:p>
            <a:pPr marL="0" indent="0">
              <a:buNone/>
            </a:pPr>
            <a:r>
              <a:rPr lang="en-US" dirty="0"/>
              <a:t>parent.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3758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  <a:latin typeface="Constantia"/>
                <a:ea typeface="+mn-ea"/>
                <a:cs typeface="+mn-cs"/>
              </a:rPr>
              <a:t>3</a:t>
            </a: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latin typeface="Constantia"/>
                <a:ea typeface="+mn-ea"/>
                <a:cs typeface="+mn-cs"/>
              </a:rPr>
              <a:t>-The </a:t>
            </a: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  <a:latin typeface="Constantia"/>
                <a:ea typeface="+mn-ea"/>
                <a:cs typeface="+mn-cs"/>
              </a:rPr>
              <a:t>Dick-Read Method</a:t>
            </a:r>
            <a:r>
              <a:rPr lang="en-US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en-US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60486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premise </a:t>
            </a:r>
            <a:r>
              <a:rPr lang="en-US" sz="2400" dirty="0" smtClean="0"/>
              <a:t>is that </a:t>
            </a:r>
            <a:r>
              <a:rPr lang="en-US" sz="2400" dirty="0"/>
              <a:t>fear leads to tension, which leads to pain.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If </a:t>
            </a:r>
            <a:r>
              <a:rPr lang="en-US" sz="2400" dirty="0"/>
              <a:t>a </a:t>
            </a:r>
            <a:r>
              <a:rPr lang="en-US" sz="2400" dirty="0" smtClean="0"/>
              <a:t>woman can </a:t>
            </a:r>
            <a:r>
              <a:rPr lang="en-US" sz="2400" dirty="0"/>
              <a:t>prevent fear from occurring, or break the chain </a:t>
            </a:r>
            <a:r>
              <a:rPr lang="en-US" sz="2400" dirty="0" smtClean="0"/>
              <a:t>between fear </a:t>
            </a:r>
            <a:r>
              <a:rPr lang="en-US" sz="2400" dirty="0"/>
              <a:t>and tension or tension and pain, then she can reduce the</a:t>
            </a:r>
          </a:p>
          <a:p>
            <a:pPr marL="0" indent="0">
              <a:buNone/>
            </a:pPr>
            <a:r>
              <a:rPr lang="en-US" sz="2400" dirty="0"/>
              <a:t>pain of labor contractions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A woman achieves lack of fear</a:t>
            </a:r>
          </a:p>
          <a:p>
            <a:pPr marL="0" indent="0">
              <a:buNone/>
            </a:pPr>
            <a:r>
              <a:rPr lang="en-US" sz="2400" dirty="0"/>
              <a:t>through education about childbirth and relaxation and </a:t>
            </a:r>
            <a:r>
              <a:rPr lang="en-US" sz="2400" dirty="0" smtClean="0"/>
              <a:t>reduced </a:t>
            </a:r>
            <a:r>
              <a:rPr lang="en-US" sz="2400" dirty="0"/>
              <a:t>pain by focusing on abdominal breathing during </a:t>
            </a:r>
            <a:r>
              <a:rPr lang="en-US" sz="2400" dirty="0" smtClean="0"/>
              <a:t>contractions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0137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u="sng" dirty="0"/>
              <a:t>4</a:t>
            </a:r>
            <a:r>
              <a:rPr lang="en-US" sz="4000" b="1" i="1" u="sng" dirty="0" smtClean="0"/>
              <a:t>-The </a:t>
            </a:r>
            <a:r>
              <a:rPr lang="en-US" sz="4000" b="1" i="1" u="sng" dirty="0"/>
              <a:t>Lamaze </a:t>
            </a:r>
            <a:r>
              <a:rPr lang="en-US" sz="4000" b="1" i="1" u="sng" dirty="0" smtClean="0"/>
              <a:t>Philosophy</a:t>
            </a:r>
            <a:endParaRPr lang="en-US" sz="4000" b="1" i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916832"/>
            <a:ext cx="5292079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method is based on the theory that through </a:t>
            </a:r>
            <a:r>
              <a:rPr lang="en-US" sz="2400" dirty="0" smtClean="0"/>
              <a:t>stimulus-response </a:t>
            </a:r>
            <a:r>
              <a:rPr lang="en-US" sz="2400" dirty="0"/>
              <a:t>conditioning, women can learn to use controlled</a:t>
            </a:r>
          </a:p>
          <a:p>
            <a:pPr marL="0" indent="0">
              <a:buNone/>
            </a:pPr>
            <a:r>
              <a:rPr lang="en-US" sz="2400" dirty="0"/>
              <a:t>breathing to reduce pain during labor</a:t>
            </a:r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r>
              <a:rPr lang="en-US" sz="2400" b="1" i="1" dirty="0" smtClean="0"/>
              <a:t>Or </a:t>
            </a:r>
            <a:r>
              <a:rPr lang="en-US" sz="2400" b="1" u="sng" dirty="0" err="1" smtClean="0"/>
              <a:t>Psychoprophylactic</a:t>
            </a:r>
            <a:r>
              <a:rPr lang="en-US" sz="2400" b="1" u="sng" dirty="0" smtClean="0"/>
              <a:t> </a:t>
            </a:r>
            <a:r>
              <a:rPr lang="en-US" sz="2400" b="1" u="sng" dirty="0"/>
              <a:t>method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use </a:t>
            </a:r>
            <a:r>
              <a:rPr lang="en-US" sz="2000" dirty="0" smtClean="0"/>
              <a:t>controlled breathing </a:t>
            </a:r>
            <a:r>
              <a:rPr lang="en-US" sz="2000" dirty="0"/>
              <a:t>to reduce pain during </a:t>
            </a:r>
            <a:r>
              <a:rPr lang="en-US" sz="2000" dirty="0" smtClean="0"/>
              <a:t>labor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it focuses on </a:t>
            </a:r>
            <a:r>
              <a:rPr lang="en-US" sz="2000" dirty="0" smtClean="0"/>
              <a:t>preventing pain </a:t>
            </a:r>
            <a:r>
              <a:rPr lang="en-US" sz="2000" dirty="0"/>
              <a:t>in labor (prophylaxis) by use of the mind (psyche).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3740068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5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i="1" u="sng" dirty="0" smtClean="0"/>
              <a:t>Non medication techniques to pain relive include </a:t>
            </a:r>
            <a:endParaRPr lang="en-US" sz="4000" b="1" i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" y="1935480"/>
            <a:ext cx="5868364" cy="492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u="sng" dirty="0" smtClean="0">
                <a:solidFill>
                  <a:schemeClr val="accent2">
                    <a:lumMod val="75000"/>
                  </a:schemeClr>
                </a:solidFill>
              </a:rPr>
              <a:t>1-Conscious </a:t>
            </a:r>
            <a:r>
              <a:rPr lang="en-US" sz="3200" b="1" i="1" u="sng" dirty="0">
                <a:solidFill>
                  <a:schemeClr val="accent2">
                    <a:lumMod val="75000"/>
                  </a:schemeClr>
                </a:solidFill>
              </a:rPr>
              <a:t>Relaxation </a:t>
            </a:r>
          </a:p>
          <a:p>
            <a:pPr marL="0" indent="0">
              <a:buNone/>
            </a:pPr>
            <a:r>
              <a:rPr lang="en-US" dirty="0" smtClean="0"/>
              <a:t>is </a:t>
            </a:r>
            <a:r>
              <a:rPr lang="en-US" dirty="0"/>
              <a:t>learning </a:t>
            </a:r>
            <a:r>
              <a:rPr lang="en-US" dirty="0" smtClean="0"/>
              <a:t>to relax </a:t>
            </a:r>
            <a:r>
              <a:rPr lang="en-US" dirty="0"/>
              <a:t>body </a:t>
            </a:r>
            <a:r>
              <a:rPr lang="en-US" dirty="0" smtClean="0"/>
              <a:t>parts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She </a:t>
            </a:r>
            <a:r>
              <a:rPr lang="en-US" dirty="0"/>
              <a:t>practices this during pregnancy by </a:t>
            </a:r>
            <a:r>
              <a:rPr lang="en-US" dirty="0" smtClean="0"/>
              <a:t>deliberately </a:t>
            </a:r>
            <a:r>
              <a:rPr lang="en-US" dirty="0"/>
              <a:t>relaxing one set of muscles,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then </a:t>
            </a:r>
            <a:r>
              <a:rPr lang="en-US" dirty="0"/>
              <a:t>another and </a:t>
            </a:r>
            <a:r>
              <a:rPr lang="en-US" dirty="0" smtClean="0"/>
              <a:t>another until </a:t>
            </a:r>
            <a:r>
              <a:rPr lang="en-US" dirty="0"/>
              <a:t>her body is completely relaxed.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963120"/>
            <a:ext cx="3124353" cy="389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957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u="sng" dirty="0" smtClean="0"/>
              <a:t>2-The </a:t>
            </a:r>
            <a:r>
              <a:rPr lang="en-US" sz="4000" b="1" i="1" u="sng" dirty="0"/>
              <a:t>Cleansing Breath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8001" y="2160590"/>
            <a:ext cx="530827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To begin all breathing exercises, </a:t>
            </a:r>
            <a:r>
              <a:rPr lang="en-US" dirty="0" smtClean="0"/>
              <a:t>a woman </a:t>
            </a:r>
            <a:r>
              <a:rPr lang="en-US" dirty="0"/>
              <a:t>breathes in deeply and then exhales deeply (a </a:t>
            </a:r>
            <a:r>
              <a:rPr lang="en-US" dirty="0" smtClean="0"/>
              <a:t>cleansing </a:t>
            </a:r>
            <a:r>
              <a:rPr lang="en-US" dirty="0"/>
              <a:t>breath).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 </a:t>
            </a:r>
            <a:r>
              <a:rPr lang="en-US" dirty="0"/>
              <a:t>it helps ensure an adequate fetal oxygen supply.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55716"/>
            <a:ext cx="3059832" cy="380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99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3-Consciously </a:t>
            </a:r>
            <a:r>
              <a:rPr lang="en-US" dirty="0"/>
              <a:t>Controlled Breathing.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practice, a woman inhales comfortably but</a:t>
            </a:r>
          </a:p>
          <a:p>
            <a:pPr marL="0" indent="0">
              <a:buNone/>
            </a:pPr>
            <a:r>
              <a:rPr lang="en-US" dirty="0"/>
              <a:t>fully, then exhales, with her exhalation a little stronger </a:t>
            </a:r>
            <a:r>
              <a:rPr lang="en-US" dirty="0" smtClean="0"/>
              <a:t>than her </a:t>
            </a:r>
            <a:r>
              <a:rPr lang="en-US" dirty="0"/>
              <a:t>inhalation (to help prevent hypoventilation).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53136"/>
            <a:ext cx="4571206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571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5" y="704088"/>
            <a:ext cx="8579296" cy="1143000"/>
          </a:xfrm>
        </p:spPr>
        <p:txBody>
          <a:bodyPr>
            <a:normAutofit/>
          </a:bodyPr>
          <a:lstStyle/>
          <a:p>
            <a:r>
              <a:rPr lang="en-US" sz="4000" b="1" i="1" u="sng" dirty="0"/>
              <a:t>4</a:t>
            </a:r>
            <a:r>
              <a:rPr lang="en-US" sz="4000" b="1" i="1" u="sng" dirty="0" smtClean="0"/>
              <a:t>-Imagery</a:t>
            </a:r>
            <a:endParaRPr lang="en-US" sz="4000" b="1" i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935480"/>
            <a:ext cx="6701742" cy="4733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Focusing </a:t>
            </a:r>
            <a:r>
              <a:rPr lang="en-US" dirty="0"/>
              <a:t>intently on an object</a:t>
            </a:r>
          </a:p>
          <a:p>
            <a:pPr marL="0" indent="0">
              <a:buNone/>
            </a:pPr>
            <a:r>
              <a:rPr lang="en-US" dirty="0" smtClean="0"/>
              <a:t>is </a:t>
            </a:r>
            <a:r>
              <a:rPr lang="en-US" dirty="0"/>
              <a:t>another method </a:t>
            </a:r>
            <a:r>
              <a:rPr lang="en-US" dirty="0" smtClean="0"/>
              <a:t>of keeping </a:t>
            </a:r>
            <a:r>
              <a:rPr lang="en-US" dirty="0"/>
              <a:t>sensory input from reaching the cortex of the </a:t>
            </a:r>
            <a:r>
              <a:rPr lang="en-US" dirty="0" smtClean="0"/>
              <a:t>brain.</a:t>
            </a:r>
          </a:p>
          <a:p>
            <a:pPr marL="0" indent="0">
              <a:buNone/>
            </a:pPr>
            <a:r>
              <a:rPr lang="en-US" dirty="0" smtClean="0"/>
              <a:t>She </a:t>
            </a:r>
            <a:r>
              <a:rPr lang="en-US" dirty="0"/>
              <a:t>concentrates on it during contractions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52877"/>
            <a:ext cx="3635896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241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en-US" b="1" i="1" u="sng" dirty="0" smtClean="0"/>
              <a:t>The birth setting </a:t>
            </a:r>
            <a:endParaRPr lang="en-US" b="1" i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73284" y="1628800"/>
            <a:ext cx="5422853" cy="52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Choosing the Appropriate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Setting</a:t>
            </a:r>
          </a:p>
          <a:p>
            <a:pPr marL="514350" indent="-514350">
              <a:buFont typeface="+mj-lt"/>
              <a:buAutoNum type="arabicPeriod"/>
            </a:pP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Choosing a Birth Attendant &amp;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Support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Person</a:t>
            </a:r>
          </a:p>
          <a:p>
            <a:pPr marL="514350" indent="-514350">
              <a:buFont typeface="+mj-lt"/>
              <a:buAutoNum type="arabicPeriod"/>
            </a:pP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Hospital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Birth</a:t>
            </a:r>
          </a:p>
          <a:p>
            <a:pPr marL="514350" indent="-514350">
              <a:buFont typeface="+mj-lt"/>
              <a:buAutoNum type="arabicPeriod"/>
            </a:pPr>
            <a:endParaRPr lang="en-US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Alternative Birthing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Centers</a:t>
            </a:r>
          </a:p>
          <a:p>
            <a:pPr marL="514350" indent="-514350">
              <a:buFont typeface="+mj-lt"/>
              <a:buAutoNum type="arabicPeriod"/>
            </a:pP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Home Birth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8"/>
            <a:ext cx="3126081" cy="40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292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916832"/>
            <a:ext cx="7704856" cy="43891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i="1" dirty="0" smtClean="0">
                <a:solidFill>
                  <a:srgbClr val="2F2B20"/>
                </a:solidFill>
                <a:latin typeface="Calibri"/>
              </a:rPr>
              <a:t> Adele </a:t>
            </a:r>
            <a:r>
              <a:rPr lang="en-US" sz="2200" i="1" dirty="0" err="1">
                <a:solidFill>
                  <a:srgbClr val="2F2B20"/>
                </a:solidFill>
                <a:latin typeface="Calibri"/>
              </a:rPr>
              <a:t>Pillitteri</a:t>
            </a:r>
            <a:r>
              <a:rPr lang="en-US" sz="2200" i="1" dirty="0">
                <a:solidFill>
                  <a:srgbClr val="2F2B20"/>
                </a:solidFill>
                <a:latin typeface="Calibri"/>
              </a:rPr>
              <a:t> . </a:t>
            </a:r>
            <a:r>
              <a:rPr lang="en-US" sz="2200" b="1" i="1" dirty="0">
                <a:solidFill>
                  <a:srgbClr val="2F2B20"/>
                </a:solidFill>
                <a:latin typeface="Calibri"/>
              </a:rPr>
              <a:t>Maternal &amp; Child Health Nursing : Care of the Childbearing  &amp; Childrearing Family,</a:t>
            </a:r>
            <a:r>
              <a:rPr lang="en-US" sz="2200" i="1" dirty="0">
                <a:solidFill>
                  <a:srgbClr val="2F2B20"/>
                </a:solidFill>
                <a:latin typeface="Calibri"/>
              </a:rPr>
              <a:t> Sixth </a:t>
            </a:r>
            <a:r>
              <a:rPr lang="en-US" sz="2200" i="1" dirty="0" smtClean="0">
                <a:solidFill>
                  <a:srgbClr val="2F2B20"/>
                </a:solidFill>
                <a:latin typeface="Calibri"/>
              </a:rPr>
              <a:t>Edition,Chapter</a:t>
            </a:r>
            <a:r>
              <a:rPr lang="en-US" sz="2200" b="1" i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200" i="1" dirty="0" smtClean="0">
                <a:solidFill>
                  <a:srgbClr val="2F2B20"/>
                </a:solidFill>
                <a:latin typeface="Calibri"/>
              </a:rPr>
              <a:t> preparing a family for childbirth and parenting </a:t>
            </a:r>
          </a:p>
          <a:p>
            <a:pPr marL="571500" lvl="0" indent="-457200">
              <a:buClr>
                <a:srgbClr val="A9A57C"/>
              </a:buClr>
              <a:buSzTx/>
              <a:buFont typeface="+mj-lt"/>
              <a:buAutoNum type="arabicPeriod"/>
            </a:pPr>
            <a:r>
              <a:rPr lang="en-US" sz="2200" i="1" dirty="0" err="1">
                <a:solidFill>
                  <a:srgbClr val="2F2B20"/>
                </a:solidFill>
                <a:latin typeface="Calibri"/>
              </a:rPr>
              <a:t>patricia</a:t>
            </a:r>
            <a:r>
              <a:rPr lang="en-US" sz="2200" i="1" dirty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200" i="1" dirty="0" err="1">
                <a:solidFill>
                  <a:srgbClr val="2F2B20"/>
                </a:solidFill>
                <a:latin typeface="Calibri"/>
              </a:rPr>
              <a:t>A.Wieland</a:t>
            </a:r>
            <a:r>
              <a:rPr lang="en-US" sz="2200" i="1" dirty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200" i="1" dirty="0" err="1">
                <a:solidFill>
                  <a:srgbClr val="2F2B20"/>
                </a:solidFill>
                <a:latin typeface="Calibri"/>
              </a:rPr>
              <a:t>Ladewing</a:t>
            </a:r>
            <a:r>
              <a:rPr lang="en-US" sz="2200" i="1" dirty="0">
                <a:solidFill>
                  <a:srgbClr val="2F2B20"/>
                </a:solidFill>
                <a:latin typeface="Calibri"/>
              </a:rPr>
              <a:t> ,Marcia </a:t>
            </a:r>
            <a:r>
              <a:rPr lang="en-US" sz="2200" i="1" dirty="0" err="1">
                <a:solidFill>
                  <a:srgbClr val="2F2B20"/>
                </a:solidFill>
                <a:latin typeface="Calibri"/>
              </a:rPr>
              <a:t>L.London,Michele</a:t>
            </a:r>
            <a:r>
              <a:rPr lang="en-US" sz="2200" i="1" dirty="0">
                <a:solidFill>
                  <a:srgbClr val="2F2B20"/>
                </a:solidFill>
                <a:latin typeface="Calibri"/>
              </a:rPr>
              <a:t> .</a:t>
            </a:r>
            <a:r>
              <a:rPr lang="en-US" sz="2200" i="1" dirty="0" err="1">
                <a:solidFill>
                  <a:srgbClr val="2F2B20"/>
                </a:solidFill>
                <a:latin typeface="Calibri"/>
              </a:rPr>
              <a:t>R.Davidson</a:t>
            </a:r>
            <a:r>
              <a:rPr lang="en-US" sz="2200" b="1" i="1" dirty="0">
                <a:solidFill>
                  <a:srgbClr val="2F2B20"/>
                </a:solidFill>
                <a:latin typeface="Calibri"/>
              </a:rPr>
              <a:t>. Contemporary Maternal-Newborn Nursing Care</a:t>
            </a:r>
            <a:r>
              <a:rPr lang="en-US" sz="2200" i="1" dirty="0">
                <a:solidFill>
                  <a:srgbClr val="2F2B20"/>
                </a:solidFill>
                <a:latin typeface="Calibri"/>
              </a:rPr>
              <a:t>, Sixth Edition, </a:t>
            </a:r>
            <a:r>
              <a:rPr lang="en-US" sz="2200" i="1" dirty="0" smtClean="0">
                <a:solidFill>
                  <a:srgbClr val="2F2B20"/>
                </a:solidFill>
                <a:latin typeface="Calibri"/>
              </a:rPr>
              <a:t>chapter</a:t>
            </a:r>
            <a:r>
              <a:rPr lang="en-US" sz="2200" b="1" i="1" dirty="0" smtClean="0">
                <a:solidFill>
                  <a:srgbClr val="2F2B20"/>
                </a:solidFill>
                <a:latin typeface="Calibri"/>
              </a:rPr>
              <a:t>8</a:t>
            </a:r>
            <a:r>
              <a:rPr lang="en-US" sz="2200" i="1" dirty="0" smtClean="0">
                <a:solidFill>
                  <a:srgbClr val="2F2B20"/>
                </a:solidFill>
                <a:latin typeface="Calibri"/>
              </a:rPr>
              <a:t> preparation for parenthood.</a:t>
            </a:r>
            <a:endParaRPr lang="en-US" sz="2200" i="1" dirty="0">
              <a:solidFill>
                <a:srgbClr val="2F2B20"/>
              </a:solidFill>
              <a:latin typeface="Calibri"/>
            </a:endParaRPr>
          </a:p>
          <a:p>
            <a:pPr marL="457200" indent="-457200">
              <a:buFont typeface="+mj-lt"/>
              <a:buAutoNum type="arabicPeriod"/>
            </a:pPr>
            <a:endParaRPr lang="en-US" sz="2200" i="1" dirty="0" smtClean="0">
              <a:solidFill>
                <a:srgbClr val="2F2B20"/>
              </a:solidFill>
              <a:latin typeface="Calibri"/>
            </a:endParaRPr>
          </a:p>
          <a:p>
            <a:pPr marL="0" indent="0">
              <a:buNone/>
            </a:pPr>
            <a:r>
              <a:rPr lang="en-US" sz="2200" i="1" dirty="0" smtClean="0">
                <a:solidFill>
                  <a:srgbClr val="2F2B20"/>
                </a:solidFill>
                <a:latin typeface="Calibri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07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listening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6138150" cy="4680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17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132" y="844952"/>
            <a:ext cx="7090618" cy="13507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Three of the most importent decisions they need to make involve:-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16689" y="2468880"/>
            <a:ext cx="6311096" cy="43891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Choice of birth attendant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Setting and how much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type of analgesic they want to use in labor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3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Preparing child birth and parenting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35480"/>
            <a:ext cx="8579296" cy="47338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For example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a woman </a:t>
            </a:r>
            <a:r>
              <a:rPr lang="en-US" dirty="0"/>
              <a:t>may elect to </a:t>
            </a:r>
            <a:r>
              <a:rPr lang="en-US" dirty="0" smtClean="0"/>
              <a:t>have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her family </a:t>
            </a:r>
            <a:r>
              <a:rPr lang="en-US" dirty="0"/>
              <a:t>physician,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obstetrician</a:t>
            </a:r>
            <a:r>
              <a:rPr lang="en-US" dirty="0"/>
              <a:t>,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or nurse-midwife attend the birth and to be supported by </a:t>
            </a:r>
            <a:r>
              <a:rPr lang="en-US" dirty="0" smtClean="0"/>
              <a:t>her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husband</a:t>
            </a:r>
            <a:r>
              <a:rPr lang="en-US" dirty="0"/>
              <a:t>, 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partner</a:t>
            </a:r>
            <a:r>
              <a:rPr lang="en-US" dirty="0"/>
              <a:t>, 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family </a:t>
            </a:r>
            <a:r>
              <a:rPr lang="en-US" dirty="0"/>
              <a:t>member, 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friend</a:t>
            </a: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doula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i="1" dirty="0"/>
              <a:t>(</a:t>
            </a:r>
            <a:r>
              <a:rPr lang="en-US" b="1" i="1" dirty="0" smtClean="0"/>
              <a:t>a woman </a:t>
            </a:r>
            <a:r>
              <a:rPr lang="en-US" b="1" i="1" dirty="0"/>
              <a:t>who is experienced in childbirth and provides </a:t>
            </a:r>
            <a:r>
              <a:rPr lang="en-US" b="1" i="1" dirty="0" smtClean="0"/>
              <a:t>continuous </a:t>
            </a:r>
            <a:r>
              <a:rPr lang="en-US" b="1" i="1" dirty="0"/>
              <a:t>emotional and physical support). </a:t>
            </a:r>
            <a:endParaRPr lang="en-US" b="1" i="1" dirty="0" smtClean="0"/>
          </a:p>
          <a:p>
            <a:pPr marL="0" indent="0">
              <a:buNone/>
            </a:pPr>
            <a:r>
              <a:rPr lang="en-US" dirty="0" smtClean="0"/>
              <a:t>Most women choose </a:t>
            </a:r>
            <a:r>
              <a:rPr lang="en-US" dirty="0"/>
              <a:t>to give birth in a birthing center or a </a:t>
            </a:r>
            <a:r>
              <a:rPr lang="en-US" dirty="0" smtClean="0"/>
              <a:t>hospital.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7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goals of preparation for child birth are to:-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3069" y="1935480"/>
            <a:ext cx="8289371" cy="480588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Prepare an expectant women and her support person for the child birth experiance 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clients who are knowledge able consumers of obstatric care.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Help women to reduce and manage pain with both pharmacologic and non pharmacologic methods.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Help increase acouple‘s overall enjoyment of and satisfaction with the child birth experiance.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0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content of classes for child birth preparation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35480"/>
            <a:ext cx="7920880" cy="4805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1-Early classes (first trimester ) :-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Early gestational changes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Self care during pregnancy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Fetal development &amp;environmental danger for fetus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Sexuality in pregnancy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Birth setting &amp; type of care provider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Nutrition , rest ,exercise suggestion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Relieve measures for common discomforts of pregnancy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 psychological changes in pregnancy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 </a:t>
            </a:r>
            <a:r>
              <a:rPr lang="en-US" sz="2000" b="1" dirty="0" smtClean="0"/>
              <a:t>provide information about:-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 factors that place the at risk for preterm labor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Present information about breast feeding &amp; formula feeding  </a:t>
            </a:r>
          </a:p>
          <a:p>
            <a:pPr>
              <a:buFont typeface="Wingdings" pitchFamily="2" charset="2"/>
              <a:buChar char="ü"/>
            </a:pP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871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500" dirty="0">
                <a:solidFill>
                  <a:srgbClr val="04617B"/>
                </a:solidFill>
              </a:rPr>
              <a:t>Possible content of classes for child birth preparation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17452"/>
            <a:ext cx="8229600" cy="4752528"/>
          </a:xfrm>
        </p:spPr>
        <p:txBody>
          <a:bodyPr>
            <a:normAutofit/>
          </a:bodyPr>
          <a:lstStyle/>
          <a:p>
            <a:pPr marL="0" lvl="0" indent="0">
              <a:buClr>
                <a:srgbClr val="0BD0D9"/>
              </a:buClr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2-Later classes (second &amp;third trimester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lvl="0">
              <a:buClr>
                <a:srgbClr val="0BD0D9"/>
              </a:buClr>
              <a:buFont typeface="Wingdings" pitchFamily="2" charset="2"/>
              <a:buChar char="q"/>
            </a:pPr>
            <a:r>
              <a:rPr lang="en-US" sz="2400" dirty="0" smtClean="0"/>
              <a:t>Preparation for birth process </a:t>
            </a:r>
          </a:p>
          <a:p>
            <a:pPr lvl="0">
              <a:buClr>
                <a:srgbClr val="0BD0D9"/>
              </a:buClr>
              <a:buFont typeface="Wingdings" pitchFamily="2" charset="2"/>
              <a:buChar char="q"/>
            </a:pPr>
            <a:r>
              <a:rPr lang="en-US" sz="2400" dirty="0" smtClean="0"/>
              <a:t>Relaxation techniques </a:t>
            </a:r>
          </a:p>
          <a:p>
            <a:pPr lvl="0">
              <a:buClr>
                <a:srgbClr val="0BD0D9"/>
              </a:buClr>
              <a:buFont typeface="Wingdings" pitchFamily="2" charset="2"/>
              <a:buChar char="q"/>
            </a:pPr>
            <a:r>
              <a:rPr lang="en-US" sz="2400" dirty="0" smtClean="0"/>
              <a:t>Breathing technique </a:t>
            </a:r>
            <a:endParaRPr lang="en-US" sz="2400" dirty="0"/>
          </a:p>
          <a:p>
            <a:pPr lvl="0">
              <a:buClr>
                <a:srgbClr val="0BD0D9"/>
              </a:buClr>
              <a:buFont typeface="Wingdings" pitchFamily="2" charset="2"/>
              <a:buChar char="q"/>
            </a:pPr>
            <a:r>
              <a:rPr lang="en-US" sz="2400" dirty="0" smtClean="0"/>
              <a:t>Post </a:t>
            </a:r>
            <a:r>
              <a:rPr lang="en-US" sz="2400" dirty="0"/>
              <a:t>partum self care </a:t>
            </a:r>
          </a:p>
          <a:p>
            <a:pPr marL="0" lvl="0" indent="0">
              <a:buClr>
                <a:srgbClr val="0BD0D9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3-Breast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feeding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Clr>
                <a:srgbClr val="0BD0D9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Advantage &amp; disadvantage </a:t>
            </a:r>
          </a:p>
          <a:p>
            <a:pPr>
              <a:buClr>
                <a:srgbClr val="0BD0D9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Techniques  of breast feeding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8" r="8644"/>
          <a:stretch/>
        </p:blipFill>
        <p:spPr bwMode="auto">
          <a:xfrm>
            <a:off x="6070103" y="4193716"/>
            <a:ext cx="3073897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8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childbirh plan :-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37550" y="2160590"/>
            <a:ext cx="6017952" cy="32563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Birth Attendant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Birth </a:t>
            </a:r>
            <a:r>
              <a:rPr lang="en-US" sz="2000" dirty="0"/>
              <a:t>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Support </a:t>
            </a:r>
            <a:r>
              <a:rPr lang="en-US" sz="2000" dirty="0"/>
              <a:t>Person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Activities </a:t>
            </a:r>
            <a:r>
              <a:rPr lang="en-US" sz="2000" dirty="0"/>
              <a:t>During Labor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Birth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Postpartum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1064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" y="704088"/>
            <a:ext cx="7153154" cy="1143000"/>
          </a:xfrm>
        </p:spPr>
        <p:txBody>
          <a:bodyPr>
            <a:noAutofit/>
          </a:bodyPr>
          <a:lstStyle/>
          <a:p>
            <a:r>
              <a:rPr lang="en-US" sz="4000" b="1" i="1" dirty="0" smtClean="0"/>
              <a:t>Several exercises for labor</a:t>
            </a:r>
            <a:endParaRPr lang="en-US" sz="4000" b="1" i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9664" y="1935480"/>
            <a:ext cx="6033304" cy="49225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Prenatal </a:t>
            </a:r>
            <a:r>
              <a:rPr lang="en-US" sz="2800" b="1" i="1" u="sng" dirty="0">
                <a:solidFill>
                  <a:schemeClr val="accent2">
                    <a:lumMod val="75000"/>
                  </a:schemeClr>
                </a:solidFill>
              </a:rPr>
              <a:t>yoga </a:t>
            </a:r>
            <a:endParaRPr lang="en-US" sz="2800" b="1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classes </a:t>
            </a:r>
            <a:r>
              <a:rPr lang="en-US" dirty="0"/>
              <a:t>are aimed </a:t>
            </a:r>
            <a:r>
              <a:rPr lang="en-US" dirty="0" smtClean="0"/>
              <a:t>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helping a woman relax </a:t>
            </a:r>
            <a:r>
              <a:rPr lang="en-US" dirty="0" smtClean="0"/>
              <a:t>and manage </a:t>
            </a:r>
            <a:r>
              <a:rPr lang="en-US" dirty="0"/>
              <a:t>stress better for all times in her </a:t>
            </a:r>
            <a:r>
              <a:rPr lang="en-US" dirty="0" smtClean="0"/>
              <a:t>life.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help a woman stay </a:t>
            </a:r>
            <a:r>
              <a:rPr lang="en-US" dirty="0" smtClean="0"/>
              <a:t>overall fit </a:t>
            </a:r>
            <a:r>
              <a:rPr lang="en-US" dirty="0"/>
              <a:t>by their focus on gentle stretching and </a:t>
            </a:r>
            <a:r>
              <a:rPr lang="en-US" dirty="0" smtClean="0"/>
              <a:t>deep breathing.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help </a:t>
            </a:r>
            <a:r>
              <a:rPr lang="en-US" dirty="0"/>
              <a:t>a woman feel a high level of </a:t>
            </a:r>
            <a:r>
              <a:rPr lang="en-US" dirty="0" smtClean="0"/>
              <a:t>self-esteem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help </a:t>
            </a:r>
            <a:r>
              <a:rPr lang="en-US" dirty="0"/>
              <a:t>both relaxation and </a:t>
            </a:r>
            <a:r>
              <a:rPr lang="en-US" dirty="0" smtClean="0"/>
              <a:t>pain management.</a:t>
            </a:r>
          </a:p>
          <a:p>
            <a:pPr marL="0" indent="0" algn="ctr">
              <a:buNone/>
            </a:pPr>
            <a:r>
              <a:rPr lang="ar-IQ" dirty="0" smtClean="0"/>
              <a:t>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3059833" cy="465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5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1129</TotalTime>
  <Words>1219</Words>
  <Application>Microsoft Office PowerPoint</Application>
  <PresentationFormat>On-screen Show (4:3)</PresentationFormat>
  <Paragraphs>206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تدفق</vt:lpstr>
      <vt:lpstr>Preparing a family for childbirth and parenting   </vt:lpstr>
      <vt:lpstr>Preparing child birth and parenting</vt:lpstr>
      <vt:lpstr>Three of the most importent decisions they need to make involve:-</vt:lpstr>
      <vt:lpstr>Preparing child birth and parenting</vt:lpstr>
      <vt:lpstr>Common goals of preparation for child birth are to:-</vt:lpstr>
      <vt:lpstr>Possible content of classes for child birth preparation  </vt:lpstr>
      <vt:lpstr>Possible content of classes for child birth preparation </vt:lpstr>
      <vt:lpstr> The childbirh plan :-</vt:lpstr>
      <vt:lpstr>Several exercises for labor</vt:lpstr>
      <vt:lpstr>Perineal &amp;abdominal exercises </vt:lpstr>
      <vt:lpstr>1-Tailor Sitting </vt:lpstr>
      <vt:lpstr>2-Squatting</vt:lpstr>
      <vt:lpstr>3-Pelvic Floor Contractions  (Kegel Exercises) </vt:lpstr>
      <vt:lpstr>4-Abdominal Muscle Contractions </vt:lpstr>
      <vt:lpstr>5-Pelvic Rocking </vt:lpstr>
      <vt:lpstr>How can the pregnent women  be sure the exercises that doing to be ready for birth won’t hurt her or her baby?” </vt:lpstr>
      <vt:lpstr>Methods for Managing Pain in Childbirth</vt:lpstr>
      <vt:lpstr>1-The Bradley method </vt:lpstr>
      <vt:lpstr>Methods for Managing Pain in Childbirth </vt:lpstr>
      <vt:lpstr>3-The Dick-Read Method </vt:lpstr>
      <vt:lpstr>4-The Lamaze Philosophy</vt:lpstr>
      <vt:lpstr>Non medication techniques to pain relive include </vt:lpstr>
      <vt:lpstr>2-The Cleansing Breath</vt:lpstr>
      <vt:lpstr>3-Consciously Controlled Breathing.</vt:lpstr>
      <vt:lpstr>4-Imagery</vt:lpstr>
      <vt:lpstr>The birth setting </vt:lpstr>
      <vt:lpstr>References </vt:lpstr>
      <vt:lpstr>Thank you for your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a family for childbirth and parenting</dc:title>
  <dc:creator>zahraa 1992</dc:creator>
  <cp:lastModifiedBy>Maher</cp:lastModifiedBy>
  <cp:revision>81</cp:revision>
  <dcterms:created xsi:type="dcterms:W3CDTF">2018-09-23T13:33:15Z</dcterms:created>
  <dcterms:modified xsi:type="dcterms:W3CDTF">2021-01-16T13:27:57Z</dcterms:modified>
</cp:coreProperties>
</file>