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DC6198-09BC-44F6-849E-0641FE2522E4}" type="datetimeFigureOut">
              <a:rPr lang="ar-IQ" smtClean="0"/>
              <a:pPr/>
              <a:t>03/06/1442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FCAD22-D593-4E2A-AB26-254EDE4CC2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indahealthcenter.hrsa.gov/" TargetMode="External"/><Relationship Id="rId2" Type="http://schemas.openxmlformats.org/officeDocument/2006/relationships/hyperlink" Target="https://www.cdc.gov/coronavirus/2019-ncov/prevent-getting-sick/preven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coronavirus/2019-ncov/need-extra-precautions/people-with-medical-conditions.html" TargetMode="External"/><Relationship Id="rId5" Type="http://schemas.openxmlformats.org/officeDocument/2006/relationships/hyperlink" Target="https://www.cdc.gov/coronavirus/2019-ncov/daily-life-coping/managing-stress-anxiety.html" TargetMode="External"/><Relationship Id="rId4" Type="http://schemas.openxmlformats.org/officeDocument/2006/relationships/hyperlink" Target="https://www.cdc.gov/publichealthgateway/healthdirectories/healthdepartments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632848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Precaution Measures  for </a:t>
            </a:r>
            <a:r>
              <a:rPr lang="en-US" b="1" dirty="0" err="1"/>
              <a:t>Covid</a:t>
            </a:r>
            <a:r>
              <a:rPr lang="en-US" b="1" dirty="0"/>
              <a:t> 19 Infection  Control for women during Pregnancy , labor, Postnatal, &amp; Lactation.</a:t>
            </a:r>
            <a:endParaRPr lang="ar-IQ" b="1" dirty="0"/>
          </a:p>
        </p:txBody>
      </p:sp>
      <p:pic>
        <p:nvPicPr>
          <p:cNvPr id="4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555" y="3140968"/>
            <a:ext cx="4326890" cy="32403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332656"/>
            <a:ext cx="8178112" cy="5915744"/>
          </a:xfrm>
        </p:spPr>
        <p:txBody>
          <a:bodyPr>
            <a:normAutofit fontScale="40000" lnSpcReduction="20000"/>
          </a:bodyPr>
          <a:lstStyle/>
          <a:p>
            <a:pPr algn="l" rtl="0">
              <a:buNone/>
            </a:pPr>
            <a:r>
              <a:rPr lang="en-US" sz="5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an infected woman breastfeed? </a:t>
            </a:r>
          </a:p>
          <a:p>
            <a:pPr lvl="0" algn="l" rtl="0"/>
            <a:r>
              <a:rPr lang="en-US" sz="5100" dirty="0" smtClean="0"/>
              <a:t>There is no evidence of COVID-19 in the breast milk of infected women. </a:t>
            </a:r>
          </a:p>
          <a:p>
            <a:pPr lvl="0" algn="l" rtl="0"/>
            <a:r>
              <a:rPr lang="en-US" sz="5100" dirty="0" smtClean="0"/>
              <a:t>Breastfeeding is encouraged and is a potentially important source of antibody protection for the infant.</a:t>
            </a:r>
          </a:p>
          <a:p>
            <a:pPr lvl="0" algn="l" rtl="0"/>
            <a:r>
              <a:rPr lang="en-US" sz="5100" dirty="0" smtClean="0"/>
              <a:t>The CDC recommends that during temporary separation, women who intend to breastfeed should be encouraged to express their breast milk to establish and maintain milk supply.</a:t>
            </a:r>
          </a:p>
          <a:p>
            <a:pPr lvl="0" algn="l" rtl="0"/>
            <a:r>
              <a:rPr lang="en-US" sz="5100" dirty="0" smtClean="0"/>
              <a:t>If possible, a dedicated breast pump should be provided.</a:t>
            </a:r>
          </a:p>
          <a:p>
            <a:pPr lvl="0" algn="l" rtl="0"/>
            <a:r>
              <a:rPr lang="en-US" sz="5100" dirty="0" smtClean="0"/>
              <a:t>Before expressing breast milk, women should practice appropriate hand hygiene. </a:t>
            </a:r>
          </a:p>
          <a:p>
            <a:pPr lvl="0" algn="l" rtl="0"/>
            <a:r>
              <a:rPr lang="en-US" sz="5100" dirty="0" smtClean="0"/>
              <a:t>After pumping, all parts of the pump that come into contact with breast milk should be thoroughly washed, and the entire pump should be appropriately disinfected. </a:t>
            </a:r>
          </a:p>
          <a:p>
            <a:pPr lvl="0" algn="l" rtl="0"/>
            <a:r>
              <a:rPr lang="en-US" sz="5100" dirty="0" smtClean="0"/>
              <a:t>Expressed breast milk should be feed to the newborn by a healthy caregiver. </a:t>
            </a:r>
          </a:p>
          <a:p>
            <a:pPr lvl="0" algn="l" rtl="0"/>
            <a:r>
              <a:rPr lang="en-US" sz="5100" dirty="0" smtClean="0"/>
              <a:t>For women and infants who are not separated, and the woman wishes to feed at the breast, she should put on a facemask and practice hand hygiene before each feeding </a:t>
            </a:r>
          </a:p>
          <a:p>
            <a:pPr rtl="0"/>
            <a:r>
              <a:rPr lang="en-US" b="1" dirty="0" smtClean="0"/>
              <a:t> 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404664"/>
            <a:ext cx="8106104" cy="5843736"/>
          </a:xfrm>
        </p:spPr>
        <p:txBody>
          <a:bodyPr>
            <a:normAutofit fontScale="70000" lnSpcReduction="20000"/>
          </a:bodyPr>
          <a:lstStyle/>
          <a:p>
            <a:pPr lvl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Measures for Pregnant Women to Prevent COVID-19 infection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The greatest tool to prevent COVID-19 Infection in the general population and for pregnant women is Social Distancing, such as: 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there is a non-pharmaceutical infection prevention and control intervention</a:t>
            </a:r>
          </a:p>
          <a:p>
            <a:pPr lvl="0" algn="l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implemented to avoid/decrease contact between those who are infected with a disease/pathogen and those who are not,</a:t>
            </a:r>
          </a:p>
          <a:p>
            <a:pPr lvl="0" algn="l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Disinfection of surfaces to reduce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fomites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related spread.</a:t>
            </a:r>
          </a:p>
          <a:p>
            <a:pPr lvl="0" algn="l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For women working outside the house, it is preferable to take Work from Home.</a:t>
            </a:r>
          </a:p>
          <a:p>
            <a:pPr lvl="0" algn="l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Keeping a distance of at least one meter in various necessary interactions and activities,</a:t>
            </a:r>
          </a:p>
          <a:p>
            <a:pPr lvl="0" algn="l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If public transport is used, distance should be maintained.</a:t>
            </a:r>
          </a:p>
          <a:p>
            <a:pPr lvl="0" algn="l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Minimize visitors from coming to meet the mother and newborn after delivery.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476672"/>
            <a:ext cx="8250120" cy="5771728"/>
          </a:xfrm>
        </p:spPr>
        <p:txBody>
          <a:bodyPr>
            <a:normAutofit fontScale="70000" lnSpcReduction="20000"/>
          </a:bodyPr>
          <a:lstStyle/>
          <a:p>
            <a:pPr lvl="0"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Stay at home as much as possible unless there is a medical need related to development of symptoms of infection or related to pregnancy.</a:t>
            </a:r>
          </a:p>
          <a:p>
            <a:pPr lvl="0"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Routine antenatal visits are to be deferred. If there is a minor query, it can be</a:t>
            </a:r>
          </a:p>
          <a:p>
            <a:pPr lvl="0"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Washing their hands frequently and properly with a soap and water or an alcohol for minimum 20 seconds</a:t>
            </a:r>
          </a:p>
          <a:p>
            <a:pPr lvl="0"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Covering their mouth and nose with their bent elbow, or tissue while coughing or sneezing. Then the used tissue should be disposed immediately. </a:t>
            </a:r>
          </a:p>
          <a:p>
            <a:pPr lvl="0"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Avoid touching face, eyes, nose and mouth with hands.</a:t>
            </a:r>
          </a:p>
          <a:p>
            <a:pPr lvl="0"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wearing a surgical mask and changing it every 6 to 8 hours.</a:t>
            </a:r>
          </a:p>
          <a:p>
            <a:pPr lvl="0"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Disposable gloves should be used</a:t>
            </a:r>
          </a:p>
          <a:p>
            <a:pPr lvl="0"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Clothes should be washed separately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332656"/>
            <a:ext cx="8250120" cy="591574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Call midwife or maternity team immediately if: 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800" dirty="0" smtClean="0"/>
              <a:t>the baby is moving less than usual</a:t>
            </a:r>
          </a:p>
          <a:p>
            <a:pPr lvl="0" algn="l" rtl="0"/>
            <a:r>
              <a:rPr lang="en-US" sz="2800" dirty="0" smtClean="0"/>
              <a:t>cannot feel the baby moving</a:t>
            </a:r>
          </a:p>
          <a:p>
            <a:pPr lvl="0" algn="l" rtl="0"/>
            <a:r>
              <a:rPr lang="en-US" sz="2800" dirty="0" smtClean="0"/>
              <a:t>there is a change to baby usual pattern of movements</a:t>
            </a:r>
          </a:p>
          <a:p>
            <a:pPr lvl="0" algn="l" rtl="0"/>
            <a:r>
              <a:rPr lang="en-US" sz="2800" dirty="0" smtClean="0"/>
              <a:t>have any bleeding from the vagina</a:t>
            </a:r>
          </a:p>
          <a:p>
            <a:pPr lvl="0" algn="l" rtl="0"/>
            <a:r>
              <a:rPr lang="en-US" sz="2800" dirty="0" smtClean="0"/>
              <a:t>feeling very anxious or worried</a:t>
            </a:r>
          </a:p>
          <a:p>
            <a:pPr lvl="0" algn="l" rtl="0"/>
            <a:r>
              <a:rPr lang="en-US" sz="2800" dirty="0" smtClean="0"/>
              <a:t>have a headache that does not go away</a:t>
            </a:r>
          </a:p>
          <a:p>
            <a:pPr lvl="0" algn="l" rtl="0"/>
            <a:r>
              <a:rPr lang="en-US" sz="2800" dirty="0" smtClean="0"/>
              <a:t>if shortness of breath when resting or lying down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332656"/>
            <a:ext cx="8250120" cy="5915744"/>
          </a:xfrm>
        </p:spPr>
        <p:txBody>
          <a:bodyPr>
            <a:noAutofit/>
          </a:bodyPr>
          <a:lstStyle/>
          <a:p>
            <a:pPr lvl="0"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Presentation of COVID-19 in Pregnancy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mean incubation period (from exposure to the appearance of clinical features) is 5 to 7 days. Most people who are infected will show features latest by 11 days of exposure which include: 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pregnant women will have mild to moderate flu-like symptoms of cough, sore throat, and fever. Few may have</a:t>
            </a:r>
          </a:p>
          <a:p>
            <a:pPr lvl="0"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difficulty in breathing or shortness of breath. These have been classified as severe acute respiratory illness (SARI) by the WHO.</a:t>
            </a:r>
          </a:p>
          <a:p>
            <a:pPr lvl="0"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Pregnant women, especially those with associated medical diseases (diabetes, asthma, etc) may present with pneumonia and hypoxia.</a:t>
            </a:r>
          </a:p>
          <a:p>
            <a:pPr lvl="0"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elderly pregnant women may present with atypical symptoms such as fatigue, malaise, body ache and/or gastrointestinal symptoms like nausea and diarrhea.</a:t>
            </a:r>
          </a:p>
          <a:p>
            <a:pPr algn="l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260648"/>
            <a:ext cx="7962088" cy="5987752"/>
          </a:xfrm>
        </p:spPr>
        <p:txBody>
          <a:bodyPr>
            <a:normAutofit fontScale="70000" lnSpcReduction="20000"/>
          </a:bodyPr>
          <a:lstStyle/>
          <a:p>
            <a:pPr lvl="0" algn="l" rtl="0"/>
            <a:r>
              <a:rPr lang="en-US" b="1" dirty="0" smtClean="0">
                <a:solidFill>
                  <a:srgbClr val="FF0000"/>
                </a:solidFill>
              </a:rPr>
              <a:t>Actions should be taken for pregnant: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dirty="0" smtClean="0"/>
              <a:t>Do not skip the prenatal care time.</a:t>
            </a:r>
          </a:p>
          <a:p>
            <a:pPr lvl="0" algn="l" rtl="0"/>
            <a:r>
              <a:rPr lang="en-US" dirty="0" smtClean="0"/>
              <a:t>Limit interactions with other people as much as possible.</a:t>
            </a:r>
          </a:p>
          <a:p>
            <a:pPr lvl="0" algn="l" rtl="0"/>
            <a:r>
              <a:rPr lang="en-US" dirty="0" smtClean="0">
                <a:hlinkClick r:id="rId2"/>
              </a:rPr>
              <a:t>Take precautions</a:t>
            </a:r>
            <a:r>
              <a:rPr lang="en-US" dirty="0" smtClean="0"/>
              <a:t> to prevent getting COVID-19 when do interact with others.</a:t>
            </a:r>
          </a:p>
          <a:p>
            <a:pPr lvl="0" algn="l" rtl="0"/>
            <a:r>
              <a:rPr lang="en-US" dirty="0" smtClean="0"/>
              <a:t>Talk to her healthcare provider about how to stay healthy and take care of yourself during the COVID-19 pandemic.</a:t>
            </a:r>
          </a:p>
          <a:p>
            <a:pPr lvl="0" algn="l" rtl="0"/>
            <a:r>
              <a:rPr lang="en-US" dirty="0" smtClean="0"/>
              <a:t>If she don’t have a healthcare provider, contact nearest </a:t>
            </a:r>
            <a:r>
              <a:rPr lang="en-US" dirty="0" smtClean="0">
                <a:hlinkClick r:id="rId3"/>
              </a:rPr>
              <a:t>community health center</a:t>
            </a:r>
            <a:r>
              <a:rPr lang="en-US" dirty="0" smtClean="0"/>
              <a:t> or </a:t>
            </a:r>
            <a:r>
              <a:rPr lang="en-US" dirty="0" smtClean="0">
                <a:hlinkClick r:id="rId4"/>
              </a:rPr>
              <a:t>health department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smtClean="0"/>
              <a:t>Call the healthcare provider if she has any questions related to baby health.</a:t>
            </a:r>
          </a:p>
          <a:p>
            <a:pPr lvl="0" algn="l" rtl="0"/>
            <a:r>
              <a:rPr lang="en-US" dirty="0" smtClean="0"/>
              <a:t>take care immediately if she has a medical emergency.</a:t>
            </a:r>
          </a:p>
          <a:p>
            <a:pPr lvl="0" algn="l" rtl="0"/>
            <a:r>
              <a:rPr lang="en-US" dirty="0" smtClean="0"/>
              <a:t>pregnant may feel increased stress during this pandemic, and increase anxiety. Learn about </a:t>
            </a:r>
            <a:r>
              <a:rPr lang="en-US" dirty="0" smtClean="0">
                <a:hlinkClick r:id="rId5"/>
              </a:rPr>
              <a:t>stress and coping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smtClean="0"/>
              <a:t>Learn more about how to </a:t>
            </a:r>
            <a:r>
              <a:rPr lang="en-US" dirty="0" smtClean="0">
                <a:hlinkClick r:id="rId6"/>
              </a:rPr>
              <a:t>reduce the risk of getting COVID-19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332656"/>
            <a:ext cx="8034096" cy="5915744"/>
          </a:xfrm>
        </p:spPr>
        <p:txBody>
          <a:bodyPr>
            <a:normAutofit fontScale="77500" lnSpcReduction="20000"/>
          </a:bodyPr>
          <a:lstStyle/>
          <a:p>
            <a:pPr lvl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Testing for COVID-19 in Pregnancy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Indications (Criteria)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The criteria for offering a laboratory test are the same for pregnant women and the non-pregnant population. Currently pregnant women should be tested in the following circumstances: </a:t>
            </a:r>
          </a:p>
          <a:p>
            <a:pPr algn="l" rtl="0"/>
            <a:r>
              <a:rPr lang="en-US" dirty="0" smtClean="0"/>
              <a:t>1. A pregnant woman who has acute respiratory illness </a:t>
            </a:r>
          </a:p>
          <a:p>
            <a:pPr algn="l" rtl="0"/>
            <a:r>
              <a:rPr lang="en-US" dirty="0" smtClean="0"/>
              <a:t>2. A pregnant woman who is presently asymptomatic should be tested between 5 and 14 days of coming into direct.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Investigations include: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dirty="0" smtClean="0"/>
              <a:t>X-Ray is taken or a CT scan is needed for a pregnant woman, there should be provision of an abdominal shield to protect the fetus from radiation exposure. </a:t>
            </a:r>
          </a:p>
          <a:p>
            <a:pPr lvl="0" algn="l" rtl="0"/>
            <a:r>
              <a:rPr lang="en-US" dirty="0" smtClean="0"/>
              <a:t>polymerase chain reaction (PCR)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476672"/>
            <a:ext cx="8034096" cy="5771728"/>
          </a:xfrm>
        </p:spPr>
        <p:txBody>
          <a:bodyPr>
            <a:normAutofit/>
          </a:bodyPr>
          <a:lstStyle/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Effects of COVID-19 infection on mother health: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/>
              <a:t>If the pregnant woman has co-morbid conditions such as: </a:t>
            </a:r>
          </a:p>
          <a:p>
            <a:pPr lvl="0" algn="l" rtl="0"/>
            <a:r>
              <a:rPr lang="en-US" sz="2800" dirty="0" smtClean="0"/>
              <a:t>diabetes, </a:t>
            </a:r>
          </a:p>
          <a:p>
            <a:pPr lvl="0" algn="l" rtl="0"/>
            <a:r>
              <a:rPr lang="en-US" sz="2800" dirty="0" smtClean="0"/>
              <a:t>hypertension, </a:t>
            </a:r>
          </a:p>
          <a:p>
            <a:pPr lvl="0" algn="l" rtl="0"/>
            <a:r>
              <a:rPr lang="en-US" sz="2800" dirty="0" smtClean="0"/>
              <a:t>obesity, </a:t>
            </a:r>
          </a:p>
          <a:p>
            <a:pPr lvl="0" algn="l" rtl="0"/>
            <a:r>
              <a:rPr lang="en-US" sz="2800" dirty="0" smtClean="0"/>
              <a:t>respiratory disease </a:t>
            </a:r>
          </a:p>
          <a:p>
            <a:pPr lvl="0" algn="l" rtl="0"/>
            <a:r>
              <a:rPr lang="en-US" sz="2800" dirty="0" smtClean="0"/>
              <a:t>or is of advanced age, </a:t>
            </a:r>
          </a:p>
          <a:p>
            <a:pPr algn="l" rtl="0"/>
            <a:r>
              <a:rPr lang="en-US" sz="2800" dirty="0" smtClean="0"/>
              <a:t>she is more likely to have a severe form of respiratory disease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260648"/>
            <a:ext cx="7962088" cy="5987752"/>
          </a:xfrm>
        </p:spPr>
        <p:txBody>
          <a:bodyPr>
            <a:normAutofit fontScale="62500" lnSpcReduction="20000"/>
          </a:bodyPr>
          <a:lstStyle/>
          <a:p>
            <a:pPr lvl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Medical management and drugs used in the treatment of COVID-19 infection in pregnancy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Supportive therapy for COVID-19 infections should include </a:t>
            </a:r>
          </a:p>
          <a:p>
            <a:pPr lvl="0" algn="l" rtl="0"/>
            <a:r>
              <a:rPr lang="en-US" dirty="0" smtClean="0"/>
              <a:t>rest, </a:t>
            </a:r>
          </a:p>
          <a:p>
            <a:pPr lvl="0" algn="l" rtl="0"/>
            <a:r>
              <a:rPr lang="en-US" dirty="0" smtClean="0"/>
              <a:t>oxygen supplementation, </a:t>
            </a:r>
          </a:p>
          <a:p>
            <a:pPr lvl="0" algn="l" rtl="0"/>
            <a:r>
              <a:rPr lang="en-US" dirty="0" smtClean="0"/>
              <a:t>fluid management</a:t>
            </a:r>
          </a:p>
          <a:p>
            <a:pPr lvl="0" algn="l" rtl="0"/>
            <a:r>
              <a:rPr lang="en-US" dirty="0" smtClean="0"/>
              <a:t>nutritional care as needed.</a:t>
            </a:r>
          </a:p>
          <a:p>
            <a:pPr lvl="0" algn="l" rtl="0"/>
            <a:endParaRPr lang="en-US" b="1" i="1" dirty="0" smtClean="0">
              <a:solidFill>
                <a:srgbClr val="FF0000"/>
              </a:solidFill>
            </a:endParaRPr>
          </a:p>
          <a:p>
            <a:pPr lvl="0" algn="l" rt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The treatment of COVID-19 viral infection has been attempted by two approaches. 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dirty="0" smtClean="0"/>
              <a:t>The first approach is the use of a combination of </a:t>
            </a:r>
            <a:r>
              <a:rPr lang="en-US" dirty="0" err="1" smtClean="0"/>
              <a:t>Azithromycin</a:t>
            </a:r>
            <a:r>
              <a:rPr lang="en-US" dirty="0" smtClean="0"/>
              <a:t> and </a:t>
            </a:r>
            <a:r>
              <a:rPr lang="en-US" dirty="0" err="1" smtClean="0"/>
              <a:t>Hydroxychloroquine</a:t>
            </a:r>
            <a:r>
              <a:rPr lang="en-US" dirty="0" smtClean="0"/>
              <a:t>. </a:t>
            </a:r>
          </a:p>
          <a:p>
            <a:pPr lvl="0" algn="l" rtl="0"/>
            <a:r>
              <a:rPr lang="en-US" dirty="0" smtClean="0"/>
              <a:t>The other approach has been to use antiviral drugs, which include: </a:t>
            </a:r>
            <a:r>
              <a:rPr lang="en-US" b="1" i="1" dirty="0" smtClean="0"/>
              <a:t> </a:t>
            </a:r>
            <a:endParaRPr lang="en-US" dirty="0" smtClean="0"/>
          </a:p>
          <a:p>
            <a:pPr lvl="0" algn="l" rtl="0"/>
            <a:r>
              <a:rPr lang="en-US" b="1" i="1" dirty="0" err="1" smtClean="0"/>
              <a:t>Hydroxychloroquine</a:t>
            </a:r>
            <a:r>
              <a:rPr lang="en-US" b="1" i="1" dirty="0" smtClean="0"/>
              <a:t> </a:t>
            </a:r>
            <a:r>
              <a:rPr lang="en-US" dirty="0" smtClean="0"/>
              <a:t>in a dose of 600 mg, and </a:t>
            </a:r>
            <a:r>
              <a:rPr lang="en-US" dirty="0" err="1" smtClean="0"/>
              <a:t>Azithromycin</a:t>
            </a:r>
            <a:r>
              <a:rPr lang="en-US" dirty="0" smtClean="0"/>
              <a:t> (500 mg once a day)</a:t>
            </a:r>
          </a:p>
          <a:p>
            <a:pPr lvl="0" algn="l" rtl="0"/>
            <a:r>
              <a:rPr lang="en-US" b="1" i="1" dirty="0" smtClean="0"/>
              <a:t>Antiviral therapy</a:t>
            </a:r>
            <a:endParaRPr lang="en-US" dirty="0" smtClean="0"/>
          </a:p>
          <a:p>
            <a:pPr lvl="0" algn="l" rtl="0"/>
            <a:r>
              <a:rPr lang="en-US" b="1" i="1" dirty="0" smtClean="0"/>
              <a:t>Vaccine</a:t>
            </a:r>
            <a:endParaRPr lang="en-US" dirty="0" smtClean="0"/>
          </a:p>
          <a:p>
            <a:pPr lvl="0" algn="l" rtl="0"/>
            <a:r>
              <a:rPr lang="en-US" b="1" i="1" dirty="0" smtClean="0"/>
              <a:t>Other Drugs </a:t>
            </a:r>
            <a:r>
              <a:rPr lang="en-US" dirty="0" smtClean="0"/>
              <a:t>Like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5699720"/>
          </a:xfrm>
        </p:spPr>
        <p:txBody>
          <a:bodyPr>
            <a:normAutofit/>
          </a:bodyPr>
          <a:lstStyle/>
          <a:p>
            <a:pPr lvl="0" algn="l" rtl="0"/>
            <a:r>
              <a:rPr lang="en-US" sz="2800" dirty="0" err="1" smtClean="0"/>
              <a:t>Paracetamol</a:t>
            </a:r>
            <a:r>
              <a:rPr lang="en-US" sz="2800" dirty="0" smtClean="0"/>
              <a:t> is the preferred drug. If possible, Ibuprofen.</a:t>
            </a:r>
          </a:p>
          <a:p>
            <a:pPr lvl="0" algn="l" rtl="0"/>
            <a:r>
              <a:rPr lang="en-US" sz="2800" i="1" dirty="0" smtClean="0"/>
              <a:t>Antenatal Steroids (fetal maturity</a:t>
            </a:r>
            <a:endParaRPr lang="en-US" sz="2800" dirty="0" smtClean="0"/>
          </a:p>
          <a:p>
            <a:pPr lvl="0" algn="l" rtl="0"/>
            <a:r>
              <a:rPr lang="en-US" sz="2800" i="1" dirty="0" err="1" smtClean="0"/>
              <a:t>Antihypertensives</a:t>
            </a:r>
            <a:endParaRPr lang="en-US" sz="2800" dirty="0" smtClean="0"/>
          </a:p>
          <a:p>
            <a:pPr lvl="0" algn="l" rtl="0"/>
            <a:r>
              <a:rPr lang="en-US" sz="2800" i="1" dirty="0" smtClean="0"/>
              <a:t>Antibiotics: </a:t>
            </a:r>
            <a:r>
              <a:rPr lang="en-US" sz="2800" dirty="0" smtClean="0"/>
              <a:t>If there is a suspicion of secondary bacterial infection, </a:t>
            </a:r>
          </a:p>
          <a:p>
            <a:pPr lvl="0" algn="l" rtl="0"/>
            <a:r>
              <a:rPr lang="en-US" sz="2800" i="1" dirty="0" smtClean="0"/>
              <a:t>Oxygen: </a:t>
            </a:r>
            <a:r>
              <a:rPr lang="en-US" sz="2800" dirty="0" smtClean="0"/>
              <a:t>If there is difficulty in breathing, nasal oxygen at 4 to 6 liters per minute should be immediately administered.</a:t>
            </a:r>
          </a:p>
          <a:p>
            <a:pPr lvl="0" algn="l" rtl="0"/>
            <a:r>
              <a:rPr lang="en-US" sz="2800" dirty="0" smtClean="0"/>
              <a:t>Noninvasive ventilation can also be used.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620688"/>
            <a:ext cx="7704856" cy="562771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Introduction: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Many studies in Pregnant women with COVID-19 have indicated few maternal and neonatal complications, but more concrete evidence is required as these studies involved a small number of women over a short period. Importantly, viral respiratory illnesses, such as influenza, can easily develop during pregnancy, which means pregnant women may be more vulnerable to COVID-19 and require prioritized medical care.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332656"/>
            <a:ext cx="8106104" cy="5915744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Intensive Care Management for pregnant woman: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b="1" dirty="0" smtClean="0"/>
              <a:t>The principle evidence-based guidelines for ARDS include:</a:t>
            </a:r>
          </a:p>
          <a:p>
            <a:pPr lvl="1" algn="l" rtl="0"/>
            <a:r>
              <a:rPr lang="en-US" dirty="0" smtClean="0"/>
              <a:t>Conservative Intravenous fluid strategies</a:t>
            </a:r>
          </a:p>
          <a:p>
            <a:pPr lvl="1" algn="l" rtl="0"/>
            <a:r>
              <a:rPr lang="en-US" dirty="0" smtClean="0"/>
              <a:t>early antibiotic for possible bacterial pneumonia</a:t>
            </a:r>
          </a:p>
          <a:p>
            <a:pPr lvl="1" algn="l" rtl="0"/>
            <a:r>
              <a:rPr lang="en-US" dirty="0" smtClean="0"/>
              <a:t>Early invasive ventilation may be needed</a:t>
            </a:r>
          </a:p>
          <a:p>
            <a:pPr lvl="1" algn="l" rtl="0"/>
            <a:r>
              <a:rPr lang="en-US" dirty="0" smtClean="0"/>
              <a:t>Lung protective ventilation strategies</a:t>
            </a:r>
          </a:p>
          <a:p>
            <a:pPr lvl="1" algn="l" rtl="0"/>
            <a:r>
              <a:rPr lang="en-US" dirty="0" smtClean="0"/>
              <a:t>Periodic prone positioning during mechanical ventilation </a:t>
            </a:r>
          </a:p>
          <a:p>
            <a:pPr lvl="1" algn="l" rtl="0"/>
            <a:r>
              <a:rPr lang="en-US" sz="2800" dirty="0" smtClean="0"/>
              <a:t>Extracorporeal membrane oxygenation where needed</a:t>
            </a:r>
            <a:endParaRPr lang="ar-IQ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60648"/>
            <a:ext cx="8250120" cy="5987752"/>
          </a:xfrm>
        </p:spPr>
        <p:txBody>
          <a:bodyPr>
            <a:noAutofit/>
          </a:bodyPr>
          <a:lstStyle/>
          <a:p>
            <a:pPr lvl="0" algn="l" rt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women wishing to breastfeed, the following precautions should be taken to limit spread corona virus to the baby: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Pregnant woman should wash her hands before and after touching her baby,</a:t>
            </a: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Mother should practice respiratory hygiene by wearing a mask and not sneezing in front of a baby during breast feeding</a:t>
            </a: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surfaces should be kept clean and disinfect she has touched</a:t>
            </a: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a mother is confirmed with COVID-19 infection and wishes expressing breast milk can use a manual or electric breast pump</a:t>
            </a:r>
          </a:p>
          <a:p>
            <a:pPr lvl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>
            <a:normAutofit/>
          </a:bodyPr>
          <a:lstStyle/>
          <a:p>
            <a:pPr lvl="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mother should follow recommendations for proper pump cleaning after each use.</a:t>
            </a:r>
          </a:p>
          <a:p>
            <a:pPr lvl="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woman should use private transport or an ambulance when possible to reach the maternity unit.</a:t>
            </a:r>
          </a:p>
          <a:p>
            <a:pPr lvl="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Keep the room free from any unnecessary items (decorations, extra chairs,) </a:t>
            </a:r>
          </a:p>
          <a:p>
            <a:pPr lvl="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should be a restriction on the number of attendants allowed with the woman and all precautions should be taken.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476672"/>
            <a:ext cx="8106104" cy="5771728"/>
          </a:xfrm>
        </p:spPr>
        <p:txBody>
          <a:bodyPr/>
          <a:lstStyle/>
          <a:p>
            <a:pPr lvl="0"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factors for hospital admission with COVID-19 infection in pregnancy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Black, Asian or minority ethnicity (BAME).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Overweight or obesity.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Pre-existing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comorbidity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Maternal age &gt;35 years.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404664"/>
            <a:ext cx="8250120" cy="5976664"/>
          </a:xfrm>
        </p:spPr>
        <p:txBody>
          <a:bodyPr>
            <a:normAutofit fontScale="85000" lnSpcReduction="20000"/>
          </a:bodyPr>
          <a:lstStyle/>
          <a:p>
            <a:pPr lvl="0" algn="l" rtl="0">
              <a:buNone/>
            </a:pP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Neonatal care and family advice for the baby borne from infected women:</a:t>
            </a:r>
            <a:endParaRPr lang="en-US" sz="3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Women and their healthy babies, should be kept together in the immediate postpartum period.</a:t>
            </a:r>
          </a:p>
          <a:p>
            <a:pPr lvl="0" algn="l" rtl="0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infected Women should be supported and can be remain together with their babies and to practice skin-to-skin/kangaroo care, if the newborn does not require additional medical care at this time.</a:t>
            </a:r>
          </a:p>
          <a:p>
            <a:pPr lvl="0" algn="l" rtl="0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infected or suspected Women should be supported to breastfeed if they choose.</a:t>
            </a:r>
          </a:p>
          <a:p>
            <a:pPr lvl="0" algn="l" rtl="0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Specific guidance on neonatal resuscitation during the COVID-19 pandemic is available</a:t>
            </a:r>
          </a:p>
          <a:p>
            <a:pPr lvl="0" algn="l" rtl="0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Families should be supported in their feeding choices and informed of the risks and benefits of feeding the baby.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سداسي 5"/>
          <p:cNvSpPr/>
          <p:nvPr/>
        </p:nvSpPr>
        <p:spPr>
          <a:xfrm>
            <a:off x="1475656" y="1988840"/>
            <a:ext cx="6120680" cy="27363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Thanks' For Listening</a:t>
            </a:r>
            <a:endParaRPr lang="ar-IQ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شكرا لاصغائكم</a:t>
            </a: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شكرا لاصغائكم</a:t>
            </a: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err="1" smtClean="0">
                <a:solidFill>
                  <a:srgbClr val="FF0000"/>
                </a:solidFill>
              </a:rPr>
              <a:t>Coronavirus</a:t>
            </a:r>
            <a:r>
              <a:rPr lang="en-US" dirty="0" smtClean="0">
                <a:solidFill>
                  <a:srgbClr val="FF0000"/>
                </a:solidFill>
              </a:rPr>
              <a:t> (COVID-19)</a:t>
            </a:r>
          </a:p>
          <a:p>
            <a:pPr algn="l"/>
            <a:r>
              <a:rPr lang="en-US" dirty="0" smtClean="0"/>
              <a:t>        Is an illness caused by a virus that can spread from person to person. The virus that causes COVID-19 is a new </a:t>
            </a:r>
            <a:r>
              <a:rPr lang="en-US" dirty="0" err="1" smtClean="0"/>
              <a:t>coronavirus</a:t>
            </a:r>
            <a:r>
              <a:rPr lang="en-US" dirty="0" smtClean="0"/>
              <a:t> that has spread throughout the world. COVID-19 symptoms can range from mild (or no symptoms) to severe illness.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5987752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is COVID-19 spread? 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COVID-19 likely emerged from an animal source but now is spreading from person to person. Human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coronaviruses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most commonly spread from an infected person to others through a variety of means, such as</a:t>
            </a:r>
          </a:p>
          <a:p>
            <a:pPr lvl="0" algn="l" rtl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airborne droplets from coughing and sneezing; </a:t>
            </a:r>
          </a:p>
          <a:p>
            <a:pPr lvl="0" algn="l" rtl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close personal contact, including touching and shaking hands; </a:t>
            </a:r>
          </a:p>
          <a:p>
            <a:pPr lvl="0" algn="l" rtl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Touching one’s nose, mouth, or eyes before washing hands. </a:t>
            </a:r>
          </a:p>
          <a:p>
            <a:pPr lvl="0" algn="l" rtl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currently unknown if the virus can be spread through semen or sexual intercourse. </a:t>
            </a:r>
          </a:p>
          <a:p>
            <a:pPr lvl="0" algn="l" rtl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COVID-19 may be spread by people who are not showing symptoms.</a:t>
            </a:r>
          </a:p>
          <a:p>
            <a:pPr lvl="0" algn="l" rtl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person can get COVID-19 by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touching a surface or object that has the virus on it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this time, the risk of COVID-19 spreading from animals to people is considered to be low</a:t>
            </a:r>
          </a:p>
          <a:p>
            <a:pPr algn="l">
              <a:lnSpc>
                <a:spcPct val="12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COVID-19 can spread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from people to animals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some cases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476672"/>
            <a:ext cx="8394136" cy="6120680"/>
          </a:xfrm>
        </p:spPr>
        <p:txBody>
          <a:bodyPr>
            <a:normAutofit fontScale="77500" lnSpcReduction="20000"/>
          </a:bodyPr>
          <a:lstStyle/>
          <a:p>
            <a:pPr lvl="0" algn="l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known about COVID-19 in pregnancy?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0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Currently, there is limited information from published scientific reports about the susceptibility of pregnant women to COVID-19 and the severity of infection. Available data are reassuring but are limited to small case series. </a:t>
            </a:r>
          </a:p>
          <a:p>
            <a:pPr algn="justLow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general, pregnant women experience immunologic and physiologic changes that make them more susceptible to viral respiratory infections, including potentially COVID-19.</a:t>
            </a:r>
          </a:p>
          <a:p>
            <a:pPr algn="justLow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Low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reasonable to predict that pregnant women might be at greater risk for severe illness, morbidity, or mortality compared with the general population, as is observed with other related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infections [including severe acute respiratory syndrome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(SARS-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 Middle East respiratory syndrome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(MERS-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)], and other viral respiratory infections, such as influenza, during pregnancy.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404664"/>
            <a:ext cx="8034096" cy="584373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Covie19 in pregnancy may be associated with severe infection and adverse neonatal outcomes, including: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increased risk of miscarriage, </a:t>
            </a: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fetal growth restriction, </a:t>
            </a: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preterm birth</a:t>
            </a: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birth weight</a:t>
            </a: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clotting and blood problems.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404664"/>
            <a:ext cx="8106104" cy="5843736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Symptoms may appear 2-14 days after exposure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 the virus.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People with these symptoms may have COVID-19:</a:t>
            </a:r>
          </a:p>
          <a:p>
            <a:pPr lvl="0" algn="l" rtl="0"/>
            <a:r>
              <a:rPr lang="en-US" dirty="0" smtClean="0"/>
              <a:t>Fever or chills</a:t>
            </a:r>
          </a:p>
          <a:p>
            <a:pPr lvl="0" algn="l" rtl="0"/>
            <a:r>
              <a:rPr lang="en-US" dirty="0" smtClean="0"/>
              <a:t>Cough</a:t>
            </a:r>
          </a:p>
          <a:p>
            <a:pPr lvl="0" algn="l" rtl="0"/>
            <a:r>
              <a:rPr lang="en-US" dirty="0" smtClean="0"/>
              <a:t>Shortness of breath or difficulty breathing</a:t>
            </a:r>
          </a:p>
          <a:p>
            <a:pPr lvl="0" algn="l" rtl="0"/>
            <a:r>
              <a:rPr lang="en-US" dirty="0" smtClean="0"/>
              <a:t>Fatigue</a:t>
            </a:r>
          </a:p>
          <a:p>
            <a:pPr lvl="0" algn="l" rtl="0"/>
            <a:r>
              <a:rPr lang="en-US" dirty="0" smtClean="0"/>
              <a:t>Muscle or body aches</a:t>
            </a:r>
          </a:p>
          <a:p>
            <a:pPr lvl="0" algn="l" rtl="0"/>
            <a:r>
              <a:rPr lang="en-US" dirty="0" smtClean="0"/>
              <a:t>Headache</a:t>
            </a:r>
          </a:p>
          <a:p>
            <a:pPr lvl="0" algn="l" rtl="0"/>
            <a:r>
              <a:rPr lang="en-US" dirty="0" smtClean="0"/>
              <a:t>New loss of taste or smell</a:t>
            </a:r>
          </a:p>
          <a:p>
            <a:pPr lvl="0" algn="l" rtl="0"/>
            <a:r>
              <a:rPr lang="en-US" dirty="0" smtClean="0"/>
              <a:t>Sore throat</a:t>
            </a:r>
          </a:p>
          <a:p>
            <a:pPr lvl="0" algn="l" rtl="0"/>
            <a:r>
              <a:rPr lang="en-US" dirty="0" smtClean="0"/>
              <a:t>Congestion or runny nose</a:t>
            </a:r>
          </a:p>
          <a:p>
            <a:pPr lvl="0" algn="l" rtl="0"/>
            <a:r>
              <a:rPr lang="en-US" dirty="0" smtClean="0"/>
              <a:t>Nausea or vomiting</a:t>
            </a:r>
          </a:p>
          <a:p>
            <a:pPr lvl="0" algn="l" rtl="0"/>
            <a:r>
              <a:rPr lang="en-US" dirty="0" smtClean="0"/>
              <a:t>Diarrhea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5915744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Emergency warning signs for COVID-19 include; 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dirty="0" smtClean="0"/>
              <a:t>Trouble breathing</a:t>
            </a:r>
          </a:p>
          <a:p>
            <a:pPr lvl="0" algn="l" rtl="0"/>
            <a:r>
              <a:rPr lang="en-US" dirty="0" smtClean="0"/>
              <a:t>Persistent pain or pressure in the chest</a:t>
            </a:r>
          </a:p>
          <a:p>
            <a:pPr lvl="0" algn="l" rtl="0"/>
            <a:r>
              <a:rPr lang="en-US" dirty="0" smtClean="0"/>
              <a:t>New confusion</a:t>
            </a:r>
          </a:p>
          <a:p>
            <a:pPr lvl="0" algn="l" rtl="0"/>
            <a:r>
              <a:rPr lang="en-US" dirty="0" smtClean="0"/>
              <a:t>Inability to wake or stay awake</a:t>
            </a:r>
          </a:p>
          <a:p>
            <a:pPr lvl="0" algn="l" rtl="0"/>
            <a:r>
              <a:rPr lang="en-US" dirty="0" smtClean="0"/>
              <a:t>Bluish lips or face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476672"/>
            <a:ext cx="8034096" cy="5771728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Are there delivery considerations? 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3000" dirty="0" smtClean="0"/>
              <a:t>For women infected early in pregnancy who recover, no alteration to the usual timing of delivery is necessary. </a:t>
            </a:r>
          </a:p>
          <a:p>
            <a:pPr lvl="0" algn="l" rtl="0"/>
            <a:r>
              <a:rPr lang="en-US" sz="3000" dirty="0" smtClean="0"/>
              <a:t>For women infected in the third trimester who recover, it is reasonable to attempt to postpone delivery (if no other medical indications arise) either until a negative testing result, to avoid transmission to the neonate. </a:t>
            </a:r>
          </a:p>
          <a:p>
            <a:pPr lvl="0" algn="l" rtl="0"/>
            <a:r>
              <a:rPr lang="en-US" sz="3000" dirty="0" smtClean="0"/>
              <a:t>In general, COVID-19 infection itself is not an indication for delivery.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1979</Words>
  <Application>Microsoft Office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انقلاب</vt:lpstr>
      <vt:lpstr>Precaution Measures  for Covid 19 Infection  Control for women during Pregnancy , labor, Postnatal, &amp; Lactation.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Precaution Measures  for Covid 19 Infection  Control for women during Pregnancy , labor, Postnatal, &amp; Lactation.</dc:title>
  <dc:creator>البابلي سنتر</dc:creator>
  <cp:lastModifiedBy>Maher</cp:lastModifiedBy>
  <cp:revision>1</cp:revision>
  <dcterms:created xsi:type="dcterms:W3CDTF">2020-11-17T20:30:33Z</dcterms:created>
  <dcterms:modified xsi:type="dcterms:W3CDTF">2021-01-16T13:17:55Z</dcterms:modified>
</cp:coreProperties>
</file>