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57" r:id="rId4"/>
    <p:sldId id="259" r:id="rId5"/>
    <p:sldId id="265" r:id="rId6"/>
    <p:sldId id="260" r:id="rId7"/>
    <p:sldId id="261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3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DBB4B-FBD0-46D3-80D3-4F7E6C4BC258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9C865-2C28-40E2-B3FC-060DD7580A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035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9C865-2C28-40E2-B3FC-060DD7580A7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61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09BB-1D10-403D-90C3-AD7D8588CB3A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9C3E-4A65-429A-B391-83298AEB81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34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09BB-1D10-403D-90C3-AD7D8588CB3A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9C3E-4A65-429A-B391-83298AEB81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2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09BB-1D10-403D-90C3-AD7D8588CB3A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9C3E-4A65-429A-B391-83298AEB81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0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09BB-1D10-403D-90C3-AD7D8588CB3A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9C3E-4A65-429A-B391-83298AEB81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4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09BB-1D10-403D-90C3-AD7D8588CB3A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9C3E-4A65-429A-B391-83298AEB81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46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09BB-1D10-403D-90C3-AD7D8588CB3A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9C3E-4A65-429A-B391-83298AEB81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80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09BB-1D10-403D-90C3-AD7D8588CB3A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9C3E-4A65-429A-B391-83298AEB81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4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09BB-1D10-403D-90C3-AD7D8588CB3A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9C3E-4A65-429A-B391-83298AEB81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1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09BB-1D10-403D-90C3-AD7D8588CB3A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9C3E-4A65-429A-B391-83298AEB81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5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09BB-1D10-403D-90C3-AD7D8588CB3A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9C3E-4A65-429A-B391-83298AEB81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22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E09BB-1D10-403D-90C3-AD7D8588CB3A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9C3E-4A65-429A-B391-83298AEB81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E09BB-1D10-403D-90C3-AD7D8588CB3A}" type="datetimeFigureOut">
              <a:rPr lang="en-US" smtClean="0"/>
              <a:t>1/16/2021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79C3E-4A65-429A-B391-83298AEB81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57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8991600" cy="28955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Physical assessment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800" dirty="0" smtClean="0">
                <a:solidFill>
                  <a:srgbClr val="C00000"/>
                </a:solidFill>
              </a:rPr>
              <a:t>prenatal assessment 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" y="3505200"/>
            <a:ext cx="8915400" cy="3200400"/>
          </a:xfrm>
        </p:spPr>
        <p:txBody>
          <a:bodyPr/>
          <a:lstStyle/>
          <a:p>
            <a:r>
              <a:rPr lang="ar-IQ" sz="4000" smtClean="0">
                <a:solidFill>
                  <a:schemeClr val="tx1"/>
                </a:solidFill>
              </a:rPr>
              <a:t>بأشراف </a:t>
            </a:r>
            <a:r>
              <a:rPr lang="ar-IQ" sz="4000" dirty="0" smtClean="0">
                <a:solidFill>
                  <a:schemeClr val="tx1"/>
                </a:solidFill>
              </a:rPr>
              <a:t>:</a:t>
            </a:r>
          </a:p>
          <a:p>
            <a:r>
              <a:rPr lang="ar-IQ" sz="4000" dirty="0" smtClean="0">
                <a:solidFill>
                  <a:schemeClr val="tx1"/>
                </a:solidFill>
              </a:rPr>
              <a:t>أ. م. د. ربيعة علي 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270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General examination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5943600"/>
          </a:xfrm>
        </p:spPr>
        <p:txBody>
          <a:bodyPr/>
          <a:lstStyle/>
          <a:p>
            <a:pPr marL="800100" lvl="2" indent="0">
              <a:buNone/>
            </a:pPr>
            <a:r>
              <a:rPr lang="en-US" dirty="0" smtClean="0"/>
              <a:t>A) Physical examination </a:t>
            </a:r>
          </a:p>
          <a:p>
            <a:pPr marL="800100" lvl="2" indent="0">
              <a:buNone/>
            </a:pPr>
            <a:r>
              <a:rPr lang="en-US" dirty="0" smtClean="0"/>
              <a:t>B) Abdominal examination </a:t>
            </a:r>
          </a:p>
          <a:p>
            <a:pPr marL="800100" lvl="2" indent="0">
              <a:buNone/>
            </a:pPr>
            <a:r>
              <a:rPr lang="en-US" dirty="0" smtClean="0"/>
              <a:t>C)Pelvic examination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A)Physical examination: </a:t>
            </a:r>
          </a:p>
          <a:p>
            <a:pPr marL="0" indent="0">
              <a:buNone/>
            </a:pPr>
            <a:r>
              <a:rPr lang="en-US" sz="2400" dirty="0" smtClean="0"/>
              <a:t>Is performed by the physician or midwife during the first visit to assess the general state and to evaluate the pregnancy. It includes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1-overall appearance: happy or sad, clean or dirty, overweight or underweight.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2729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656" y="32657"/>
            <a:ext cx="9111343" cy="576944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2-Vital signs, height, weight measurement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886" y="685800"/>
            <a:ext cx="9133114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Blood pressure:</a:t>
            </a:r>
          </a:p>
          <a:p>
            <a:pPr>
              <a:buFontTx/>
              <a:buChar char="-"/>
            </a:pPr>
            <a:r>
              <a:rPr lang="en-US" sz="2800" dirty="0" smtClean="0"/>
              <a:t>It is taken to ascertain normality and provide a base line reading for a comparison through the pregnancy</a:t>
            </a:r>
          </a:p>
          <a:p>
            <a:r>
              <a:rPr lang="en-US" sz="2800" b="1" dirty="0" smtClean="0"/>
              <a:t>Pulse:</a:t>
            </a:r>
          </a:p>
          <a:p>
            <a:pPr>
              <a:buFontTx/>
              <a:buChar char="-"/>
            </a:pPr>
            <a:r>
              <a:rPr lang="en-US" sz="2800" dirty="0" smtClean="0"/>
              <a:t>The normal pulse rate 60.90 beat/minute .</a:t>
            </a:r>
          </a:p>
          <a:p>
            <a:pPr>
              <a:buFontTx/>
              <a:buChar char="-"/>
            </a:pPr>
            <a:r>
              <a:rPr lang="en-US" sz="2800" dirty="0" smtClean="0"/>
              <a:t>At 14-20 weeks of gestation, the pulse increase about 10-15 beat/minute.</a:t>
            </a:r>
          </a:p>
          <a:p>
            <a:pPr>
              <a:buFontTx/>
              <a:buChar char="-"/>
            </a:pPr>
            <a:r>
              <a:rPr lang="en-US" sz="2800" dirty="0" smtClean="0"/>
              <a:t>Tachycardia is associated with anxiety, hyperthyroidism, or infection.</a:t>
            </a:r>
          </a:p>
          <a:p>
            <a:r>
              <a:rPr lang="en-US" sz="2800" b="1" dirty="0" smtClean="0"/>
              <a:t> Respiration : </a:t>
            </a:r>
          </a:p>
          <a:p>
            <a:pPr>
              <a:buFontTx/>
              <a:buChar char="-"/>
            </a:pPr>
            <a:r>
              <a:rPr lang="en-US" sz="2800" dirty="0" smtClean="0"/>
              <a:t>The normal is 16-14 BPM.</a:t>
            </a:r>
          </a:p>
          <a:p>
            <a:pPr>
              <a:buFontTx/>
              <a:buChar char="-"/>
            </a:pPr>
            <a:r>
              <a:rPr lang="en-US" sz="2800" dirty="0" smtClean="0"/>
              <a:t>Tachypnea may indicate respiratory infection, or cardiac  disease.</a:t>
            </a:r>
          </a:p>
          <a:p>
            <a:r>
              <a:rPr lang="en-US" sz="2800" b="1" dirty="0" smtClean="0"/>
              <a:t>Temperature:</a:t>
            </a:r>
          </a:p>
          <a:p>
            <a:pPr>
              <a:buFontTx/>
              <a:buChar char="-"/>
            </a:pPr>
            <a:r>
              <a:rPr lang="en-US" sz="2800" dirty="0" smtClean="0"/>
              <a:t>Normal temperature during pregnancy is 36.2C to 37.6C. Increased temperature suggests infection.</a:t>
            </a:r>
          </a:p>
        </p:txBody>
      </p:sp>
    </p:spTree>
    <p:extLst>
      <p:ext uri="{BB962C8B-B14F-4D97-AF65-F5344CB8AC3E}">
        <p14:creationId xmlns:p14="http://schemas.microsoft.com/office/powerpoint/2010/main" val="2420963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771" y="-32657"/>
            <a:ext cx="9122229" cy="718457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Weight changes:  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609600"/>
            <a:ext cx="9067800" cy="62484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During pregnancy continuing weight increase in pregnancy is considered to be a favorable indicator of maternal adaptation and fetal growth</a:t>
            </a:r>
          </a:p>
          <a:p>
            <a:pPr marL="0" indent="0">
              <a:buNone/>
            </a:pPr>
            <a:r>
              <a:rPr lang="en-US" sz="2400" dirty="0" smtClean="0"/>
              <a:t>-4.0 Kg in first 20 weeks </a:t>
            </a:r>
          </a:p>
          <a:p>
            <a:pPr marL="0" indent="0">
              <a:buNone/>
            </a:pPr>
            <a:r>
              <a:rPr lang="en-US" sz="2400" dirty="0" smtClean="0"/>
              <a:t>-8.5Kg in second weeks </a:t>
            </a:r>
          </a:p>
          <a:p>
            <a:pPr marL="0" indent="0">
              <a:buNone/>
            </a:pPr>
            <a:r>
              <a:rPr lang="en-US" sz="2400" dirty="0" smtClean="0"/>
              <a:t>-12.5Kg approximate the total weight gain.</a:t>
            </a:r>
          </a:p>
          <a:p>
            <a:pPr marL="0" indent="0" algn="ctr">
              <a:buNone/>
            </a:pPr>
            <a:r>
              <a:rPr lang="en-US" b="1" dirty="0" smtClean="0"/>
              <a:t>Body mass index(BMI)</a:t>
            </a:r>
            <a:endParaRPr lang="en-US" sz="2400" strike="sngStrike" dirty="0" smtClean="0"/>
          </a:p>
          <a:p>
            <a:pPr marL="0" indent="0">
              <a:buNone/>
            </a:pPr>
            <a:r>
              <a:rPr lang="en-US" sz="2400" dirty="0" smtClean="0"/>
              <a:t>Your body mass index is the balance between your height and weight it is recorded in your pregnancy notes</a:t>
            </a:r>
          </a:p>
          <a:p>
            <a:pPr marL="0" indent="0">
              <a:buNone/>
            </a:pPr>
            <a:r>
              <a:rPr lang="en-US" sz="2400" dirty="0" smtClean="0"/>
              <a:t>BMI measurements:                                                             weight(Kg)</a:t>
            </a:r>
          </a:p>
          <a:p>
            <a:r>
              <a:rPr lang="en-US" sz="2400" dirty="0" smtClean="0"/>
              <a:t>BMI less than 18.5= under weight.                   BMI=___________</a:t>
            </a:r>
          </a:p>
          <a:p>
            <a:r>
              <a:rPr lang="en-US" sz="2400" dirty="0" smtClean="0"/>
              <a:t>BMI 18.5= healthy weight.                                              (Height (M))2</a:t>
            </a:r>
          </a:p>
          <a:p>
            <a:r>
              <a:rPr lang="en-US" sz="2400" dirty="0" smtClean="0"/>
              <a:t>BMI over 25= over weight.</a:t>
            </a:r>
          </a:p>
          <a:p>
            <a:r>
              <a:rPr lang="en-US" sz="2400" dirty="0" smtClean="0"/>
              <a:t>BMI over 30= obese</a:t>
            </a:r>
          </a:p>
          <a:p>
            <a:r>
              <a:rPr lang="en-US" sz="2400" dirty="0" smtClean="0"/>
              <a:t>BMI over 40= seriously obese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9145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32657"/>
            <a:ext cx="9209314" cy="914399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200" dirty="0" smtClean="0"/>
              <a:t>Also raised BMI affect pregnancy: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14400"/>
            <a:ext cx="8926286" cy="586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sz="2400" dirty="0" smtClean="0"/>
              <a:t>DM</a:t>
            </a:r>
          </a:p>
          <a:p>
            <a:pPr marL="0" indent="0">
              <a:buNone/>
            </a:pPr>
            <a:r>
              <a:rPr lang="en-US" sz="2400" dirty="0" smtClean="0"/>
              <a:t>-hypertension</a:t>
            </a:r>
          </a:p>
          <a:p>
            <a:pPr marL="0" indent="0">
              <a:buNone/>
            </a:pPr>
            <a:r>
              <a:rPr lang="en-US" sz="2400" dirty="0" smtClean="0"/>
              <a:t>-UTI</a:t>
            </a:r>
          </a:p>
          <a:p>
            <a:pPr marL="0" indent="0">
              <a:buNone/>
            </a:pPr>
            <a:r>
              <a:rPr lang="en-US" sz="2400" dirty="0" smtClean="0"/>
              <a:t>-pelvic joint pain </a:t>
            </a:r>
          </a:p>
          <a:p>
            <a:pPr marL="0" indent="0">
              <a:buNone/>
            </a:pPr>
            <a:r>
              <a:rPr lang="en-US" sz="2400" dirty="0" smtClean="0"/>
              <a:t>-blood clots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dirty="0" smtClean="0"/>
              <a:t>BMI can affect your labor by increased risk of</a:t>
            </a:r>
          </a:p>
          <a:p>
            <a:pPr marL="0" indent="0">
              <a:buNone/>
            </a:pPr>
            <a:r>
              <a:rPr lang="en-US" sz="2400" dirty="0" smtClean="0"/>
              <a:t>-induction of labor </a:t>
            </a:r>
          </a:p>
          <a:p>
            <a:pPr marL="0" indent="0">
              <a:buNone/>
            </a:pPr>
            <a:r>
              <a:rPr lang="en-US" sz="2400" dirty="0" smtClean="0"/>
              <a:t>-A longer labor</a:t>
            </a:r>
          </a:p>
          <a:p>
            <a:pPr marL="0" indent="0">
              <a:buNone/>
            </a:pPr>
            <a:r>
              <a:rPr lang="en-US" sz="2400" dirty="0" smtClean="0"/>
              <a:t>-A cesarean section </a:t>
            </a:r>
          </a:p>
          <a:p>
            <a:pPr marL="0" indent="0">
              <a:buNone/>
            </a:pPr>
            <a:r>
              <a:rPr lang="en-US" sz="2400" dirty="0" smtClean="0"/>
              <a:t>-Difficulties in hearing baby's heart beat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sz="2400" dirty="0" smtClean="0"/>
              <a:t>Larger baby's</a:t>
            </a:r>
          </a:p>
          <a:p>
            <a:pPr marL="0" indent="0">
              <a:buNone/>
            </a:pPr>
            <a:r>
              <a:rPr lang="en-US" sz="2400" dirty="0" smtClean="0"/>
              <a:t> -heavy bleeding after delivery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0684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656" y="76200"/>
            <a:ext cx="9035143" cy="762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B)Abdominal examination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656" y="914400"/>
            <a:ext cx="9111343" cy="5943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1-inspection: </a:t>
            </a:r>
            <a:r>
              <a:rPr lang="en-US" sz="2400" dirty="0" smtClean="0"/>
              <a:t>the nurse should look at the following:</a:t>
            </a:r>
          </a:p>
          <a:p>
            <a:r>
              <a:rPr lang="en-US" sz="2800" dirty="0" smtClean="0"/>
              <a:t>A</a:t>
            </a:r>
            <a:r>
              <a:rPr lang="en-US" sz="2400" dirty="0" smtClean="0"/>
              <a:t>bdominal symmetry</a:t>
            </a:r>
          </a:p>
          <a:p>
            <a:r>
              <a:rPr lang="en-US" sz="2400" dirty="0" smtClean="0"/>
              <a:t>Movement of respiration </a:t>
            </a:r>
          </a:p>
          <a:p>
            <a:r>
              <a:rPr lang="en-US" sz="2400" dirty="0" smtClean="0"/>
              <a:t>Skin changes such as linea nigra, striae gravidarum.</a:t>
            </a:r>
          </a:p>
          <a:p>
            <a:r>
              <a:rPr lang="en-US" sz="2400" dirty="0" smtClean="0"/>
              <a:t>Scars of previous operations </a:t>
            </a:r>
          </a:p>
          <a:p>
            <a:r>
              <a:rPr lang="en-US" sz="2400" dirty="0" smtClean="0"/>
              <a:t>Fetal movement visible. </a:t>
            </a:r>
          </a:p>
          <a:p>
            <a:r>
              <a:rPr lang="en-US" sz="2400" b="1" dirty="0" smtClean="0"/>
              <a:t>2-palpation:</a:t>
            </a:r>
          </a:p>
          <a:p>
            <a:r>
              <a:rPr lang="en-US" sz="2800" dirty="0" smtClean="0"/>
              <a:t>Measurement of uterine size form the upper most point of the fundus to the pubic symphysis (cm).</a:t>
            </a:r>
          </a:p>
          <a:p>
            <a:r>
              <a:rPr lang="en-US" sz="2800" dirty="0" smtClean="0"/>
              <a:t>Assess fetal lie: longitudinal, transverse &amp; oblique.</a:t>
            </a:r>
          </a:p>
          <a:p>
            <a:r>
              <a:rPr lang="en-US" sz="2800" dirty="0" smtClean="0"/>
              <a:t>Assess fetal presentation : breech , cephalic.</a:t>
            </a:r>
          </a:p>
          <a:p>
            <a:r>
              <a:rPr lang="en-US" sz="2800" dirty="0" smtClean="0"/>
              <a:t>3-Auscultation: fetal heart beat can be heard by stethoscope after the 20 week, or Doppler after 8 week.</a:t>
            </a:r>
          </a:p>
          <a:p>
            <a:r>
              <a:rPr lang="en-US" sz="2800" dirty="0" smtClean="0"/>
              <a:t>*(normal fetal heart rate is 120-160 beats/min)</a:t>
            </a:r>
          </a:p>
        </p:txBody>
      </p:sp>
    </p:spTree>
    <p:extLst>
      <p:ext uri="{BB962C8B-B14F-4D97-AF65-F5344CB8AC3E}">
        <p14:creationId xmlns:p14="http://schemas.microsoft.com/office/powerpoint/2010/main" val="2321054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32656"/>
            <a:ext cx="9144000" cy="653144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Palpate the height of fundus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09600"/>
            <a:ext cx="8458200" cy="6248401"/>
          </a:xfrm>
        </p:spPr>
        <p:txBody>
          <a:bodyPr/>
          <a:lstStyle/>
          <a:p>
            <a:r>
              <a:rPr lang="en-US" sz="2400" dirty="0" smtClean="0"/>
              <a:t>Fundus felt above pubic symphysis 12 weeks after LMP</a:t>
            </a:r>
          </a:p>
          <a:p>
            <a:r>
              <a:rPr lang="en-US" sz="2400" dirty="0" smtClean="0"/>
              <a:t>At 16 weeks, halfway between symphysis and the umblicus </a:t>
            </a:r>
          </a:p>
          <a:p>
            <a:r>
              <a:rPr lang="en-US" sz="2400" dirty="0" smtClean="0"/>
              <a:t>At 20 weeks, at umbilicus</a:t>
            </a:r>
          </a:p>
          <a:p>
            <a:r>
              <a:rPr lang="en-US" sz="2400" dirty="0" smtClean="0"/>
              <a:t>By 36week, the fundus is just below the xiphisternum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12167"/>
            <a:ext cx="5029200" cy="4369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9249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770" y="0"/>
            <a:ext cx="9122229" cy="838200"/>
          </a:xfrm>
        </p:spPr>
        <p:txBody>
          <a:bodyPr>
            <a:norm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sz="3600" dirty="0" smtClean="0"/>
              <a:t>The uterus may be higher than expected 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6019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1-Large fetus, multiple pregnancy</a:t>
            </a:r>
          </a:p>
          <a:p>
            <a:pPr marL="0" indent="0">
              <a:buNone/>
            </a:pPr>
            <a:r>
              <a:rPr lang="en-US" sz="2400" dirty="0" smtClean="0"/>
              <a:t>2-Polyhydramnios</a:t>
            </a:r>
          </a:p>
          <a:p>
            <a:pPr marL="0" indent="0">
              <a:buNone/>
            </a:pPr>
            <a:r>
              <a:rPr lang="en-US" sz="2400" dirty="0" smtClean="0"/>
              <a:t>3-Mistaken date of last menstrual period </a:t>
            </a:r>
            <a:endParaRPr lang="en-US" sz="2400" dirty="0"/>
          </a:p>
          <a:p>
            <a:r>
              <a:rPr lang="en-US" dirty="0" smtClean="0"/>
              <a:t>The uterus may by lower than expected</a:t>
            </a:r>
          </a:p>
          <a:p>
            <a:pPr marL="0" indent="0">
              <a:buNone/>
            </a:pPr>
            <a:r>
              <a:rPr lang="en-US" sz="2400" dirty="0" smtClean="0"/>
              <a:t>1-Small fetus, intrauterine growth restriction</a:t>
            </a:r>
          </a:p>
          <a:p>
            <a:pPr marL="0" indent="0">
              <a:buNone/>
            </a:pPr>
            <a:r>
              <a:rPr lang="en-US" sz="2400" dirty="0" smtClean="0"/>
              <a:t>2-oligohydramnios</a:t>
            </a:r>
          </a:p>
          <a:p>
            <a:pPr marL="0" indent="0">
              <a:buNone/>
            </a:pPr>
            <a:r>
              <a:rPr lang="en-US" sz="2400" dirty="0" smtClean="0"/>
              <a:t>3-mistaken date of last menstrual period </a:t>
            </a:r>
          </a:p>
          <a:p>
            <a:pPr marL="0" indent="0">
              <a:buNone/>
            </a:pPr>
            <a:r>
              <a:rPr lang="en-US" sz="2400" dirty="0" smtClean="0"/>
              <a:t>4-fundul palpation is performed to determine whether in contains the breech or the head. This will help to diagnose the fetal lie and presentation </a:t>
            </a:r>
          </a:p>
          <a:p>
            <a:r>
              <a:rPr lang="en-US" dirty="0" smtClean="0"/>
              <a:t>Braxton hicks contraction</a:t>
            </a:r>
            <a:r>
              <a:rPr lang="en-US" sz="2800" dirty="0" smtClean="0"/>
              <a:t>:(after 16 week)  </a:t>
            </a:r>
          </a:p>
          <a:p>
            <a:pPr marL="0" indent="0">
              <a:buNone/>
            </a:pPr>
            <a:r>
              <a:rPr lang="en-US" sz="2400" dirty="0" smtClean="0"/>
              <a:t>Are irregular, painless, occur intermittently throughout pregnancy.</a:t>
            </a:r>
          </a:p>
          <a:p>
            <a:pPr marL="0" indent="0">
              <a:buNone/>
            </a:pPr>
            <a:r>
              <a:rPr lang="en-US" sz="2400" dirty="0" smtClean="0"/>
              <a:t>These contractions aid in moving the cervix from the posterior position to the anterior position, they also help in ripening and soft of the cervix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248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76200"/>
            <a:ext cx="8915400" cy="762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Leopold's maneuvers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</a:t>
            </a:r>
            <a:r>
              <a:rPr lang="en-US" sz="2800" dirty="0" smtClean="0"/>
              <a:t>-First maneuvers: palpation of the fundus </a:t>
            </a:r>
          </a:p>
          <a:p>
            <a:pPr marL="0" indent="0">
              <a:buNone/>
            </a:pPr>
            <a:r>
              <a:rPr lang="en-US" sz="2800" dirty="0"/>
              <a:t>B</a:t>
            </a:r>
            <a:r>
              <a:rPr lang="en-US" sz="2800" dirty="0" smtClean="0"/>
              <a:t>-Second maneuver: palpation of the fetus's back </a:t>
            </a:r>
          </a:p>
          <a:p>
            <a:pPr marL="0" indent="0">
              <a:buNone/>
            </a:pPr>
            <a:r>
              <a:rPr lang="en-US" sz="2800" dirty="0"/>
              <a:t>C</a:t>
            </a:r>
            <a:r>
              <a:rPr lang="en-US" sz="2800" dirty="0" smtClean="0"/>
              <a:t>-Third maneuver: assessment of presenting part</a:t>
            </a:r>
          </a:p>
          <a:p>
            <a:pPr marL="0" indent="0">
              <a:buNone/>
            </a:pPr>
            <a:r>
              <a:rPr lang="en-US" sz="2800" dirty="0"/>
              <a:t>D</a:t>
            </a:r>
            <a:r>
              <a:rPr lang="en-US" sz="2800" dirty="0" smtClean="0"/>
              <a:t>-fourth maneuver: assessment of the presenting part's descent into the pelvis</a:t>
            </a:r>
          </a:p>
          <a:p>
            <a:pPr marL="0" indent="0">
              <a:buNone/>
            </a:pPr>
            <a:r>
              <a:rPr lang="en-US" sz="2800" dirty="0" smtClean="0"/>
              <a:t>A                       B                           C                            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40" y="3755572"/>
            <a:ext cx="877196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2600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886" y="21771"/>
            <a:ext cx="9056914" cy="81643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C)Pelvic examination:</a:t>
            </a: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656" y="914400"/>
            <a:ext cx="9111343" cy="5867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external genitalia are examined for lesion, scars, and infection.</a:t>
            </a:r>
          </a:p>
          <a:p>
            <a:r>
              <a:rPr lang="en-US" sz="2400" dirty="0" smtClean="0"/>
              <a:t>Cervix is checked for condition, color, and amount of secretion.</a:t>
            </a:r>
          </a:p>
          <a:p>
            <a:pPr marL="0" indent="0">
              <a:buNone/>
            </a:pPr>
            <a:endParaRPr lang="en-US" sz="2400" b="1" dirty="0" smtClean="0"/>
          </a:p>
          <a:p>
            <a:pPr>
              <a:buFont typeface="Arial" charset="0"/>
              <a:buChar char="•"/>
            </a:pPr>
            <a:r>
              <a:rPr lang="en-US" sz="2800" b="1" dirty="0" smtClean="0"/>
              <a:t>Ultrasound: </a:t>
            </a:r>
            <a:r>
              <a:rPr lang="en-US" sz="2800" dirty="0" smtClean="0"/>
              <a:t>is performed to: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Estimate the gestational age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Check the amniotic fluid volume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Check the position of the placenta 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Detect the multi fetal pregnancy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The position of the baby</a:t>
            </a:r>
          </a:p>
          <a:p>
            <a:pPr>
              <a:buFont typeface="Arial" charset="0"/>
              <a:buChar char="•"/>
            </a:pPr>
            <a:r>
              <a:rPr lang="en-US" sz="2800" dirty="0" smtClean="0"/>
              <a:t>Fetal kick count </a:t>
            </a:r>
          </a:p>
          <a:p>
            <a:pPr marL="0" indent="0">
              <a:buNone/>
            </a:pPr>
            <a:r>
              <a:rPr lang="en-US" sz="2800" dirty="0" smtClean="0"/>
              <a:t>The pregnant woman reports at least 10 movements in 12 hours. Absence of fetal movements precedes intrauterine fetal death by 48 hours.</a:t>
            </a:r>
          </a:p>
          <a:p>
            <a:pPr>
              <a:buFont typeface="Arial" charset="0"/>
              <a:buChar char="•"/>
            </a:pPr>
            <a:endParaRPr lang="en-US" sz="2800" b="1" dirty="0" smtClean="0"/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39454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770" y="21770"/>
            <a:ext cx="9122229" cy="947059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Laboratory tests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886" y="1066800"/>
            <a:ext cx="9056914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Rubella titer to assess immunity to rubella</a:t>
            </a:r>
          </a:p>
          <a:p>
            <a:r>
              <a:rPr lang="en-US" sz="2800" dirty="0" smtClean="0"/>
              <a:t>Complete blood count to detect anemia or infection </a:t>
            </a:r>
          </a:p>
          <a:p>
            <a:r>
              <a:rPr lang="en-US" sz="2800" dirty="0" smtClean="0"/>
              <a:t>Blood group, Rh</a:t>
            </a:r>
          </a:p>
          <a:p>
            <a:r>
              <a:rPr lang="en-US" sz="2800" dirty="0" smtClean="0"/>
              <a:t>Infectious disease screening(venereal disease research laboratories VDRL) to detect untreated syphilis, HIV</a:t>
            </a:r>
          </a:p>
          <a:p>
            <a:r>
              <a:rPr lang="en-US" sz="2800" dirty="0" smtClean="0"/>
              <a:t>Urinalysis and urine culture to test for glucose, ketones, blood asymptomatic bacteria &amp; protein</a:t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0788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8077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477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8382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Nutritional requirements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94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Carbohydrates: </a:t>
            </a:r>
            <a:endParaRPr lang="en-US" dirty="0" smtClean="0"/>
          </a:p>
          <a:p>
            <a:r>
              <a:rPr lang="en-US" sz="2800" dirty="0" smtClean="0"/>
              <a:t>The carbohydrate and caloric needs of the pregnant woman increase during the last two trimester it is promote weight gain and growth of the fetus, placenta and other maternal tissue. </a:t>
            </a:r>
          </a:p>
          <a:p>
            <a:r>
              <a:rPr lang="en-US" sz="2800" dirty="0" smtClean="0"/>
              <a:t>It found in fruits, vegetables &amp; breads .</a:t>
            </a:r>
          </a:p>
          <a:p>
            <a:pPr marL="0" indent="0">
              <a:buNone/>
            </a:pPr>
            <a:r>
              <a:rPr lang="en-US" sz="2800" b="1" dirty="0" smtClean="0"/>
              <a:t>Proteins:</a:t>
            </a:r>
          </a:p>
          <a:p>
            <a:r>
              <a:rPr lang="en-US" sz="2800" dirty="0" smtClean="0"/>
              <a:t>Increase protein intake is needed for:</a:t>
            </a:r>
          </a:p>
          <a:p>
            <a:pPr marL="0" indent="0">
              <a:buNone/>
            </a:pPr>
            <a:r>
              <a:rPr lang="en-US" sz="2800" dirty="0" smtClean="0"/>
              <a:t>-expansion of blood volume</a:t>
            </a:r>
          </a:p>
          <a:p>
            <a:pPr marL="0" indent="0">
              <a:buNone/>
            </a:pPr>
            <a:r>
              <a:rPr lang="en-US" sz="2800" dirty="0" smtClean="0"/>
              <a:t>-tissue growth </a:t>
            </a:r>
          </a:p>
          <a:p>
            <a:pPr marL="0" indent="0">
              <a:buNone/>
            </a:pPr>
            <a:r>
              <a:rPr lang="en-US" sz="2800" dirty="0" smtClean="0"/>
              <a:t>-provision of adequate amino acid for fetal development</a:t>
            </a:r>
          </a:p>
          <a:p>
            <a:pPr marL="0" indent="0">
              <a:buNone/>
            </a:pPr>
            <a:r>
              <a:rPr lang="en-US" sz="2800" dirty="0" smtClean="0"/>
              <a:t>-daily requirement for pregnant women is 60g</a:t>
            </a:r>
          </a:p>
          <a:p>
            <a:pPr marL="0" indent="0">
              <a:buNone/>
            </a:pPr>
            <a:r>
              <a:rPr lang="en-US" sz="2800" dirty="0" smtClean="0"/>
              <a:t>-found in the meat, fish, poultry egg.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1679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563"/>
            <a:ext cx="8153400" cy="6350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3753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783771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Calcium and phosphorus :</a:t>
            </a:r>
            <a:endParaRPr lang="en-US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656" y="838200"/>
            <a:ext cx="9035143" cy="60198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Calcium and phosphorus involved in mineralization of fetal bones and teeth.</a:t>
            </a:r>
          </a:p>
          <a:p>
            <a:pPr>
              <a:buFontTx/>
              <a:buChar char="-"/>
            </a:pPr>
            <a:r>
              <a:rPr lang="en-US" dirty="0" smtClean="0"/>
              <a:t>Daily requirements for pregnant woman is 1000mg.</a:t>
            </a:r>
          </a:p>
          <a:p>
            <a:pPr marL="0" indent="0">
              <a:buNone/>
            </a:pPr>
            <a:r>
              <a:rPr lang="en-US" b="1" dirty="0" smtClean="0"/>
              <a:t>Iodine:</a:t>
            </a:r>
          </a:p>
          <a:p>
            <a:pPr>
              <a:buFontTx/>
              <a:buChar char="-"/>
            </a:pPr>
            <a:r>
              <a:rPr lang="en-US" dirty="0" smtClean="0"/>
              <a:t>Is essential for thyroid hormone </a:t>
            </a:r>
          </a:p>
          <a:p>
            <a:pPr>
              <a:buFontTx/>
              <a:buChar char="-"/>
            </a:pPr>
            <a:r>
              <a:rPr lang="en-US" dirty="0" smtClean="0"/>
              <a:t>Daily requirements for pregnant woman is 220mcg</a:t>
            </a:r>
          </a:p>
          <a:p>
            <a:pPr marL="0" indent="0">
              <a:buNone/>
            </a:pPr>
            <a:r>
              <a:rPr lang="en-US" b="1" dirty="0" smtClean="0"/>
              <a:t>Zinc:</a:t>
            </a:r>
          </a:p>
          <a:p>
            <a:pPr>
              <a:buFontTx/>
              <a:buChar char="-"/>
            </a:pPr>
            <a:r>
              <a:rPr lang="en-US" dirty="0" smtClean="0"/>
              <a:t>Synthesis of DNA and RNA it essential for normal fetal growth and development.</a:t>
            </a:r>
          </a:p>
          <a:p>
            <a:pPr>
              <a:buFontTx/>
              <a:buChar char="-"/>
            </a:pPr>
            <a:r>
              <a:rPr lang="en-US" dirty="0" smtClean="0"/>
              <a:t>Daily requirements for pregnant woman is 11mg</a:t>
            </a:r>
          </a:p>
          <a:p>
            <a:pPr>
              <a:buFontTx/>
              <a:buChar char="-"/>
            </a:pPr>
            <a:r>
              <a:rPr lang="en-US" dirty="0" smtClean="0"/>
              <a:t>Sources meats, poultry whole grain, and legmes.</a:t>
            </a:r>
          </a:p>
        </p:txBody>
      </p:sp>
    </p:spTree>
    <p:extLst>
      <p:ext uri="{BB962C8B-B14F-4D97-AF65-F5344CB8AC3E}">
        <p14:creationId xmlns:p14="http://schemas.microsoft.com/office/powerpoint/2010/main" val="3796478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770" y="0"/>
            <a:ext cx="9046029" cy="6858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magnesium</a:t>
            </a:r>
            <a:endParaRPr lang="en-US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-essential for mineralization of bone.</a:t>
            </a:r>
          </a:p>
          <a:p>
            <a:pPr marL="0" indent="0">
              <a:buNone/>
            </a:pPr>
            <a:r>
              <a:rPr lang="en-US" sz="2800" dirty="0" smtClean="0"/>
              <a:t>-daily requirements for pregnant woman is 350mg/day</a:t>
            </a:r>
          </a:p>
          <a:p>
            <a:pPr marL="0" indent="0">
              <a:buNone/>
            </a:pPr>
            <a:r>
              <a:rPr lang="en-US" sz="2800" dirty="0" smtClean="0"/>
              <a:t>-good sources include milk, whole grain, green vegetables &amp; nuts.</a:t>
            </a:r>
          </a:p>
          <a:p>
            <a:pPr marL="0" indent="0">
              <a:buNone/>
            </a:pPr>
            <a:r>
              <a:rPr lang="en-US" b="1" dirty="0" smtClean="0"/>
              <a:t>Folic acid:</a:t>
            </a:r>
          </a:p>
          <a:p>
            <a:pPr>
              <a:buFontTx/>
              <a:buChar char="-"/>
            </a:pPr>
            <a:r>
              <a:rPr lang="en-US" sz="2800" dirty="0" smtClean="0"/>
              <a:t>Foliate an essential coenzyme for DNA &amp; protein synthesis in developing fetus.</a:t>
            </a:r>
          </a:p>
          <a:p>
            <a:pPr>
              <a:buFontTx/>
              <a:buChar char="-"/>
            </a:pPr>
            <a:r>
              <a:rPr lang="en-US" sz="2800" dirty="0" smtClean="0"/>
              <a:t>Daily requirements for pregnant woman is 400-600mg.</a:t>
            </a:r>
          </a:p>
          <a:p>
            <a:pPr>
              <a:buFontTx/>
              <a:buChar char="-"/>
            </a:pPr>
            <a:r>
              <a:rPr lang="en-US" sz="2800" dirty="0" smtClean="0"/>
              <a:t>May help prevent major birth defects of the baby's brain and spine called neural tube defect.</a:t>
            </a:r>
          </a:p>
          <a:p>
            <a:pPr>
              <a:buFontTx/>
              <a:buChar char="-"/>
            </a:pPr>
            <a:r>
              <a:rPr lang="en-US" sz="2800" dirty="0" smtClean="0"/>
              <a:t>Sources include green leafy, vegetables, dried beans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21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Iron: 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60960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This extra iron helps your body make more blood to supply oxygen to your baby.</a:t>
            </a:r>
          </a:p>
          <a:p>
            <a:pPr>
              <a:buFontTx/>
              <a:buChar char="-"/>
            </a:pPr>
            <a:r>
              <a:rPr lang="en-US" dirty="0" smtClean="0"/>
              <a:t>Not having enough iron is called iron deficiency anemia.</a:t>
            </a:r>
          </a:p>
          <a:p>
            <a:pPr>
              <a:buFontTx/>
              <a:buChar char="-"/>
            </a:pPr>
            <a:r>
              <a:rPr lang="en-US" dirty="0" smtClean="0"/>
              <a:t>Anemia increase the risk of certain problems, including </a:t>
            </a:r>
          </a:p>
          <a:p>
            <a:pPr>
              <a:buFontTx/>
              <a:buChar char="-"/>
            </a:pPr>
            <a:r>
              <a:rPr lang="en-US" dirty="0" smtClean="0"/>
              <a:t>Preterm delivery </a:t>
            </a:r>
          </a:p>
          <a:p>
            <a:pPr>
              <a:buFontTx/>
              <a:buChar char="-"/>
            </a:pPr>
            <a:r>
              <a:rPr lang="en-US" dirty="0" smtClean="0"/>
              <a:t>Low-birth-weight baby</a:t>
            </a:r>
          </a:p>
          <a:p>
            <a:pPr>
              <a:buFontTx/>
              <a:buChar char="-"/>
            </a:pPr>
            <a:r>
              <a:rPr lang="en-US" dirty="0" smtClean="0"/>
              <a:t>Which is found in most prenatal vitamin supplements </a:t>
            </a:r>
          </a:p>
          <a:p>
            <a:pPr>
              <a:buFontTx/>
              <a:buChar char="-"/>
            </a:pPr>
            <a:r>
              <a:rPr lang="en-US" dirty="0" smtClean="0"/>
              <a:t>Daily requirement for pregnant woman is 40-60mg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55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770" y="0"/>
            <a:ext cx="9122229" cy="62048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vitamins</a:t>
            </a: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657" y="533400"/>
            <a:ext cx="9111343" cy="6248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Vitamin A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sz="2400" dirty="0" smtClean="0"/>
              <a:t>is associated with the formation and development of healthy eyes in the fetus.</a:t>
            </a:r>
          </a:p>
          <a:p>
            <a:pPr marL="0" indent="0">
              <a:buNone/>
            </a:pPr>
            <a:r>
              <a:rPr lang="en-US" sz="2400" dirty="0" smtClean="0"/>
              <a:t>-the RDA is 770mcg per day.</a:t>
            </a:r>
          </a:p>
          <a:p>
            <a:pPr marL="0" indent="0">
              <a:buNone/>
            </a:pPr>
            <a:r>
              <a:rPr lang="en-US" sz="2400" dirty="0" smtClean="0"/>
              <a:t>-sources include yellow vegetables organ cream butter milk.</a:t>
            </a:r>
          </a:p>
          <a:p>
            <a:pPr marL="0" indent="0">
              <a:buNone/>
            </a:pPr>
            <a:r>
              <a:rPr lang="en-US" b="1" dirty="0" smtClean="0"/>
              <a:t>Vitamin B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sz="2400" dirty="0" smtClean="0"/>
              <a:t>important in skeletal development </a:t>
            </a:r>
          </a:p>
          <a:p>
            <a:pPr marL="0" indent="0">
              <a:buNone/>
            </a:pPr>
            <a:r>
              <a:rPr lang="en-US" sz="2400" dirty="0" smtClean="0"/>
              <a:t>-pregnant woman 5 meg per  day</a:t>
            </a:r>
          </a:p>
          <a:p>
            <a:pPr marL="0" indent="0">
              <a:buNone/>
            </a:pPr>
            <a:r>
              <a:rPr lang="en-US" sz="2400" dirty="0" smtClean="0"/>
              <a:t>Exposure of ultra violate ray sunlight is important sources of vitamin D</a:t>
            </a:r>
          </a:p>
          <a:p>
            <a:pPr marL="0" indent="0">
              <a:buNone/>
            </a:pPr>
            <a:r>
              <a:rPr lang="en-US" b="1" dirty="0" smtClean="0"/>
              <a:t>Vitamin E</a:t>
            </a:r>
          </a:p>
          <a:p>
            <a:pPr marL="0" indent="0">
              <a:buNone/>
            </a:pPr>
            <a:r>
              <a:rPr lang="en-US" sz="2400" dirty="0" smtClean="0"/>
              <a:t>-decrease of the oxidenation of polyunsaturated fats. Also effect on the health of the body cells also important in formation of  the red blood cells</a:t>
            </a:r>
          </a:p>
          <a:p>
            <a:pPr marL="0" indent="0">
              <a:buNone/>
            </a:pPr>
            <a:r>
              <a:rPr lang="en-US" sz="2400" dirty="0" smtClean="0"/>
              <a:t>-the recommended intake is 15 mg per day </a:t>
            </a:r>
          </a:p>
          <a:p>
            <a:pPr marL="0" indent="0">
              <a:buNone/>
            </a:pPr>
            <a:r>
              <a:rPr lang="en-US" sz="2400" dirty="0" smtClean="0"/>
              <a:t>-it is found in oils whole grain greens and eggs.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13730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200" y="10886"/>
            <a:ext cx="8229600" cy="1143000"/>
          </a:xfrm>
        </p:spPr>
        <p:txBody>
          <a:bodyPr/>
          <a:lstStyle/>
          <a:p>
            <a:r>
              <a:rPr lang="en-US" dirty="0" smtClean="0"/>
              <a:t>Immunization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woman should have(tetanus toxoid)</a:t>
            </a:r>
            <a:br>
              <a:rPr lang="en-US" dirty="0" smtClean="0"/>
            </a:br>
            <a:r>
              <a:rPr lang="en-US" dirty="0" smtClean="0"/>
              <a:t> injections during pregnancy.</a:t>
            </a:r>
          </a:p>
          <a:p>
            <a:pPr marL="0" indent="0">
              <a:buNone/>
            </a:pPr>
            <a:r>
              <a:rPr lang="en-US" dirty="0" smtClean="0"/>
              <a:t>TT1: At 4 month of pregnancy</a:t>
            </a:r>
          </a:p>
          <a:p>
            <a:pPr marL="0" indent="0">
              <a:buNone/>
            </a:pPr>
            <a:r>
              <a:rPr lang="en-US" dirty="0" smtClean="0"/>
              <a:t>TT2: At 5month pregnancy </a:t>
            </a:r>
          </a:p>
          <a:p>
            <a:pPr marL="0" indent="0">
              <a:buNone/>
            </a:pPr>
            <a:r>
              <a:rPr lang="en-US" dirty="0" smtClean="0"/>
              <a:t>TT3: Booster dose after 6 month from 2 dose</a:t>
            </a:r>
          </a:p>
          <a:p>
            <a:pPr marL="0" indent="0">
              <a:buNone/>
            </a:pPr>
            <a:r>
              <a:rPr lang="en-US" dirty="0" smtClean="0"/>
              <a:t>TT4:Booster dose after 1 year from 1 booster dose.</a:t>
            </a:r>
          </a:p>
          <a:p>
            <a:pPr marL="0" indent="0">
              <a:buNone/>
            </a:pPr>
            <a:r>
              <a:rPr lang="en-US" dirty="0" smtClean="0"/>
              <a:t>TT5: Booster dose after 1 year from 2 booster dose or during next pregnancy.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32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Responsibilities of nurse in antenatal assessment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1828800"/>
            <a:ext cx="86868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1- complete assessment of its history.</a:t>
            </a:r>
          </a:p>
          <a:p>
            <a:pPr marL="0" indent="0">
              <a:buNone/>
            </a:pPr>
            <a:r>
              <a:rPr lang="en-US" dirty="0" smtClean="0"/>
              <a:t>2- participating in physical and obstetrical examination.</a:t>
            </a:r>
          </a:p>
          <a:p>
            <a:pPr marL="0" indent="0">
              <a:buNone/>
            </a:pPr>
            <a:r>
              <a:rPr lang="en-US" dirty="0" smtClean="0"/>
              <a:t>3- Identification of patient needs.</a:t>
            </a:r>
          </a:p>
          <a:p>
            <a:pPr marL="0" indent="0">
              <a:buNone/>
            </a:pPr>
            <a:r>
              <a:rPr lang="en-US" dirty="0" smtClean="0"/>
              <a:t>4- providing initial education and counseling.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79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771" y="1524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886" y="762000"/>
            <a:ext cx="9056914" cy="6019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the ALPHA scale : the antenatal psychosocial health assessment scale (department of family, medicine, university of toronto,canada)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WebMD medical reference reviewed by kacia gaither, DM,MPH on october21,2018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3-</a:t>
            </a:r>
            <a:r>
              <a:rPr lang="en-US" dirty="0" smtClean="0"/>
              <a:t>Jump up to :whitwork, M ,bricker;C(14 July 2015). Ultrasound for fetal assessment in early pregnancy “the Cocbrane Database of systematic review .7:</a:t>
            </a:r>
          </a:p>
          <a:p>
            <a:pPr marL="0" indent="0">
              <a:buNone/>
            </a:pPr>
            <a:r>
              <a:rPr lang="en-US" dirty="0" smtClean="0"/>
              <a:t>CD007058.doi: 10. 1002/14651858. CD007058. pub3. PMID 26171896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4-</a:t>
            </a:r>
            <a:r>
              <a:rPr lang="en-US" dirty="0" smtClean="0"/>
              <a:t>”Antenatal care for uncomplicated pregnancies; .NICE. National institute for health care and excellems. retrieved September 23, 2017</a:t>
            </a:r>
          </a:p>
        </p:txBody>
      </p:sp>
    </p:spTree>
    <p:extLst>
      <p:ext uri="{BB962C8B-B14F-4D97-AF65-F5344CB8AC3E}">
        <p14:creationId xmlns:p14="http://schemas.microsoft.com/office/powerpoint/2010/main" val="65056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1-</a:t>
            </a:r>
            <a:r>
              <a:rPr lang="en-US" sz="2800" dirty="0" smtClean="0"/>
              <a:t>to promote and maintain good physical and mental health during pregnancy.</a:t>
            </a:r>
          </a:p>
          <a:p>
            <a:pPr marL="0" indent="0">
              <a:buNone/>
            </a:pPr>
            <a:r>
              <a:rPr lang="en-US" sz="2800" dirty="0" smtClean="0"/>
              <a:t>2-to ensure a mature, live, healthy infant</a:t>
            </a:r>
          </a:p>
          <a:p>
            <a:pPr marL="0" indent="0">
              <a:buNone/>
            </a:pPr>
            <a:r>
              <a:rPr lang="en-US" sz="2800" dirty="0" smtClean="0"/>
              <a:t>3-decrease maternal and infant mortality and morbidity</a:t>
            </a:r>
          </a:p>
          <a:p>
            <a:pPr marL="0" indent="0">
              <a:buNone/>
            </a:pPr>
            <a:r>
              <a:rPr lang="en-US" sz="2800" dirty="0" smtClean="0"/>
              <a:t>4-to prepare</a:t>
            </a:r>
            <a:r>
              <a:rPr lang="en-US" dirty="0" smtClean="0"/>
              <a:t> the woman for lebor, lactation, and subsequent care of the baby</a:t>
            </a:r>
          </a:p>
          <a:p>
            <a:pPr marL="0" indent="0">
              <a:buNone/>
            </a:pPr>
            <a:r>
              <a:rPr lang="en-US" dirty="0" smtClean="0"/>
              <a:t>5- to detect early appropriately condition (medical and obstetrical) that would endanger the life and impair the health of the mother and her baby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6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Prenatal assessment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Systematic supervision of a women during pregnancy, and care give to the pregnant women during the period between conception and onset of labor, also can called (antenatal care)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4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76200"/>
            <a:ext cx="8610600" cy="6781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42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Schedule of prenatal visits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1-initial prenatal visit :</a:t>
            </a:r>
          </a:p>
          <a:p>
            <a:r>
              <a:rPr lang="en-US" sz="2400" dirty="0" smtClean="0"/>
              <a:t>Establish baseline data relevant to planning health promotion strategies now and with every subsequent visit. </a:t>
            </a:r>
          </a:p>
          <a:p>
            <a:r>
              <a:rPr lang="en-US" sz="2400" dirty="0" smtClean="0"/>
              <a:t>The initial assessment interview can establish the trusting relationship between the nurse and the pregnant women. </a:t>
            </a:r>
          </a:p>
          <a:p>
            <a:r>
              <a:rPr lang="en-US" sz="2400" dirty="0" smtClean="0"/>
              <a:t>During the first visit, assessment and physical examination must be complete.</a:t>
            </a:r>
          </a:p>
          <a:p>
            <a:pPr marL="0" indent="0">
              <a:buNone/>
            </a:pPr>
            <a:r>
              <a:rPr lang="en-US" dirty="0" smtClean="0"/>
              <a:t>2-follow-up visit:</a:t>
            </a:r>
          </a:p>
          <a:p>
            <a:r>
              <a:rPr lang="en-US" sz="2400" dirty="0" smtClean="0"/>
              <a:t>Once / month through 1-6 month of pregnancy.</a:t>
            </a:r>
          </a:p>
          <a:p>
            <a:r>
              <a:rPr lang="en-US" sz="2400" dirty="0" smtClean="0"/>
              <a:t>Two/ month (every 2 week) 7-8 month of pregnancy. </a:t>
            </a:r>
          </a:p>
          <a:p>
            <a:r>
              <a:rPr lang="en-US" sz="2400" dirty="0" smtClean="0"/>
              <a:t>Four/month(every 1week)9month of pregnancy.</a:t>
            </a:r>
          </a:p>
        </p:txBody>
      </p:sp>
    </p:spTree>
    <p:extLst>
      <p:ext uri="{BB962C8B-B14F-4D97-AF65-F5344CB8AC3E}">
        <p14:creationId xmlns:p14="http://schemas.microsoft.com/office/powerpoint/2010/main" val="366336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dirty="0" smtClean="0"/>
              <a:t>History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arenR"/>
            </a:pPr>
            <a:r>
              <a:rPr lang="en-US" dirty="0" smtClean="0"/>
              <a:t>Personal history</a:t>
            </a:r>
          </a:p>
          <a:p>
            <a:r>
              <a:rPr lang="en-US" sz="2000" dirty="0" smtClean="0"/>
              <a:t>Name                                                       - husbands name</a:t>
            </a:r>
          </a:p>
          <a:p>
            <a:r>
              <a:rPr lang="en-US" sz="2000" dirty="0" smtClean="0"/>
              <a:t>Age                                                           - Age </a:t>
            </a:r>
          </a:p>
          <a:p>
            <a:r>
              <a:rPr lang="en-US" sz="2000" dirty="0" smtClean="0"/>
              <a:t>Education                                                 -Education </a:t>
            </a:r>
          </a:p>
          <a:p>
            <a:r>
              <a:rPr lang="en-US" sz="2000" dirty="0" smtClean="0"/>
              <a:t>Occupation                                              -Occupation</a:t>
            </a:r>
          </a:p>
          <a:p>
            <a:r>
              <a:rPr lang="en-US" sz="2000" dirty="0" smtClean="0"/>
              <a:t>Duration of marriage                             - address</a:t>
            </a:r>
          </a:p>
          <a:p>
            <a:r>
              <a:rPr lang="en-US" sz="2000" dirty="0" smtClean="0"/>
              <a:t>Consanguinity                                          -economic  status</a:t>
            </a:r>
          </a:p>
          <a:p>
            <a:r>
              <a:rPr lang="en-US" sz="2800" dirty="0" smtClean="0"/>
              <a:t>B)medical history </a:t>
            </a:r>
          </a:p>
          <a:p>
            <a:r>
              <a:rPr lang="en-US" sz="2000" dirty="0" smtClean="0"/>
              <a:t>Diseases</a:t>
            </a:r>
          </a:p>
          <a:p>
            <a:r>
              <a:rPr lang="en-US" sz="2000" dirty="0" smtClean="0"/>
              <a:t>DM, hypertension, heart disease, drug and allergies . Other (blood transfusion, Rh incompatibility. X ray exposure</a:t>
            </a:r>
          </a:p>
          <a:p>
            <a:r>
              <a:rPr lang="en-US" sz="2800" dirty="0" smtClean="0"/>
              <a:t>C)surgical history</a:t>
            </a:r>
          </a:p>
          <a:p>
            <a:r>
              <a:rPr lang="en-US" sz="2000" dirty="0"/>
              <a:t>-</a:t>
            </a:r>
            <a:r>
              <a:rPr lang="en-US" sz="2000" dirty="0" smtClean="0"/>
              <a:t> previous operations</a:t>
            </a:r>
          </a:p>
          <a:p>
            <a:r>
              <a:rPr lang="en-US" sz="2000" dirty="0" smtClean="0"/>
              <a:t>Vaginal repair </a:t>
            </a:r>
          </a:p>
          <a:p>
            <a:r>
              <a:rPr lang="en-US" sz="2000" dirty="0" smtClean="0"/>
              <a:t>Cesarean section(C/S)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9213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762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D)Family history</a:t>
            </a: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886" y="609600"/>
            <a:ext cx="9056914" cy="6172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DM</a:t>
            </a:r>
          </a:p>
          <a:p>
            <a:r>
              <a:rPr lang="en-US" sz="2800" dirty="0" smtClean="0"/>
              <a:t>Hypertension </a:t>
            </a:r>
          </a:p>
          <a:p>
            <a:r>
              <a:rPr lang="en-US" sz="2800" dirty="0" smtClean="0"/>
              <a:t>Renal and cardiac disease</a:t>
            </a:r>
          </a:p>
          <a:p>
            <a:r>
              <a:rPr lang="en-US" sz="2800" dirty="0" smtClean="0"/>
              <a:t>Cancer</a:t>
            </a:r>
          </a:p>
          <a:p>
            <a:r>
              <a:rPr lang="en-US" sz="2800" dirty="0" smtClean="0"/>
              <a:t>Anemia </a:t>
            </a:r>
          </a:p>
          <a:p>
            <a:r>
              <a:rPr lang="en-US" sz="2800" dirty="0" smtClean="0"/>
              <a:t>History of twin pregnancy</a:t>
            </a:r>
          </a:p>
          <a:p>
            <a:r>
              <a:rPr lang="en-US" dirty="0" smtClean="0"/>
              <a:t>E)menstrual history:</a:t>
            </a:r>
          </a:p>
          <a:p>
            <a:r>
              <a:rPr lang="en-US" sz="2800" dirty="0" smtClean="0"/>
              <a:t>Age of menarche</a:t>
            </a:r>
          </a:p>
          <a:p>
            <a:r>
              <a:rPr lang="en-US" sz="2800" dirty="0" smtClean="0"/>
              <a:t>Last menstrual period (LMP)</a:t>
            </a:r>
          </a:p>
          <a:p>
            <a:r>
              <a:rPr lang="en-US" sz="2800" dirty="0" smtClean="0"/>
              <a:t>Regularity and frequency of menstrual cycle</a:t>
            </a:r>
          </a:p>
          <a:p>
            <a:r>
              <a:rPr lang="en-US" sz="2800" dirty="0" smtClean="0"/>
              <a:t>Contraception method </a:t>
            </a:r>
          </a:p>
          <a:p>
            <a:r>
              <a:rPr lang="en-US" sz="2800" dirty="0" smtClean="0"/>
              <a:t>Any previous treatment of menstrual</a:t>
            </a:r>
          </a:p>
          <a:p>
            <a:r>
              <a:rPr lang="en-US" sz="2800" dirty="0" smtClean="0"/>
              <a:t>Expected date of delivery (EDD)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8170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762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f)Obstetrical history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685800"/>
            <a:ext cx="90678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This provides essential information about the previous pregnancies that may alert the care provide to possible problems in the present pregnancy.</a:t>
            </a:r>
          </a:p>
          <a:p>
            <a:endParaRPr lang="en-US" sz="2800" dirty="0" smtClean="0"/>
          </a:p>
          <a:p>
            <a:r>
              <a:rPr lang="en-US" sz="2800" dirty="0" smtClean="0"/>
              <a:t>Gravida, Para, abortion, and living children. </a:t>
            </a:r>
          </a:p>
          <a:p>
            <a:r>
              <a:rPr lang="en-US" sz="2800" dirty="0" smtClean="0"/>
              <a:t>Weight of infant at birth &amp; length of gestation.</a:t>
            </a:r>
          </a:p>
          <a:p>
            <a:r>
              <a:rPr lang="en-US" sz="2800" dirty="0" smtClean="0"/>
              <a:t>Labor experience, type of delivery, location of birth, and type of anesthesia. </a:t>
            </a:r>
          </a:p>
          <a:p>
            <a:r>
              <a:rPr lang="en-US" sz="2800" dirty="0" smtClean="0"/>
              <a:t>Maternal or infant complications.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659673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1671</Words>
  <Application>Microsoft Office PowerPoint</Application>
  <PresentationFormat>On-screen Show (4:3)</PresentationFormat>
  <Paragraphs>230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نسق Office</vt:lpstr>
      <vt:lpstr>Physical assessment   prenatal assessment </vt:lpstr>
      <vt:lpstr>PowerPoint Presentation</vt:lpstr>
      <vt:lpstr>objectives</vt:lpstr>
      <vt:lpstr>Prenatal assessment</vt:lpstr>
      <vt:lpstr>PowerPoint Presentation</vt:lpstr>
      <vt:lpstr>Schedule of prenatal visits</vt:lpstr>
      <vt:lpstr>History </vt:lpstr>
      <vt:lpstr>D)Family history</vt:lpstr>
      <vt:lpstr>f)Obstetrical history</vt:lpstr>
      <vt:lpstr>General examination</vt:lpstr>
      <vt:lpstr>2-Vital signs, height, weight measurement</vt:lpstr>
      <vt:lpstr>Weight changes:  </vt:lpstr>
      <vt:lpstr>Also raised BMI affect pregnancy:</vt:lpstr>
      <vt:lpstr>B)Abdominal examination:</vt:lpstr>
      <vt:lpstr>Palpate the height of fundus</vt:lpstr>
      <vt:lpstr>The uterus may be higher than expected </vt:lpstr>
      <vt:lpstr>Leopold's maneuvers</vt:lpstr>
      <vt:lpstr>C)Pelvic examination:</vt:lpstr>
      <vt:lpstr>Laboratory tests</vt:lpstr>
      <vt:lpstr>Nutritional requirements</vt:lpstr>
      <vt:lpstr>PowerPoint Presentation</vt:lpstr>
      <vt:lpstr>Calcium and phosphorus :</vt:lpstr>
      <vt:lpstr>magnesium</vt:lpstr>
      <vt:lpstr>Iron: </vt:lpstr>
      <vt:lpstr>vitamins</vt:lpstr>
      <vt:lpstr>Immunization </vt:lpstr>
      <vt:lpstr>Responsibilities of nurse in antenatal assessment</vt:lpstr>
      <vt:lpstr>References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assessment   prenatal assessment</dc:title>
  <dc:creator>DR.Ahmed Saker 2o1O</dc:creator>
  <cp:lastModifiedBy>Maher</cp:lastModifiedBy>
  <cp:revision>63</cp:revision>
  <dcterms:created xsi:type="dcterms:W3CDTF">2020-11-20T16:33:12Z</dcterms:created>
  <dcterms:modified xsi:type="dcterms:W3CDTF">2021-01-16T13:25:13Z</dcterms:modified>
</cp:coreProperties>
</file>