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95" r:id="rId4"/>
    <p:sldId id="291" r:id="rId5"/>
    <p:sldId id="290" r:id="rId6"/>
    <p:sldId id="277" r:id="rId7"/>
    <p:sldId id="289" r:id="rId8"/>
    <p:sldId id="286" r:id="rId9"/>
    <p:sldId id="278" r:id="rId10"/>
    <p:sldId id="279" r:id="rId11"/>
    <p:sldId id="259" r:id="rId12"/>
    <p:sldId id="288" r:id="rId13"/>
    <p:sldId id="258" r:id="rId14"/>
    <p:sldId id="269" r:id="rId15"/>
    <p:sldId id="296" r:id="rId16"/>
    <p:sldId id="284" r:id="rId17"/>
    <p:sldId id="261" r:id="rId18"/>
    <p:sldId id="262" r:id="rId19"/>
    <p:sldId id="292" r:id="rId20"/>
    <p:sldId id="264" r:id="rId21"/>
    <p:sldId id="280" r:id="rId22"/>
    <p:sldId id="297" r:id="rId23"/>
    <p:sldId id="270" r:id="rId24"/>
    <p:sldId id="293" r:id="rId25"/>
    <p:sldId id="271" r:id="rId26"/>
    <p:sldId id="272" r:id="rId27"/>
    <p:sldId id="267" r:id="rId28"/>
    <p:sldId id="275" r:id="rId29"/>
    <p:sldId id="281" r:id="rId30"/>
    <p:sldId id="282" r:id="rId31"/>
    <p:sldId id="263" r:id="rId32"/>
    <p:sldId id="273" r:id="rId33"/>
    <p:sldId id="298" r:id="rId34"/>
    <p:sldId id="285" r:id="rId35"/>
    <p:sldId id="274" r:id="rId36"/>
    <p:sldId id="283" r:id="rId37"/>
    <p:sldId id="294" r:id="rId38"/>
    <p:sldId id="276" r:id="rId3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608F914-234F-47DB-9F9E-6A8B5D156F5F}"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58F49AC-D581-410B-858A-0F16483F8C93}"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608F914-234F-47DB-9F9E-6A8B5D156F5F}"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58F49AC-D581-410B-858A-0F16483F8C93}"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608F914-234F-47DB-9F9E-6A8B5D156F5F}"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58F49AC-D581-410B-858A-0F16483F8C93}"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608F914-234F-47DB-9F9E-6A8B5D156F5F}"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58F49AC-D581-410B-858A-0F16483F8C93}"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C608F914-234F-47DB-9F9E-6A8B5D156F5F}" type="datetimeFigureOut">
              <a:rPr lang="ar-IQ" smtClean="0"/>
              <a:pPr/>
              <a:t>05/06/1442</a:t>
            </a:fld>
            <a:endParaRPr lang="ar-IQ"/>
          </a:p>
        </p:txBody>
      </p:sp>
      <p:sp>
        <p:nvSpPr>
          <p:cNvPr id="8" name="Slide Number Placeholder 7"/>
          <p:cNvSpPr>
            <a:spLocks noGrp="1"/>
          </p:cNvSpPr>
          <p:nvPr>
            <p:ph type="sldNum" sz="quarter" idx="11"/>
          </p:nvPr>
        </p:nvSpPr>
        <p:spPr/>
        <p:txBody>
          <a:bodyPr/>
          <a:lstStyle/>
          <a:p>
            <a:fld id="{C58F49AC-D581-410B-858A-0F16483F8C93}" type="slidenum">
              <a:rPr lang="ar-IQ" smtClean="0"/>
              <a:pPr/>
              <a:t>‹#›</a:t>
            </a:fld>
            <a:endParaRPr lang="ar-IQ"/>
          </a:p>
        </p:txBody>
      </p:sp>
      <p:sp>
        <p:nvSpPr>
          <p:cNvPr id="9" name="Footer Placeholder 8"/>
          <p:cNvSpPr>
            <a:spLocks noGrp="1"/>
          </p:cNvSpPr>
          <p:nvPr>
            <p:ph type="ftr" sz="quarter" idx="12"/>
          </p:nvPr>
        </p:nvSpPr>
        <p:spPr/>
        <p:txBody>
          <a:bodyPr/>
          <a:lstStyle/>
          <a:p>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608F914-234F-47DB-9F9E-6A8B5D156F5F}" type="datetimeFigureOut">
              <a:rPr lang="ar-IQ" smtClean="0"/>
              <a:pPr/>
              <a:t>05/06/1442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58F49AC-D581-410B-858A-0F16483F8C93}"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608F914-234F-47DB-9F9E-6A8B5D156F5F}" type="datetimeFigureOut">
              <a:rPr lang="ar-IQ" smtClean="0"/>
              <a:pPr/>
              <a:t>05/06/1442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58F49AC-D581-410B-858A-0F16483F8C93}"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C608F914-234F-47DB-9F9E-6A8B5D156F5F}" type="datetimeFigureOut">
              <a:rPr lang="ar-IQ" smtClean="0"/>
              <a:pPr/>
              <a:t>05/06/1442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58F49AC-D581-410B-858A-0F16483F8C93}"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8F914-234F-47DB-9F9E-6A8B5D156F5F}" type="datetimeFigureOut">
              <a:rPr lang="ar-IQ" smtClean="0"/>
              <a:pPr/>
              <a:t>05/06/1442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58F49AC-D581-410B-858A-0F16483F8C93}"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608F914-234F-47DB-9F9E-6A8B5D156F5F}" type="datetimeFigureOut">
              <a:rPr lang="ar-IQ" smtClean="0"/>
              <a:pPr/>
              <a:t>05/06/1442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58F49AC-D581-410B-858A-0F16483F8C93}" type="slidenum">
              <a:rPr lang="ar-IQ" smtClean="0"/>
              <a:pPr/>
              <a:t>‹#›</a:t>
            </a:fld>
            <a:endParaRPr lang="ar-IQ"/>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608F914-234F-47DB-9F9E-6A8B5D156F5F}" type="datetimeFigureOut">
              <a:rPr lang="ar-IQ" smtClean="0"/>
              <a:pPr/>
              <a:t>05/06/1442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58F49AC-D581-410B-858A-0F16483F8C93}" type="slidenum">
              <a:rPr lang="ar-IQ" smtClean="0"/>
              <a:pPr/>
              <a:t>‹#›</a:t>
            </a:fld>
            <a:endParaRPr lang="ar-IQ"/>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608F914-234F-47DB-9F9E-6A8B5D156F5F}" type="datetimeFigureOut">
              <a:rPr lang="ar-IQ" smtClean="0"/>
              <a:pPr/>
              <a:t>05/06/1442</a:t>
            </a:fld>
            <a:endParaRPr lang="ar-IQ"/>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IQ"/>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58F49AC-D581-410B-858A-0F16483F8C93}" type="slidenum">
              <a:rPr lang="ar-IQ" smtClean="0"/>
              <a:pPr/>
              <a:t>‹#›</a:t>
            </a:fld>
            <a:endParaRPr lang="ar-IQ"/>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line.com/health/depression/postpartum-depression" TargetMode="External"/><Relationship Id="rId2" Type="http://schemas.openxmlformats.org/officeDocument/2006/relationships/hyperlink" Target="https://www.healthline.com/health/depression" TargetMode="External"/><Relationship Id="rId1" Type="http://schemas.openxmlformats.org/officeDocument/2006/relationships/slideLayout" Target="../slideLayouts/slideLayout7.xml"/><Relationship Id="rId4" Type="http://schemas.openxmlformats.org/officeDocument/2006/relationships/hyperlink" Target="https://www.healthline.com/health/bipolar-disorder"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medicalnewstoday.com/articles/154543.php" TargetMode="External"/><Relationship Id="rId2" Type="http://schemas.openxmlformats.org/officeDocument/2006/relationships/hyperlink" Target="https://www.medicalnewstoday.com/articles/286745.php"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hyperlink" Target="https://www.medicalnewstoday.com/articles/271157.php" TargetMode="External"/><Relationship Id="rId2" Type="http://schemas.openxmlformats.org/officeDocument/2006/relationships/hyperlink" Target="https://www.medicalnewstoday.com/articles/287212.php"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dicalnewstoday.com/articles/148373.php" TargetMode="External"/><Relationship Id="rId2" Type="http://schemas.openxmlformats.org/officeDocument/2006/relationships/hyperlink" Target="https://www.medicalnewstoday.com/articles/286839.php" TargetMode="External"/><Relationship Id="rId1" Type="http://schemas.openxmlformats.org/officeDocument/2006/relationships/slideLayout" Target="../slideLayouts/slideLayout7.xml"/><Relationship Id="rId4" Type="http://schemas.openxmlformats.org/officeDocument/2006/relationships/hyperlink" Target="https://www.medicalnewstoday.com/articles/248958.ph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womenshealth.gov/menstrual-cycle/premenstrual-syndrome/premenstrual-dysphoric-disorder-pmdd"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healthline.com/health/insomnia" TargetMode="External"/><Relationship Id="rId2" Type="http://schemas.openxmlformats.org/officeDocument/2006/relationships/hyperlink" Target="https://www.healthline.com/symptom/panic-attacks"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womenshealth.gov/menstrual-cycle/premenstrual-syndrome/premenstrual-dysphoric-disorder-pmdd" TargetMode="External"/><Relationship Id="rId2" Type="http://schemas.openxmlformats.org/officeDocument/2006/relationships/hyperlink" Target="http://www.womenshealth.gov/glossary"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ncbi.nlm.nih.gov/pmc/articles/PMC2440788" TargetMode="External"/><Relationship Id="rId7" Type="http://schemas.openxmlformats.org/officeDocument/2006/relationships/hyperlink" Target="https://www.womenshealth.gov/publications/our-publications/fact-sheet/premenstrual-syndrome.html" TargetMode="External"/><Relationship Id="rId2" Type="http://schemas.openxmlformats.org/officeDocument/2006/relationships/hyperlink" Target="http://www.ncbi.nlm.nih.gov/pmc/articles/PMC3196060/" TargetMode="External"/><Relationship Id="rId1" Type="http://schemas.openxmlformats.org/officeDocument/2006/relationships/slideLayout" Target="../slideLayouts/slideLayout7.xml"/><Relationship Id="rId6" Type="http://schemas.openxmlformats.org/officeDocument/2006/relationships/hyperlink" Target="http://emedicine.medscape.com/article/293257-treatment" TargetMode="External"/><Relationship Id="rId5" Type="http://schemas.openxmlformats.org/officeDocument/2006/relationships/hyperlink" Target="https://www.womenshealth.gov/about-us/disclaimers" TargetMode="External"/><Relationship Id="rId4" Type="http://schemas.openxmlformats.org/officeDocument/2006/relationships/hyperlink" Target="http://secure.medicalletter.org/article-share?a=1170a&amp;p=tml&amp;title=Which%20SSRI?&amp;cannotaccesstitle=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sz="2400" dirty="0" smtClean="0"/>
              <a:t>Premenstrual</a:t>
            </a:r>
            <a:br>
              <a:rPr lang="en-US" sz="2400" dirty="0" smtClean="0"/>
            </a:br>
            <a:r>
              <a:rPr lang="ar-IQ" sz="2400" dirty="0" smtClean="0"/>
              <a:t> </a:t>
            </a:r>
            <a:r>
              <a:rPr lang="en-US" sz="2400" dirty="0" smtClean="0"/>
              <a:t> </a:t>
            </a:r>
            <a:r>
              <a:rPr lang="en-US" sz="2400" dirty="0"/>
              <a:t>syndrome</a:t>
            </a:r>
            <a:br>
              <a:rPr lang="en-US" sz="2400" dirty="0"/>
            </a:br>
            <a:r>
              <a:rPr lang="en-US" sz="2400" dirty="0" smtClean="0"/>
              <a:t>and</a:t>
            </a:r>
            <a:br>
              <a:rPr lang="en-US" sz="2400" dirty="0" smtClean="0"/>
            </a:br>
            <a:r>
              <a:rPr lang="en-US" sz="2400" dirty="0" smtClean="0"/>
              <a:t> premenstrual</a:t>
            </a:r>
            <a:br>
              <a:rPr lang="en-US" sz="2400" dirty="0" smtClean="0"/>
            </a:br>
            <a:r>
              <a:rPr lang="en-US" sz="2400" dirty="0" smtClean="0"/>
              <a:t> </a:t>
            </a:r>
            <a:r>
              <a:rPr lang="en-US" sz="2400" dirty="0"/>
              <a:t>dysphoric </a:t>
            </a:r>
            <a:r>
              <a:rPr lang="en-US" sz="2400" dirty="0" smtClean="0"/>
              <a:t/>
            </a:r>
            <a:br>
              <a:rPr lang="en-US" sz="2400" dirty="0" smtClean="0"/>
            </a:br>
            <a:r>
              <a:rPr lang="en-US" sz="2400" dirty="0" smtClean="0"/>
              <a:t>disorder</a:t>
            </a:r>
            <a:r>
              <a:rPr lang="en-US" sz="1100" dirty="0" smtClean="0"/>
              <a:t/>
            </a:r>
            <a:br>
              <a:rPr lang="en-US" sz="1100" dirty="0" smtClean="0"/>
            </a:br>
            <a:r>
              <a:rPr lang="en-US" sz="1100" dirty="0" smtClean="0"/>
              <a:t> </a:t>
            </a:r>
            <a:endParaRPr lang="ar-IQ" sz="1100" dirty="0"/>
          </a:p>
        </p:txBody>
      </p:sp>
      <p:sp>
        <p:nvSpPr>
          <p:cNvPr id="3" name="عنوان فرعي 2"/>
          <p:cNvSpPr>
            <a:spLocks noGrp="1"/>
          </p:cNvSpPr>
          <p:nvPr>
            <p:ph type="subTitle" idx="1"/>
          </p:nvPr>
        </p:nvSpPr>
        <p:spPr/>
        <p:txBody>
          <a:bodyPr/>
          <a:lstStyle/>
          <a:p>
            <a:r>
              <a:rPr lang="en-US" dirty="0" err="1" smtClean="0"/>
              <a:t>prof</a:t>
            </a:r>
            <a:r>
              <a:rPr lang="en-US" dirty="0" smtClean="0"/>
              <a:t>. DR. RABEA M. ALI</a:t>
            </a:r>
            <a:endParaRPr lang="ar-IQ" dirty="0"/>
          </a:p>
        </p:txBody>
      </p:sp>
      <p:pic>
        <p:nvPicPr>
          <p:cNvPr id="3074" name="Picture 2" descr="P h a r m a C o n n e c t on Twitter: &quot;Premenstrual syndrome.(PMS) Is a  combination of symptoms that many women get about a week or two before  their period.… https://t.co/tk7f92ahf6&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60649"/>
            <a:ext cx="4661967"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51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260648"/>
            <a:ext cx="8064896" cy="5909310"/>
          </a:xfrm>
          <a:prstGeom prst="rect">
            <a:avLst/>
          </a:prstGeom>
        </p:spPr>
        <p:txBody>
          <a:bodyPr wrap="square">
            <a:spAutoFit/>
          </a:bodyPr>
          <a:lstStyle/>
          <a:p>
            <a:pPr marL="514350" indent="-514350" algn="just" rtl="0">
              <a:lnSpc>
                <a:spcPct val="150000"/>
              </a:lnSpc>
              <a:buFont typeface="Wingdings" pitchFamily="2" charset="2"/>
              <a:buChar char="q"/>
            </a:pPr>
            <a:r>
              <a:rPr lang="en-US" sz="2800" b="1" dirty="0"/>
              <a:t>Weight and exercise </a:t>
            </a:r>
            <a:r>
              <a:rPr lang="en-US" sz="2800" dirty="0"/>
              <a:t>Research undertaken has shown that women are more likely to have PMS symptoms if they are obese (body mass index over 30) and if they exercise very </a:t>
            </a:r>
            <a:r>
              <a:rPr lang="en-US" sz="2800" dirty="0" smtClean="0"/>
              <a:t>little</a:t>
            </a:r>
            <a:r>
              <a:rPr lang="en-US" sz="2800" dirty="0"/>
              <a:t>. Stress </a:t>
            </a:r>
          </a:p>
          <a:p>
            <a:pPr marL="514350" indent="-514350" algn="just" rtl="0">
              <a:lnSpc>
                <a:spcPct val="150000"/>
              </a:lnSpc>
              <a:buFont typeface="Wingdings" pitchFamily="2" charset="2"/>
              <a:buChar char="q"/>
            </a:pPr>
            <a:r>
              <a:rPr lang="en-US" sz="2800" b="1" dirty="0"/>
              <a:t>Stress</a:t>
            </a:r>
            <a:r>
              <a:rPr lang="en-US" sz="2800" dirty="0"/>
              <a:t> can aggravate the symptoms of PMS, although it is not a direct </a:t>
            </a:r>
            <a:r>
              <a:rPr lang="en-US" sz="2800" dirty="0" smtClean="0"/>
              <a:t>cause</a:t>
            </a:r>
          </a:p>
          <a:p>
            <a:pPr marL="514350" indent="-514350" algn="just" rtl="0">
              <a:lnSpc>
                <a:spcPct val="150000"/>
              </a:lnSpc>
              <a:buFont typeface="Wingdings" pitchFamily="2" charset="2"/>
              <a:buChar char="q"/>
            </a:pPr>
            <a:r>
              <a:rPr lang="en-US" sz="2800" b="1" dirty="0"/>
              <a:t>Diet</a:t>
            </a:r>
            <a:r>
              <a:rPr lang="en-US" sz="2800" dirty="0"/>
              <a:t>: Low levels of vitamins and minerals may also worsen PMS symptoms.</a:t>
            </a:r>
            <a:endParaRPr lang="ar-IQ" sz="2800" dirty="0"/>
          </a:p>
        </p:txBody>
      </p:sp>
      <p:sp>
        <p:nvSpPr>
          <p:cNvPr id="3" name="AutoShape 2" descr="Association between the prevalence of premenstrual syndrome and weight  status of adolescent girls (11-21years)"/>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4" name="AutoShape 4" descr="Association between the prevalence of premenstrual syndrome and weight  status of adolescent girls (11-21years)"/>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6" descr="Association between the prevalence of premenstrual syndrome and weight  status of adolescent girls (11-21years)"/>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6" name="AutoShape 8" descr="Association between the prevalence of premenstrual syndrome and weight  status of adolescent girls (11-21years)"/>
          <p:cNvSpPr>
            <a:spLocks noChangeAspect="1" noChangeArrowheads="1"/>
          </p:cNvSpPr>
          <p:nvPr/>
        </p:nvSpPr>
        <p:spPr bwMode="auto">
          <a:xfrm>
            <a:off x="9380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7" name="AutoShape 10" descr="Association between the prevalence of premenstrual syndrome and weight  status of adolescent girls (11-21years)"/>
          <p:cNvSpPr>
            <a:spLocks noChangeAspect="1" noChangeArrowheads="1"/>
          </p:cNvSpPr>
          <p:nvPr/>
        </p:nvSpPr>
        <p:spPr bwMode="auto">
          <a:xfrm>
            <a:off x="9532938"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Tree>
    <p:extLst>
      <p:ext uri="{BB962C8B-B14F-4D97-AF65-F5344CB8AC3E}">
        <p14:creationId xmlns:p14="http://schemas.microsoft.com/office/powerpoint/2010/main" val="37049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317013"/>
            <a:ext cx="7704856" cy="5016758"/>
          </a:xfrm>
          <a:prstGeom prst="rect">
            <a:avLst/>
          </a:prstGeom>
        </p:spPr>
        <p:txBody>
          <a:bodyPr wrap="square">
            <a:spAutoFit/>
          </a:bodyPr>
          <a:lstStyle/>
          <a:p>
            <a:pPr algn="l" rtl="0"/>
            <a:r>
              <a:rPr lang="en-US" sz="3200" b="1" u="sng" dirty="0" smtClean="0">
                <a:solidFill>
                  <a:srgbClr val="FF0000"/>
                </a:solidFill>
              </a:rPr>
              <a:t>Symptoms</a:t>
            </a:r>
            <a:endParaRPr lang="en-US" sz="3200" b="1" u="sng" dirty="0">
              <a:solidFill>
                <a:srgbClr val="FF0000"/>
              </a:solidFill>
            </a:endParaRPr>
          </a:p>
          <a:p>
            <a:pPr algn="l" rtl="0"/>
            <a:r>
              <a:rPr lang="en-US" sz="3200" b="1" u="sng" dirty="0" smtClean="0">
                <a:solidFill>
                  <a:srgbClr val="00B0F0"/>
                </a:solidFill>
              </a:rPr>
              <a:t>Physical </a:t>
            </a:r>
            <a:r>
              <a:rPr lang="en-US" sz="3200" b="1" u="sng" dirty="0">
                <a:solidFill>
                  <a:srgbClr val="00B0F0"/>
                </a:solidFill>
              </a:rPr>
              <a:t>signs and symptoms</a:t>
            </a:r>
          </a:p>
          <a:p>
            <a:pPr marL="514350" indent="-514350" algn="l" rtl="0">
              <a:buFont typeface="+mj-lt"/>
              <a:buAutoNum type="arabicPeriod"/>
            </a:pPr>
            <a:r>
              <a:rPr lang="en-US" sz="3200" dirty="0"/>
              <a:t>Joint or muscle pain</a:t>
            </a:r>
          </a:p>
          <a:p>
            <a:pPr marL="514350" indent="-514350" algn="l" rtl="0">
              <a:buFont typeface="+mj-lt"/>
              <a:buAutoNum type="arabicPeriod"/>
            </a:pPr>
            <a:r>
              <a:rPr lang="en-US" sz="3200" dirty="0"/>
              <a:t>Headache</a:t>
            </a:r>
          </a:p>
          <a:p>
            <a:pPr marL="514350" indent="-514350" algn="l" rtl="0">
              <a:buFont typeface="+mj-lt"/>
              <a:buAutoNum type="arabicPeriod"/>
            </a:pPr>
            <a:r>
              <a:rPr lang="en-US" sz="3200" dirty="0"/>
              <a:t>Fatigue</a:t>
            </a:r>
          </a:p>
          <a:p>
            <a:pPr marL="514350" indent="-514350" algn="l" rtl="0">
              <a:buFont typeface="+mj-lt"/>
              <a:buAutoNum type="arabicPeriod"/>
            </a:pPr>
            <a:r>
              <a:rPr lang="en-US" sz="3200" dirty="0"/>
              <a:t>Weight gain related to fluid retention</a:t>
            </a:r>
          </a:p>
          <a:p>
            <a:pPr marL="514350" indent="-514350" algn="l" rtl="0">
              <a:buFont typeface="+mj-lt"/>
              <a:buAutoNum type="arabicPeriod"/>
            </a:pPr>
            <a:r>
              <a:rPr lang="en-US" sz="3200" dirty="0"/>
              <a:t>Abdominal bloating</a:t>
            </a:r>
          </a:p>
          <a:p>
            <a:pPr marL="514350" indent="-514350" algn="l" rtl="0">
              <a:buFont typeface="+mj-lt"/>
              <a:buAutoNum type="arabicPeriod"/>
            </a:pPr>
            <a:r>
              <a:rPr lang="en-US" sz="3200" dirty="0"/>
              <a:t>Breast tenderness</a:t>
            </a:r>
          </a:p>
          <a:p>
            <a:pPr marL="514350" indent="-514350" algn="l" rtl="0">
              <a:buFont typeface="+mj-lt"/>
              <a:buAutoNum type="arabicPeriod"/>
            </a:pPr>
            <a:r>
              <a:rPr lang="en-US" sz="3200" dirty="0"/>
              <a:t>Acne flare-ups</a:t>
            </a:r>
          </a:p>
          <a:p>
            <a:pPr marL="514350" indent="-514350" algn="l" rtl="0">
              <a:buFont typeface="+mj-lt"/>
              <a:buAutoNum type="arabicPeriod"/>
            </a:pPr>
            <a:r>
              <a:rPr lang="en-US" sz="3200" dirty="0"/>
              <a:t>Constipation or diarrhea</a:t>
            </a:r>
          </a:p>
        </p:txBody>
      </p:sp>
    </p:spTree>
    <p:extLst>
      <p:ext uri="{BB962C8B-B14F-4D97-AF65-F5344CB8AC3E}">
        <p14:creationId xmlns:p14="http://schemas.microsoft.com/office/powerpoint/2010/main" val="2103888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JERPH | Free Full-Text | Premenstrual Symptoms in Dysmenorrheic College  Students: Prevalence and Relation to Vitamin D and Parathyroid Hormone  Leve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76672"/>
            <a:ext cx="7000876"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89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476672"/>
            <a:ext cx="7200800" cy="4893647"/>
          </a:xfrm>
          <a:prstGeom prst="rect">
            <a:avLst/>
          </a:prstGeom>
        </p:spPr>
        <p:txBody>
          <a:bodyPr wrap="square">
            <a:spAutoFit/>
          </a:bodyPr>
          <a:lstStyle/>
          <a:p>
            <a:pPr algn="just" rtl="0"/>
            <a:r>
              <a:rPr lang="en-US" sz="2800" b="1" u="sng" dirty="0">
                <a:solidFill>
                  <a:srgbClr val="00B0F0"/>
                </a:solidFill>
              </a:rPr>
              <a:t>Emotional and behavioral signs and symptoms</a:t>
            </a:r>
          </a:p>
          <a:p>
            <a:pPr marL="514350" indent="-514350" algn="just" rtl="0">
              <a:buFont typeface="+mj-lt"/>
              <a:buAutoNum type="arabicPeriod"/>
            </a:pPr>
            <a:r>
              <a:rPr lang="en-US" sz="3200" dirty="0"/>
              <a:t>Tension or anxiety</a:t>
            </a:r>
          </a:p>
          <a:p>
            <a:pPr marL="514350" indent="-514350" algn="just" rtl="0">
              <a:buFont typeface="+mj-lt"/>
              <a:buAutoNum type="arabicPeriod"/>
            </a:pPr>
            <a:r>
              <a:rPr lang="en-US" sz="3200" dirty="0"/>
              <a:t>Depressed mood</a:t>
            </a:r>
          </a:p>
          <a:p>
            <a:pPr marL="514350" indent="-514350" algn="just" rtl="0">
              <a:buFont typeface="+mj-lt"/>
              <a:buAutoNum type="arabicPeriod"/>
            </a:pPr>
            <a:r>
              <a:rPr lang="en-US" sz="3200" dirty="0"/>
              <a:t>Crying spells</a:t>
            </a:r>
          </a:p>
          <a:p>
            <a:pPr marL="514350" indent="-514350" algn="just" rtl="0">
              <a:buFont typeface="+mj-lt"/>
              <a:buAutoNum type="arabicPeriod"/>
            </a:pPr>
            <a:r>
              <a:rPr lang="en-US" sz="3200" dirty="0"/>
              <a:t>Mood swings and irritability or anger</a:t>
            </a:r>
          </a:p>
          <a:p>
            <a:pPr marL="514350" indent="-514350" algn="just" rtl="0">
              <a:buFont typeface="+mj-lt"/>
              <a:buAutoNum type="arabicPeriod"/>
            </a:pPr>
            <a:r>
              <a:rPr lang="en-US" sz="3200" dirty="0"/>
              <a:t>Appetite changes and food cravings</a:t>
            </a:r>
          </a:p>
          <a:p>
            <a:pPr marL="514350" indent="-514350" algn="just" rtl="0">
              <a:buFont typeface="+mj-lt"/>
              <a:buAutoNum type="arabicPeriod"/>
            </a:pPr>
            <a:r>
              <a:rPr lang="en-US" sz="3200" dirty="0"/>
              <a:t>Trouble falling asleep (insomnia)</a:t>
            </a:r>
          </a:p>
          <a:p>
            <a:pPr marL="514350" indent="-514350" algn="just" rtl="0">
              <a:buFont typeface="+mj-lt"/>
              <a:buAutoNum type="arabicPeriod"/>
            </a:pPr>
            <a:r>
              <a:rPr lang="en-US" sz="3200" dirty="0"/>
              <a:t>Social withdrawal</a:t>
            </a:r>
          </a:p>
          <a:p>
            <a:pPr marL="514350" indent="-514350" algn="just" rtl="0">
              <a:buFont typeface="+mj-lt"/>
              <a:buAutoNum type="arabicPeriod"/>
            </a:pPr>
            <a:r>
              <a:rPr lang="en-US" sz="3200" dirty="0"/>
              <a:t>Poor concentration</a:t>
            </a:r>
          </a:p>
        </p:txBody>
      </p:sp>
    </p:spTree>
    <p:extLst>
      <p:ext uri="{BB962C8B-B14F-4D97-AF65-F5344CB8AC3E}">
        <p14:creationId xmlns:p14="http://schemas.microsoft.com/office/powerpoint/2010/main" val="110242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emenstrual syndrome (PMS) symptoms illustration in different areas of the bod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16632"/>
            <a:ext cx="6096000" cy="617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233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 2 from PREMENSTRUAL SYNDROME SYMPTOMS (PMS) AND PREVALENCE AMONG  UNIVERSITY STUDENTS IN KARACHI, PAKISTAN | Semantic Schol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124744"/>
            <a:ext cx="7488832" cy="424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723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emenstrual Syndrome and Diet. – Nutritionist 4 u"/>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dirty="0"/>
          </a:p>
        </p:txBody>
      </p:sp>
      <p:pic>
        <p:nvPicPr>
          <p:cNvPr id="1028" name="Picture 4" descr="Premenstrual Syndrome and Diet. – Nutritionist 4 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777686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047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289679"/>
            <a:ext cx="7848872" cy="5940088"/>
          </a:xfrm>
          <a:prstGeom prst="rect">
            <a:avLst/>
          </a:prstGeom>
        </p:spPr>
        <p:txBody>
          <a:bodyPr wrap="square">
            <a:spAutoFit/>
          </a:bodyPr>
          <a:lstStyle/>
          <a:p>
            <a:pPr algn="l" rtl="0"/>
            <a:r>
              <a:rPr lang="en-US" sz="2800" b="1" u="sng" dirty="0">
                <a:solidFill>
                  <a:srgbClr val="00B0F0"/>
                </a:solidFill>
              </a:rPr>
              <a:t>Risk factors for premenstrual syndrome include:</a:t>
            </a:r>
          </a:p>
          <a:p>
            <a:pPr marL="742950" indent="-742950" algn="l" rtl="0">
              <a:buFont typeface="+mj-lt"/>
              <a:buAutoNum type="arabicPeriod"/>
            </a:pPr>
            <a:r>
              <a:rPr lang="en-US" sz="3600" dirty="0"/>
              <a:t>a history of </a:t>
            </a:r>
            <a:r>
              <a:rPr lang="en-US" sz="3600" dirty="0">
                <a:hlinkClick r:id="rId2"/>
              </a:rPr>
              <a:t>depression</a:t>
            </a:r>
            <a:r>
              <a:rPr lang="en-US" sz="3600" dirty="0"/>
              <a:t> or mood disorders, such as </a:t>
            </a:r>
            <a:r>
              <a:rPr lang="en-US" sz="3600" dirty="0">
                <a:hlinkClick r:id="rId3"/>
              </a:rPr>
              <a:t>postpartum depression</a:t>
            </a:r>
            <a:r>
              <a:rPr lang="en-US" sz="3600" dirty="0"/>
              <a:t> or </a:t>
            </a:r>
            <a:r>
              <a:rPr lang="en-US" sz="3600" dirty="0">
                <a:hlinkClick r:id="rId4"/>
              </a:rPr>
              <a:t>bipolar disorder</a:t>
            </a:r>
            <a:endParaRPr lang="en-US" sz="3600" dirty="0"/>
          </a:p>
          <a:p>
            <a:pPr marL="742950" indent="-742950" algn="l" rtl="0">
              <a:buFont typeface="+mj-lt"/>
              <a:buAutoNum type="arabicPeriod"/>
            </a:pPr>
            <a:r>
              <a:rPr lang="en-US" sz="3600" dirty="0"/>
              <a:t>a family history of PMS</a:t>
            </a:r>
          </a:p>
          <a:p>
            <a:pPr marL="742950" indent="-742950" algn="l" rtl="0">
              <a:buFont typeface="+mj-lt"/>
              <a:buAutoNum type="arabicPeriod"/>
            </a:pPr>
            <a:r>
              <a:rPr lang="en-US" sz="3600" dirty="0"/>
              <a:t>a family history of depression</a:t>
            </a:r>
          </a:p>
          <a:p>
            <a:pPr marL="742950" indent="-742950" algn="l" rtl="0">
              <a:buFont typeface="+mj-lt"/>
              <a:buAutoNum type="arabicPeriod"/>
            </a:pPr>
            <a:r>
              <a:rPr lang="en-US" sz="3600" dirty="0"/>
              <a:t>domestic violence</a:t>
            </a:r>
          </a:p>
          <a:p>
            <a:pPr marL="742950" indent="-742950" algn="l" rtl="0">
              <a:buFont typeface="+mj-lt"/>
              <a:buAutoNum type="arabicPeriod"/>
            </a:pPr>
            <a:r>
              <a:rPr lang="en-US" sz="3600" dirty="0"/>
              <a:t>substance abuse</a:t>
            </a:r>
          </a:p>
          <a:p>
            <a:pPr marL="742950" indent="-742950" algn="l" rtl="0">
              <a:buFont typeface="+mj-lt"/>
              <a:buAutoNum type="arabicPeriod"/>
            </a:pPr>
            <a:r>
              <a:rPr lang="en-US" sz="3600" dirty="0"/>
              <a:t>physical trauma</a:t>
            </a:r>
          </a:p>
          <a:p>
            <a:pPr marL="742950" indent="-742950" algn="l" rtl="0">
              <a:buFont typeface="+mj-lt"/>
              <a:buAutoNum type="arabicPeriod"/>
            </a:pPr>
            <a:r>
              <a:rPr lang="en-US" sz="3600" dirty="0"/>
              <a:t>emotional trauma</a:t>
            </a:r>
          </a:p>
        </p:txBody>
      </p:sp>
    </p:spTree>
    <p:extLst>
      <p:ext uri="{BB962C8B-B14F-4D97-AF65-F5344CB8AC3E}">
        <p14:creationId xmlns:p14="http://schemas.microsoft.com/office/powerpoint/2010/main" val="3705020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emenstrual Syndrome - ppt 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8208911"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18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Pin on Books &amp; Good info to kn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76672"/>
            <a:ext cx="806489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32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88640"/>
            <a:ext cx="8424936" cy="954107"/>
          </a:xfrm>
          <a:prstGeom prst="rect">
            <a:avLst/>
          </a:prstGeom>
        </p:spPr>
        <p:txBody>
          <a:bodyPr wrap="square">
            <a:spAutoFit/>
          </a:bodyPr>
          <a:lstStyle/>
          <a:p>
            <a:r>
              <a:rPr lang="ar-IQ" sz="2800" dirty="0"/>
              <a:t/>
            </a:r>
            <a:br>
              <a:rPr lang="ar-IQ" sz="2800" dirty="0"/>
            </a:br>
            <a:endParaRPr lang="en-US" sz="2800" dirty="0"/>
          </a:p>
        </p:txBody>
      </p:sp>
      <p:pic>
        <p:nvPicPr>
          <p:cNvPr id="4100" name="Picture 4" descr="Premenstrual Syndrome (PMS)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046" y="3429000"/>
            <a:ext cx="4572000" cy="3068961"/>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179512" y="127084"/>
            <a:ext cx="8424936" cy="2246769"/>
          </a:xfrm>
          <a:prstGeom prst="rect">
            <a:avLst/>
          </a:prstGeom>
        </p:spPr>
        <p:txBody>
          <a:bodyPr wrap="square">
            <a:spAutoFit/>
          </a:bodyPr>
          <a:lstStyle/>
          <a:p>
            <a:pPr algn="just" rtl="0"/>
            <a:r>
              <a:rPr lang="en-US" sz="2800" b="1" dirty="0"/>
              <a:t>Premenstrual syndrome</a:t>
            </a:r>
            <a:r>
              <a:rPr lang="en-US" sz="2800" dirty="0"/>
              <a:t> (PMS) is a combination of </a:t>
            </a:r>
            <a:r>
              <a:rPr lang="en-US" sz="2800" b="1" dirty="0"/>
              <a:t>symptoms</a:t>
            </a:r>
            <a:r>
              <a:rPr lang="en-US" sz="2800" dirty="0"/>
              <a:t> that many women get about a week or two before their period. Most women, over 90%, say they get some </a:t>
            </a:r>
            <a:r>
              <a:rPr lang="en-US" sz="2800" b="1" dirty="0"/>
              <a:t>premenstrual symptoms</a:t>
            </a:r>
            <a:r>
              <a:rPr lang="en-US" sz="2800" dirty="0"/>
              <a:t>, such as bloating, headaches, and moodiness.</a:t>
            </a:r>
            <a:endParaRPr lang="ar-IQ" sz="2800" dirty="0"/>
          </a:p>
        </p:txBody>
      </p:sp>
    </p:spTree>
    <p:extLst>
      <p:ext uri="{BB962C8B-B14F-4D97-AF65-F5344CB8AC3E}">
        <p14:creationId xmlns:p14="http://schemas.microsoft.com/office/powerpoint/2010/main" val="241682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1520" y="188640"/>
            <a:ext cx="8424936" cy="1569660"/>
          </a:xfrm>
          <a:prstGeom prst="rect">
            <a:avLst/>
          </a:prstGeom>
        </p:spPr>
        <p:txBody>
          <a:bodyPr wrap="square">
            <a:spAutoFit/>
          </a:bodyPr>
          <a:lstStyle/>
          <a:p>
            <a:pPr algn="l" rtl="0"/>
            <a:r>
              <a:rPr lang="en-US" sz="2400" b="1" dirty="0">
                <a:solidFill>
                  <a:srgbClr val="92D050"/>
                </a:solidFill>
              </a:rPr>
              <a:t>Treatment options for PMS vary depending on a person’s specific symptoms.</a:t>
            </a:r>
          </a:p>
          <a:p>
            <a:pPr algn="l" rtl="0"/>
            <a:r>
              <a:rPr lang="en-US" sz="2400" dirty="0" smtClean="0"/>
              <a:t/>
            </a:r>
            <a:br>
              <a:rPr lang="en-US" sz="2400" dirty="0" smtClean="0"/>
            </a:br>
            <a:endParaRPr lang="ar-IQ" sz="2400" dirty="0"/>
          </a:p>
        </p:txBody>
      </p:sp>
      <p:sp>
        <p:nvSpPr>
          <p:cNvPr id="5" name="مستطيل 4"/>
          <p:cNvSpPr/>
          <p:nvPr/>
        </p:nvSpPr>
        <p:spPr>
          <a:xfrm>
            <a:off x="539552" y="1268760"/>
            <a:ext cx="7848872" cy="4247317"/>
          </a:xfrm>
          <a:prstGeom prst="rect">
            <a:avLst/>
          </a:prstGeom>
        </p:spPr>
        <p:txBody>
          <a:bodyPr wrap="square">
            <a:spAutoFit/>
          </a:bodyPr>
          <a:lstStyle/>
          <a:p>
            <a:pPr marL="342900" indent="-342900" algn="just" rtl="0">
              <a:lnSpc>
                <a:spcPct val="150000"/>
              </a:lnSpc>
              <a:buFont typeface="Wingdings" pitchFamily="2" charset="2"/>
              <a:buChar char="q"/>
            </a:pPr>
            <a:r>
              <a:rPr lang="en-US" sz="2000" b="1" u="sng" dirty="0" smtClean="0">
                <a:solidFill>
                  <a:srgbClr val="FF0000"/>
                </a:solidFill>
              </a:rPr>
              <a:t> </a:t>
            </a:r>
            <a:r>
              <a:rPr lang="en-US" sz="2000" b="1" u="sng" dirty="0">
                <a:solidFill>
                  <a:srgbClr val="FF0000"/>
                </a:solidFill>
              </a:rPr>
              <a:t>M</a:t>
            </a:r>
            <a:r>
              <a:rPr lang="en-US" sz="2000" b="1" u="sng" dirty="0" smtClean="0">
                <a:solidFill>
                  <a:srgbClr val="FF0000"/>
                </a:solidFill>
              </a:rPr>
              <a:t>edication </a:t>
            </a:r>
            <a:r>
              <a:rPr lang="en-US" sz="2000" b="1" u="sng" dirty="0">
                <a:solidFill>
                  <a:srgbClr val="FF0000"/>
                </a:solidFill>
              </a:rPr>
              <a:t>that people take to treat PMS include:</a:t>
            </a:r>
          </a:p>
          <a:p>
            <a:pPr marL="457200" indent="-457200" algn="just" rtl="0">
              <a:lnSpc>
                <a:spcPct val="150000"/>
              </a:lnSpc>
              <a:buFont typeface="+mj-lt"/>
              <a:buAutoNum type="arabicPeriod"/>
            </a:pPr>
            <a:r>
              <a:rPr lang="en-US" sz="2000" b="1" dirty="0"/>
              <a:t>P</a:t>
            </a:r>
            <a:r>
              <a:rPr lang="en-US" sz="2000" b="1" dirty="0" smtClean="0"/>
              <a:t>ain </a:t>
            </a:r>
            <a:r>
              <a:rPr lang="en-US" sz="2000" b="1" dirty="0"/>
              <a:t>relievers </a:t>
            </a:r>
            <a:r>
              <a:rPr lang="en-US" sz="2000" dirty="0"/>
              <a:t>such as acetaminophen, which can help relieve muscle pain, cramps, and headaches</a:t>
            </a:r>
          </a:p>
          <a:p>
            <a:pPr marL="457200" indent="-457200" algn="just" rtl="0">
              <a:lnSpc>
                <a:spcPct val="150000"/>
              </a:lnSpc>
              <a:buFont typeface="+mj-lt"/>
              <a:buAutoNum type="arabicPeriod"/>
            </a:pPr>
            <a:r>
              <a:rPr lang="en-US" sz="2000" b="1" dirty="0" smtClean="0"/>
              <a:t>Non-steroidal </a:t>
            </a:r>
            <a:r>
              <a:rPr lang="en-US" sz="2000" b="1" dirty="0"/>
              <a:t>anti-inflammatory drugs</a:t>
            </a:r>
            <a:r>
              <a:rPr lang="en-US" sz="2000" dirty="0"/>
              <a:t>, which can reduce cramp pain, headaches, and muscle aches</a:t>
            </a:r>
          </a:p>
          <a:p>
            <a:pPr marL="457200" indent="-457200" algn="just" rtl="0">
              <a:lnSpc>
                <a:spcPct val="150000"/>
              </a:lnSpc>
              <a:buFont typeface="+mj-lt"/>
              <a:buAutoNum type="arabicPeriod"/>
            </a:pPr>
            <a:r>
              <a:rPr lang="en-US" sz="2000" b="1" dirty="0"/>
              <a:t>D</a:t>
            </a:r>
            <a:r>
              <a:rPr lang="en-US" sz="2000" b="1" dirty="0" smtClean="0"/>
              <a:t>iuretics</a:t>
            </a:r>
            <a:r>
              <a:rPr lang="en-US" sz="2000" dirty="0"/>
              <a:t>, which can help relieve bloating and breast </a:t>
            </a:r>
            <a:r>
              <a:rPr lang="en-US" sz="2000" dirty="0" smtClean="0"/>
              <a:t>soreness</a:t>
            </a:r>
          </a:p>
          <a:p>
            <a:pPr marL="457200" indent="-457200" algn="just" rtl="0">
              <a:lnSpc>
                <a:spcPct val="150000"/>
              </a:lnSpc>
              <a:buFont typeface="+mj-lt"/>
              <a:buAutoNum type="arabicPeriod"/>
            </a:pPr>
            <a:r>
              <a:rPr lang="en-US" sz="2000" b="1" dirty="0"/>
              <a:t>For severe PMS symptoms</a:t>
            </a:r>
            <a:r>
              <a:rPr lang="en-US" sz="2000" dirty="0"/>
              <a:t>, a doctor may recommend that a person starts taking hormonal birth control pills to reduce PMS symptoms.</a:t>
            </a:r>
          </a:p>
        </p:txBody>
      </p:sp>
    </p:spTree>
    <p:extLst>
      <p:ext uri="{BB962C8B-B14F-4D97-AF65-F5344CB8AC3E}">
        <p14:creationId xmlns:p14="http://schemas.microsoft.com/office/powerpoint/2010/main" val="2134191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88640"/>
            <a:ext cx="8136904" cy="6649064"/>
          </a:xfrm>
          <a:prstGeom prst="rect">
            <a:avLst/>
          </a:prstGeom>
        </p:spPr>
        <p:txBody>
          <a:bodyPr wrap="square">
            <a:spAutoFit/>
          </a:bodyPr>
          <a:lstStyle/>
          <a:p>
            <a:pPr marL="342900" indent="-342900" algn="just" rtl="0">
              <a:lnSpc>
                <a:spcPct val="150000"/>
              </a:lnSpc>
              <a:buFont typeface="Wingdings" pitchFamily="2" charset="2"/>
              <a:buChar char="q"/>
            </a:pPr>
            <a:r>
              <a:rPr lang="en-US" sz="3200" b="1" dirty="0">
                <a:solidFill>
                  <a:srgbClr val="FF0000"/>
                </a:solidFill>
              </a:rPr>
              <a:t>Hormone treatments </a:t>
            </a:r>
            <a:endParaRPr lang="en-US" sz="3200" b="1" dirty="0" smtClean="0">
              <a:solidFill>
                <a:srgbClr val="FF0000"/>
              </a:solidFill>
            </a:endParaRPr>
          </a:p>
          <a:p>
            <a:pPr marL="342900" indent="-342900" algn="just" rtl="0">
              <a:lnSpc>
                <a:spcPct val="150000"/>
              </a:lnSpc>
              <a:buFont typeface="Wingdings" pitchFamily="2" charset="2"/>
              <a:buChar char="§"/>
            </a:pPr>
            <a:r>
              <a:rPr lang="en-US" sz="3200" dirty="0" smtClean="0"/>
              <a:t> </a:t>
            </a:r>
            <a:r>
              <a:rPr lang="en-US" sz="3200" b="1" dirty="0"/>
              <a:t>Combined oral contraceptive pill</a:t>
            </a:r>
            <a:r>
              <a:rPr lang="en-US" sz="3200" dirty="0"/>
              <a:t>: thought to alleviate PMS by stopping ovulation and reducing hormonal fluctuations. </a:t>
            </a:r>
            <a:endParaRPr lang="en-US" sz="3200" dirty="0" smtClean="0"/>
          </a:p>
          <a:p>
            <a:pPr marL="342900" indent="-342900" algn="just" rtl="0">
              <a:lnSpc>
                <a:spcPct val="150000"/>
              </a:lnSpc>
              <a:buFont typeface="Wingdings" pitchFamily="2" charset="2"/>
              <a:buChar char="§"/>
            </a:pPr>
            <a:r>
              <a:rPr lang="en-US" sz="3200" b="1" dirty="0" smtClean="0"/>
              <a:t>Estrogen </a:t>
            </a:r>
            <a:r>
              <a:rPr lang="en-US" sz="3200" b="1" dirty="0"/>
              <a:t>patches and implants: </a:t>
            </a:r>
            <a:r>
              <a:rPr lang="en-US" sz="3200" dirty="0"/>
              <a:t>there is scientific evidence that extra </a:t>
            </a:r>
            <a:r>
              <a:rPr lang="en-US" sz="3200" dirty="0" smtClean="0"/>
              <a:t>estrogen </a:t>
            </a:r>
            <a:r>
              <a:rPr lang="en-US" sz="3200" dirty="0"/>
              <a:t>given this way can relieve PMS </a:t>
            </a:r>
            <a:r>
              <a:rPr lang="en-US" sz="3200" dirty="0" smtClean="0"/>
              <a:t>symptoms</a:t>
            </a:r>
          </a:p>
          <a:p>
            <a:pPr algn="just" rtl="0">
              <a:lnSpc>
                <a:spcPct val="150000"/>
              </a:lnSpc>
            </a:pPr>
            <a:endParaRPr lang="ar-IQ" sz="3200" dirty="0"/>
          </a:p>
        </p:txBody>
      </p:sp>
    </p:spTree>
    <p:extLst>
      <p:ext uri="{BB962C8B-B14F-4D97-AF65-F5344CB8AC3E}">
        <p14:creationId xmlns:p14="http://schemas.microsoft.com/office/powerpoint/2010/main" val="1865761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566678"/>
            <a:ext cx="7416824" cy="4455835"/>
          </a:xfrm>
          <a:prstGeom prst="rect">
            <a:avLst/>
          </a:prstGeom>
        </p:spPr>
        <p:txBody>
          <a:bodyPr wrap="square">
            <a:spAutoFit/>
          </a:bodyPr>
          <a:lstStyle/>
          <a:p>
            <a:pPr marL="342900" indent="-342900" algn="just" rtl="0">
              <a:lnSpc>
                <a:spcPct val="150000"/>
              </a:lnSpc>
              <a:buFont typeface="Wingdings" pitchFamily="2" charset="2"/>
              <a:buChar char="§"/>
            </a:pPr>
            <a:r>
              <a:rPr lang="en-US" sz="2400" b="1" dirty="0"/>
              <a:t>Mirena intra-uterine system (IUS): </a:t>
            </a:r>
            <a:r>
              <a:rPr lang="en-US" sz="2400" dirty="0"/>
              <a:t>this is a contraceptive coil which releases a small dose of a progestogen. Some women say it improves PMS, as well as reducing the heaviness and duration of their period</a:t>
            </a:r>
          </a:p>
          <a:p>
            <a:pPr marL="342900" indent="-342900" algn="just" rtl="0">
              <a:lnSpc>
                <a:spcPct val="150000"/>
              </a:lnSpc>
              <a:buFont typeface="Wingdings" pitchFamily="2" charset="2"/>
              <a:buChar char="§"/>
            </a:pPr>
            <a:r>
              <a:rPr lang="en-US" sz="2400" b="1" dirty="0"/>
              <a:t>Gonadotropin-releasing hormone analogues </a:t>
            </a:r>
            <a:r>
              <a:rPr lang="en-US" sz="2400" dirty="0"/>
              <a:t>are drugs that prevent ovulation and should only be used for the treatment of severe PMS.</a:t>
            </a:r>
          </a:p>
        </p:txBody>
      </p:sp>
    </p:spTree>
    <p:extLst>
      <p:ext uri="{BB962C8B-B14F-4D97-AF65-F5344CB8AC3E}">
        <p14:creationId xmlns:p14="http://schemas.microsoft.com/office/powerpoint/2010/main" val="112758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352928" cy="5262979"/>
          </a:xfrm>
          <a:prstGeom prst="rect">
            <a:avLst/>
          </a:prstGeom>
        </p:spPr>
        <p:txBody>
          <a:bodyPr wrap="square">
            <a:spAutoFit/>
          </a:bodyPr>
          <a:lstStyle/>
          <a:p>
            <a:pPr marL="285750" indent="-285750" algn="l" rtl="0">
              <a:buFont typeface="Wingdings" pitchFamily="2" charset="2"/>
              <a:buChar char="q"/>
            </a:pPr>
            <a:r>
              <a:rPr lang="en-US" sz="2800" b="1" dirty="0" smtClean="0">
                <a:solidFill>
                  <a:srgbClr val="FF0000"/>
                </a:solidFill>
              </a:rPr>
              <a:t>Relaxation technique </a:t>
            </a:r>
          </a:p>
          <a:p>
            <a:pPr algn="l" rtl="0"/>
            <a:r>
              <a:rPr lang="en-US" sz="2800" dirty="0"/>
              <a:t> relaxation techniques include:</a:t>
            </a:r>
          </a:p>
          <a:p>
            <a:pPr marL="514350" indent="-514350" algn="l" rtl="0">
              <a:buFont typeface="+mj-lt"/>
              <a:buAutoNum type="arabicPeriod"/>
            </a:pPr>
            <a:r>
              <a:rPr lang="en-US" sz="2800" dirty="0">
                <a:hlinkClick r:id="rId2" tooltip="How does yoga work?"/>
              </a:rPr>
              <a:t>yoga</a:t>
            </a:r>
            <a:endParaRPr lang="en-US" sz="2800" dirty="0"/>
          </a:p>
          <a:p>
            <a:pPr marL="514350" indent="-514350" algn="l" rtl="0">
              <a:buFont typeface="+mj-lt"/>
              <a:buAutoNum type="arabicPeriod"/>
            </a:pPr>
            <a:r>
              <a:rPr lang="en-US" sz="2800" dirty="0"/>
              <a:t>tai chi</a:t>
            </a:r>
          </a:p>
          <a:p>
            <a:pPr marL="514350" indent="-514350" algn="l" rtl="0">
              <a:buFont typeface="+mj-lt"/>
              <a:buAutoNum type="arabicPeriod"/>
            </a:pPr>
            <a:r>
              <a:rPr lang="en-US" sz="2800" dirty="0"/>
              <a:t>stretching</a:t>
            </a:r>
          </a:p>
          <a:p>
            <a:pPr marL="514350" indent="-514350" algn="l" rtl="0">
              <a:buFont typeface="+mj-lt"/>
              <a:buAutoNum type="arabicPeriod"/>
            </a:pPr>
            <a:r>
              <a:rPr lang="en-US" sz="2800" dirty="0"/>
              <a:t>taking a bath</a:t>
            </a:r>
          </a:p>
          <a:p>
            <a:pPr marL="514350" indent="-514350" algn="l" rtl="0">
              <a:buFont typeface="+mj-lt"/>
              <a:buAutoNum type="arabicPeriod"/>
            </a:pPr>
            <a:r>
              <a:rPr lang="en-US" sz="2800" dirty="0"/>
              <a:t>going for a walk</a:t>
            </a:r>
          </a:p>
          <a:p>
            <a:pPr marL="514350" indent="-514350" algn="l" rtl="0">
              <a:buFont typeface="+mj-lt"/>
              <a:buAutoNum type="arabicPeriod"/>
            </a:pPr>
            <a:r>
              <a:rPr lang="en-US" sz="2800" dirty="0"/>
              <a:t>journaling</a:t>
            </a:r>
          </a:p>
          <a:p>
            <a:pPr marL="514350" indent="-514350" algn="l" rtl="0">
              <a:buFont typeface="+mj-lt"/>
              <a:buAutoNum type="arabicPeriod"/>
            </a:pPr>
            <a:r>
              <a:rPr lang="en-US" sz="2800" dirty="0"/>
              <a:t>speaking with a close friend or loved one</a:t>
            </a:r>
          </a:p>
          <a:p>
            <a:pPr marL="514350" indent="-514350" algn="l" rtl="0">
              <a:buFont typeface="+mj-lt"/>
              <a:buAutoNum type="arabicPeriod"/>
            </a:pPr>
            <a:r>
              <a:rPr lang="en-US" sz="2800" dirty="0"/>
              <a:t>meeting with a </a:t>
            </a:r>
            <a:r>
              <a:rPr lang="en-US" sz="2800" dirty="0">
                <a:hlinkClick r:id="rId3" tooltip="What is mental health?"/>
              </a:rPr>
              <a:t>mental health</a:t>
            </a:r>
            <a:r>
              <a:rPr lang="en-US" sz="2800" dirty="0"/>
              <a:t> counselor or therapist</a:t>
            </a:r>
          </a:p>
          <a:p>
            <a:pPr marL="342900" indent="-342900" algn="l" rtl="0">
              <a:buFont typeface="+mj-lt"/>
              <a:buAutoNum type="arabicPeriod"/>
            </a:pPr>
            <a:endParaRPr lang="ar-IQ" sz="2800" dirty="0"/>
          </a:p>
        </p:txBody>
      </p:sp>
    </p:spTree>
    <p:extLst>
      <p:ext uri="{BB962C8B-B14F-4D97-AF65-F5344CB8AC3E}">
        <p14:creationId xmlns:p14="http://schemas.microsoft.com/office/powerpoint/2010/main" val="2506290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ai Chi Month&quot; kicks off in central China - China P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258" y="188640"/>
            <a:ext cx="2952328" cy="324802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9 Benefits of Stretching: How to Start, Safety Tips, and M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88640"/>
            <a:ext cx="4403036"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Why All Your Friends Are Obsessed With 'Yoga With Adriene' | by Eve Peyser  | Elemental"/>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9224" name="Picture 8" descr="Why All Your Friends Are Obsessed With 'Yoga With Adriene' | by Eve Peyser  | Elemen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7146" y="2780928"/>
            <a:ext cx="4946677" cy="329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993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280920" cy="5806654"/>
          </a:xfrm>
          <a:prstGeom prst="rect">
            <a:avLst/>
          </a:prstGeom>
        </p:spPr>
        <p:txBody>
          <a:bodyPr wrap="square">
            <a:spAutoFit/>
          </a:bodyPr>
          <a:lstStyle/>
          <a:p>
            <a:pPr marL="285750" indent="-285750" algn="l" rtl="0">
              <a:lnSpc>
                <a:spcPct val="150000"/>
              </a:lnSpc>
              <a:buFont typeface="Wingdings" pitchFamily="2" charset="2"/>
              <a:buChar char="q"/>
            </a:pPr>
            <a:r>
              <a:rPr lang="en-US" sz="3600" b="1" dirty="0">
                <a:solidFill>
                  <a:srgbClr val="FF0000"/>
                </a:solidFill>
              </a:rPr>
              <a:t>R</a:t>
            </a:r>
            <a:r>
              <a:rPr lang="en-US" sz="3600" b="1" dirty="0" smtClean="0">
                <a:solidFill>
                  <a:srgbClr val="FF0000"/>
                </a:solidFill>
              </a:rPr>
              <a:t>educe </a:t>
            </a:r>
            <a:r>
              <a:rPr lang="en-US" sz="3600" b="1" dirty="0">
                <a:solidFill>
                  <a:srgbClr val="FF0000"/>
                </a:solidFill>
              </a:rPr>
              <a:t>PMS-related bloating by:</a:t>
            </a:r>
          </a:p>
          <a:p>
            <a:pPr marL="342900" indent="-342900" algn="l" rtl="0">
              <a:lnSpc>
                <a:spcPct val="150000"/>
              </a:lnSpc>
              <a:buFont typeface="+mj-lt"/>
              <a:buAutoNum type="arabicPeriod"/>
            </a:pPr>
            <a:r>
              <a:rPr lang="en-US" sz="3600" dirty="0"/>
              <a:t>N</a:t>
            </a:r>
            <a:r>
              <a:rPr lang="en-US" sz="3600" dirty="0" smtClean="0"/>
              <a:t>ot </a:t>
            </a:r>
            <a:r>
              <a:rPr lang="en-US" sz="3600" dirty="0"/>
              <a:t>eating salty foods, which make bloating worse</a:t>
            </a:r>
          </a:p>
          <a:p>
            <a:pPr marL="342900" indent="-342900" algn="l" rtl="0">
              <a:lnSpc>
                <a:spcPct val="150000"/>
              </a:lnSpc>
              <a:buFont typeface="+mj-lt"/>
              <a:buAutoNum type="arabicPeriod"/>
            </a:pPr>
            <a:r>
              <a:rPr lang="en-US" sz="3600" dirty="0"/>
              <a:t>E</a:t>
            </a:r>
            <a:r>
              <a:rPr lang="en-US" sz="3600" dirty="0" smtClean="0"/>
              <a:t>ating</a:t>
            </a:r>
            <a:r>
              <a:rPr lang="en-US" sz="3600" dirty="0"/>
              <a:t> </a:t>
            </a:r>
            <a:r>
              <a:rPr lang="en-US" sz="3600" dirty="0">
                <a:hlinkClick r:id="rId2"/>
              </a:rPr>
              <a:t>potassium</a:t>
            </a:r>
            <a:r>
              <a:rPr lang="en-US" sz="3600" dirty="0"/>
              <a:t>-rich foods, such as </a:t>
            </a:r>
            <a:r>
              <a:rPr lang="en-US" sz="3600" dirty="0">
                <a:hlinkClick r:id="rId3" tooltip="Benefits and health risks of bananas"/>
              </a:rPr>
              <a:t>bananas</a:t>
            </a:r>
            <a:endParaRPr lang="en-US" sz="3600" dirty="0"/>
          </a:p>
          <a:p>
            <a:pPr marL="342900" indent="-342900" algn="l" rtl="0">
              <a:lnSpc>
                <a:spcPct val="150000"/>
              </a:lnSpc>
              <a:buFont typeface="+mj-lt"/>
              <a:buAutoNum type="arabicPeriod"/>
            </a:pPr>
            <a:r>
              <a:rPr lang="en-US" sz="3600" dirty="0"/>
              <a:t>S</a:t>
            </a:r>
            <a:r>
              <a:rPr lang="en-US" sz="3600" dirty="0" smtClean="0"/>
              <a:t>taying </a:t>
            </a:r>
            <a:r>
              <a:rPr lang="en-US" sz="3600" dirty="0"/>
              <a:t>hydrated</a:t>
            </a:r>
          </a:p>
          <a:p>
            <a:pPr marL="342900" indent="-342900" algn="l" rtl="0">
              <a:lnSpc>
                <a:spcPct val="150000"/>
              </a:lnSpc>
              <a:buFont typeface="+mj-lt"/>
              <a:buAutoNum type="arabicPeriod"/>
            </a:pPr>
            <a:r>
              <a:rPr lang="en-US" sz="3600" dirty="0"/>
              <a:t>D</a:t>
            </a:r>
            <a:r>
              <a:rPr lang="en-US" sz="3600" dirty="0" smtClean="0"/>
              <a:t>oing </a:t>
            </a:r>
            <a:r>
              <a:rPr lang="en-US" sz="3600" dirty="0"/>
              <a:t>gentle exercise</a:t>
            </a:r>
          </a:p>
        </p:txBody>
      </p:sp>
    </p:spTree>
    <p:extLst>
      <p:ext uri="{BB962C8B-B14F-4D97-AF65-F5344CB8AC3E}">
        <p14:creationId xmlns:p14="http://schemas.microsoft.com/office/powerpoint/2010/main" val="1904365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04664"/>
            <a:ext cx="8208912" cy="5563831"/>
          </a:xfrm>
          <a:prstGeom prst="rect">
            <a:avLst/>
          </a:prstGeom>
        </p:spPr>
        <p:txBody>
          <a:bodyPr wrap="square">
            <a:spAutoFit/>
          </a:bodyPr>
          <a:lstStyle/>
          <a:p>
            <a:pPr marL="342900" indent="-342900" algn="just" rtl="0">
              <a:lnSpc>
                <a:spcPct val="150000"/>
              </a:lnSpc>
              <a:buFont typeface="Wingdings" pitchFamily="2" charset="2"/>
              <a:buChar char="q"/>
            </a:pPr>
            <a:r>
              <a:rPr lang="en-US" sz="2400" b="1" dirty="0">
                <a:solidFill>
                  <a:srgbClr val="FF0000"/>
                </a:solidFill>
              </a:rPr>
              <a:t>Eat certain nutrients</a:t>
            </a:r>
          </a:p>
          <a:p>
            <a:pPr algn="just" rtl="0">
              <a:lnSpc>
                <a:spcPct val="150000"/>
              </a:lnSpc>
            </a:pPr>
            <a:r>
              <a:rPr lang="en-US" sz="2400" dirty="0"/>
              <a:t>Making some dietary changes may reduce mild to moderate PMS symptoms</a:t>
            </a:r>
            <a:r>
              <a:rPr lang="en-US" sz="2400" dirty="0" smtClean="0"/>
              <a:t>. </a:t>
            </a:r>
            <a:r>
              <a:rPr lang="en-US" sz="2400" dirty="0"/>
              <a:t> </a:t>
            </a:r>
            <a:endParaRPr lang="en-US" sz="2400" dirty="0" smtClean="0"/>
          </a:p>
          <a:p>
            <a:pPr marL="342900" indent="-342900" algn="just" rtl="0">
              <a:lnSpc>
                <a:spcPct val="150000"/>
              </a:lnSpc>
              <a:buFont typeface="+mj-lt"/>
              <a:buAutoNum type="arabicPeriod"/>
            </a:pPr>
            <a:r>
              <a:rPr lang="en-US" sz="2400" dirty="0">
                <a:hlinkClick r:id="rId2" tooltip="Why do we need magnesium?"/>
              </a:rPr>
              <a:t>M</a:t>
            </a:r>
            <a:r>
              <a:rPr lang="en-US" sz="2400" dirty="0" smtClean="0">
                <a:hlinkClick r:id="rId2" tooltip="Why do we need magnesium?"/>
              </a:rPr>
              <a:t>agnesium </a:t>
            </a:r>
            <a:r>
              <a:rPr lang="en-US" sz="2400" dirty="0" smtClean="0"/>
              <a:t>may </a:t>
            </a:r>
            <a:r>
              <a:rPr lang="en-US" sz="2400" dirty="0"/>
              <a:t>help relieve </a:t>
            </a:r>
            <a:r>
              <a:rPr lang="en-US" sz="2400" dirty="0">
                <a:hlinkClick r:id="rId3" tooltip="Everything you need to know about migraines"/>
              </a:rPr>
              <a:t>migraine</a:t>
            </a:r>
            <a:r>
              <a:rPr lang="en-US" sz="2400" dirty="0"/>
              <a:t> episodes related to PMS. </a:t>
            </a:r>
            <a:endParaRPr lang="en-US" sz="2400" dirty="0" smtClean="0"/>
          </a:p>
          <a:p>
            <a:pPr marL="342900" indent="-342900" algn="just" rtl="0">
              <a:lnSpc>
                <a:spcPct val="150000"/>
              </a:lnSpc>
              <a:buFont typeface="+mj-lt"/>
              <a:buAutoNum type="arabicPeriod"/>
            </a:pPr>
            <a:r>
              <a:rPr lang="en-US" sz="2400" b="1" dirty="0" smtClean="0"/>
              <a:t>Fatty acids</a:t>
            </a:r>
            <a:r>
              <a:rPr lang="en-US" sz="2400" dirty="0" smtClean="0"/>
              <a:t> may help reduce abdominal cramps related to PMS. </a:t>
            </a:r>
          </a:p>
          <a:p>
            <a:pPr marL="342900" indent="-342900" algn="just" rtl="0">
              <a:lnSpc>
                <a:spcPct val="150000"/>
              </a:lnSpc>
              <a:buFont typeface="+mj-lt"/>
              <a:buAutoNum type="arabicPeriod"/>
            </a:pPr>
            <a:r>
              <a:rPr lang="en-US" sz="2400" b="1" dirty="0" smtClean="0"/>
              <a:t>Calcium</a:t>
            </a:r>
            <a:r>
              <a:rPr lang="en-US" sz="2400" dirty="0"/>
              <a:t> supports bone strength and density. Having adequate </a:t>
            </a:r>
            <a:r>
              <a:rPr lang="en-US" sz="2400" dirty="0">
                <a:hlinkClick r:id="rId4" tooltip="Calcium: Health benefits, foods, and deficiency"/>
              </a:rPr>
              <a:t>calcium</a:t>
            </a:r>
            <a:r>
              <a:rPr lang="en-US" sz="2400" dirty="0"/>
              <a:t> levels also helps regulate mood, sleep, and food cravings. </a:t>
            </a:r>
          </a:p>
        </p:txBody>
      </p:sp>
    </p:spTree>
    <p:extLst>
      <p:ext uri="{BB962C8B-B14F-4D97-AF65-F5344CB8AC3E}">
        <p14:creationId xmlns:p14="http://schemas.microsoft.com/office/powerpoint/2010/main" val="2356711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280920" cy="2955746"/>
          </a:xfrm>
          <a:prstGeom prst="rect">
            <a:avLst/>
          </a:prstGeom>
        </p:spPr>
        <p:txBody>
          <a:bodyPr wrap="square">
            <a:spAutoFit/>
          </a:bodyPr>
          <a:lstStyle/>
          <a:p>
            <a:pPr algn="just" rtl="0">
              <a:lnSpc>
                <a:spcPct val="150000"/>
              </a:lnSpc>
            </a:pPr>
            <a:r>
              <a:rPr lang="en-US" sz="3200" b="1" dirty="0"/>
              <a:t>Surgery</a:t>
            </a:r>
            <a:r>
              <a:rPr lang="en-US" sz="3200" dirty="0"/>
              <a:t> A hysterectomy with removal of both ovaries to prevent ovulation may be necessary for a few women who suffer from severe PMS.</a:t>
            </a:r>
            <a:endParaRPr lang="ar-IQ" sz="3200" dirty="0"/>
          </a:p>
        </p:txBody>
      </p:sp>
    </p:spTree>
    <p:extLst>
      <p:ext uri="{BB962C8B-B14F-4D97-AF65-F5344CB8AC3E}">
        <p14:creationId xmlns:p14="http://schemas.microsoft.com/office/powerpoint/2010/main" val="3923852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332656"/>
            <a:ext cx="8136904" cy="5829481"/>
          </a:xfrm>
          <a:prstGeom prst="rect">
            <a:avLst/>
          </a:prstGeom>
        </p:spPr>
        <p:txBody>
          <a:bodyPr wrap="square">
            <a:spAutoFit/>
          </a:bodyPr>
          <a:lstStyle/>
          <a:p>
            <a:pPr algn="just" rtl="0">
              <a:lnSpc>
                <a:spcPct val="150000"/>
              </a:lnSpc>
            </a:pPr>
            <a:r>
              <a:rPr lang="en-US" sz="2800" b="1" dirty="0">
                <a:hlinkClick r:id="rId2" tooltip="pree-MEN-struhl"/>
              </a:rPr>
              <a:t>Premenstrual</a:t>
            </a:r>
            <a:r>
              <a:rPr lang="en-US" sz="2800" b="1" dirty="0"/>
              <a:t> </a:t>
            </a:r>
            <a:r>
              <a:rPr lang="en-US" sz="2800" b="1" dirty="0">
                <a:hlinkClick r:id="rId2" tooltip="dis-FAWR-ik"/>
              </a:rPr>
              <a:t>dysphoric</a:t>
            </a:r>
            <a:r>
              <a:rPr lang="en-US" sz="2800" b="1" dirty="0"/>
              <a:t> disorder (PMDD) </a:t>
            </a:r>
            <a:r>
              <a:rPr lang="en-US" sz="2800" dirty="0"/>
              <a:t>is a health problem that is similar to premenstrual syndrome (PMS) but is more serious</a:t>
            </a:r>
            <a:r>
              <a:rPr lang="en-US" sz="2800" dirty="0" smtClean="0"/>
              <a:t>.</a:t>
            </a:r>
          </a:p>
          <a:p>
            <a:pPr algn="just" rtl="0">
              <a:lnSpc>
                <a:spcPct val="150000"/>
              </a:lnSpc>
            </a:pPr>
            <a:endParaRPr lang="en-US" sz="2800" dirty="0"/>
          </a:p>
          <a:p>
            <a:pPr algn="just" rtl="0">
              <a:lnSpc>
                <a:spcPct val="150000"/>
              </a:lnSpc>
            </a:pPr>
            <a:r>
              <a:rPr lang="en-US" sz="2800" dirty="0" smtClean="0"/>
              <a:t> </a:t>
            </a:r>
            <a:r>
              <a:rPr lang="en-US" sz="2800" dirty="0"/>
              <a:t>PMDD causes severe irritability, depression, or anxiety in the week or two before </a:t>
            </a:r>
            <a:r>
              <a:rPr lang="en-US" sz="2800" dirty="0" smtClean="0"/>
              <a:t>the period </a:t>
            </a:r>
            <a:r>
              <a:rPr lang="en-US" sz="2800" dirty="0"/>
              <a:t>starts. Symptoms usually go away two to three days after </a:t>
            </a:r>
            <a:r>
              <a:rPr lang="en-US" sz="2800" dirty="0" smtClean="0"/>
              <a:t>the period </a:t>
            </a:r>
            <a:r>
              <a:rPr lang="en-US" sz="2800" dirty="0"/>
              <a:t>starts. </a:t>
            </a:r>
            <a:r>
              <a:rPr lang="en-US" sz="2800" dirty="0" smtClean="0"/>
              <a:t>may </a:t>
            </a:r>
            <a:r>
              <a:rPr lang="en-US" sz="2800" dirty="0"/>
              <a:t>need medicine or other treatment to help with </a:t>
            </a:r>
            <a:r>
              <a:rPr lang="en-US" sz="2800" dirty="0" smtClean="0"/>
              <a:t>symptoms</a:t>
            </a:r>
            <a:r>
              <a:rPr lang="en-US" sz="2800" dirty="0"/>
              <a:t>.</a:t>
            </a:r>
            <a:endParaRPr lang="ar-IQ" sz="2800" dirty="0"/>
          </a:p>
        </p:txBody>
      </p:sp>
      <p:sp>
        <p:nvSpPr>
          <p:cNvPr id="3" name="مستطيل 2"/>
          <p:cNvSpPr/>
          <p:nvPr/>
        </p:nvSpPr>
        <p:spPr>
          <a:xfrm>
            <a:off x="611560" y="4139846"/>
            <a:ext cx="8136904" cy="646331"/>
          </a:xfrm>
          <a:prstGeom prst="rect">
            <a:avLst/>
          </a:prstGeom>
        </p:spPr>
        <p:txBody>
          <a:bodyPr wrap="square">
            <a:spAutoFit/>
          </a:bodyPr>
          <a:lstStyle/>
          <a:p>
            <a:r>
              <a:rPr lang="en-US" dirty="0"/>
              <a:t/>
            </a:r>
            <a:br>
              <a:rPr lang="en-US" dirty="0"/>
            </a:br>
            <a:endParaRPr lang="ar-IQ" dirty="0"/>
          </a:p>
        </p:txBody>
      </p:sp>
    </p:spTree>
    <p:extLst>
      <p:ext uri="{BB962C8B-B14F-4D97-AF65-F5344CB8AC3E}">
        <p14:creationId xmlns:p14="http://schemas.microsoft.com/office/powerpoint/2010/main" val="174718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88640"/>
            <a:ext cx="7848872" cy="5183150"/>
          </a:xfrm>
          <a:prstGeom prst="rect">
            <a:avLst/>
          </a:prstGeom>
        </p:spPr>
        <p:txBody>
          <a:bodyPr wrap="square">
            <a:spAutoFit/>
          </a:bodyPr>
          <a:lstStyle/>
          <a:p>
            <a:pPr algn="just" rtl="0">
              <a:lnSpc>
                <a:spcPct val="150000"/>
              </a:lnSpc>
            </a:pPr>
            <a:r>
              <a:rPr lang="en-US" sz="2800" b="1" dirty="0">
                <a:solidFill>
                  <a:srgbClr val="FF0000"/>
                </a:solidFill>
              </a:rPr>
              <a:t>When does PMDD begin</a:t>
            </a:r>
            <a:r>
              <a:rPr lang="en-US" sz="2800" b="1" dirty="0" smtClean="0">
                <a:solidFill>
                  <a:srgbClr val="FF0000"/>
                </a:solidFill>
              </a:rPr>
              <a:t>?</a:t>
            </a:r>
          </a:p>
          <a:p>
            <a:pPr algn="just" rtl="0">
              <a:lnSpc>
                <a:spcPct val="150000"/>
              </a:lnSpc>
            </a:pPr>
            <a:endParaRPr lang="en-US" sz="2800" b="1" dirty="0" smtClean="0">
              <a:solidFill>
                <a:srgbClr val="FF0000"/>
              </a:solidFill>
            </a:endParaRPr>
          </a:p>
          <a:p>
            <a:pPr algn="just" rtl="0">
              <a:lnSpc>
                <a:spcPct val="150000"/>
              </a:lnSpc>
            </a:pPr>
            <a:r>
              <a:rPr lang="en-US" sz="2800" dirty="0" smtClean="0"/>
              <a:t> Premenstrual </a:t>
            </a:r>
            <a:r>
              <a:rPr lang="en-US" sz="2800" dirty="0"/>
              <a:t>symptoms can begin at any age after a woman begins to menstruate. Some women report that symptoms worsen when they are in their 30s; others associate the onset of symptoms with a reproductive event, such as a baby’s birth or surgery for tubal ligation. </a:t>
            </a:r>
            <a:endParaRPr lang="ar-IQ" sz="2800" dirty="0"/>
          </a:p>
        </p:txBody>
      </p:sp>
    </p:spTree>
    <p:extLst>
      <p:ext uri="{BB962C8B-B14F-4D97-AF65-F5344CB8AC3E}">
        <p14:creationId xmlns:p14="http://schemas.microsoft.com/office/powerpoint/2010/main" val="387354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7848872" cy="1569660"/>
          </a:xfrm>
          <a:prstGeom prst="rect">
            <a:avLst/>
          </a:prstGeom>
        </p:spPr>
        <p:txBody>
          <a:bodyPr wrap="square">
            <a:spAutoFit/>
          </a:bodyPr>
          <a:lstStyle/>
          <a:p>
            <a:pPr algn="just" rtl="0"/>
            <a:r>
              <a:rPr lang="en-US" sz="2400" b="1" dirty="0">
                <a:solidFill>
                  <a:srgbClr val="FF0000"/>
                </a:solidFill>
              </a:rPr>
              <a:t>Menstruation</a:t>
            </a:r>
            <a:r>
              <a:rPr lang="en-US" sz="2400" dirty="0"/>
              <a:t> </a:t>
            </a:r>
            <a:r>
              <a:rPr lang="en-US" sz="2400" dirty="0" smtClean="0"/>
              <a:t>: is </a:t>
            </a:r>
            <a:r>
              <a:rPr lang="en-US" sz="2400" dirty="0"/>
              <a:t>the monthly shedding of the lining of a woman’s uterus (more commonly known as the womb). Menstruation is also known by the terms menses, menstrual period, cycle or period</a:t>
            </a:r>
            <a:endParaRPr lang="ar-IQ" sz="2400" dirty="0"/>
          </a:p>
        </p:txBody>
      </p:sp>
      <p:pic>
        <p:nvPicPr>
          <p:cNvPr id="1026" name="Picture 2" descr="What Are the Common Causes of Irregular Menstru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060848"/>
            <a:ext cx="7272808"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071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064896" cy="5921814"/>
          </a:xfrm>
          <a:prstGeom prst="rect">
            <a:avLst/>
          </a:prstGeom>
        </p:spPr>
        <p:txBody>
          <a:bodyPr wrap="square">
            <a:spAutoFit/>
          </a:bodyPr>
          <a:lstStyle/>
          <a:p>
            <a:pPr algn="just" rtl="0">
              <a:lnSpc>
                <a:spcPct val="150000"/>
              </a:lnSpc>
            </a:pPr>
            <a:r>
              <a:rPr lang="en-US" sz="3200" dirty="0" smtClean="0">
                <a:solidFill>
                  <a:srgbClr val="FF0000"/>
                </a:solidFill>
              </a:rPr>
              <a:t>causes </a:t>
            </a:r>
            <a:endParaRPr lang="en-US" sz="2800" dirty="0" smtClean="0">
              <a:solidFill>
                <a:srgbClr val="FF0000"/>
              </a:solidFill>
            </a:endParaRPr>
          </a:p>
          <a:p>
            <a:pPr algn="just" rtl="0">
              <a:lnSpc>
                <a:spcPct val="150000"/>
              </a:lnSpc>
            </a:pPr>
            <a:r>
              <a:rPr lang="en-US" sz="2800" dirty="0" smtClean="0"/>
              <a:t> </a:t>
            </a:r>
            <a:r>
              <a:rPr lang="en-US" sz="2800" dirty="0"/>
              <a:t>We don’t know for sure what causes PMDD, but researchers believe that, like other mood disorders, PMDD may involve an underlying vulnerability in brain chemistry. Because of this vulnerability, monthly fluctuations in hormones (estrogen and progesterone) have a negative effect on the way nerve cells in the brain function, leading to premenstrual symptoms.</a:t>
            </a:r>
            <a:endParaRPr lang="ar-IQ" sz="2800" dirty="0"/>
          </a:p>
        </p:txBody>
      </p:sp>
    </p:spTree>
    <p:extLst>
      <p:ext uri="{BB962C8B-B14F-4D97-AF65-F5344CB8AC3E}">
        <p14:creationId xmlns:p14="http://schemas.microsoft.com/office/powerpoint/2010/main" val="1135656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293325"/>
            <a:ext cx="8208912" cy="4832092"/>
          </a:xfrm>
          <a:prstGeom prst="rect">
            <a:avLst/>
          </a:prstGeom>
        </p:spPr>
        <p:txBody>
          <a:bodyPr wrap="square">
            <a:spAutoFit/>
          </a:bodyPr>
          <a:lstStyle/>
          <a:p>
            <a:pPr algn="l" rtl="0"/>
            <a:r>
              <a:rPr lang="en-US" sz="2800" b="1" dirty="0">
                <a:solidFill>
                  <a:srgbClr val="FF0000"/>
                </a:solidFill>
              </a:rPr>
              <a:t>The symptoms of </a:t>
            </a:r>
            <a:r>
              <a:rPr lang="en-US" sz="2800" b="1" dirty="0" smtClean="0">
                <a:solidFill>
                  <a:srgbClr val="FF0000"/>
                </a:solidFill>
              </a:rPr>
              <a:t>PMDD may </a:t>
            </a:r>
            <a:r>
              <a:rPr lang="en-US" sz="2800" b="1" dirty="0">
                <a:solidFill>
                  <a:srgbClr val="FF0000"/>
                </a:solidFill>
              </a:rPr>
              <a:t>include:</a:t>
            </a:r>
          </a:p>
          <a:p>
            <a:pPr marL="514350" indent="-514350" algn="l" rtl="0">
              <a:buFont typeface="+mj-lt"/>
              <a:buAutoNum type="arabicPeriod"/>
            </a:pPr>
            <a:r>
              <a:rPr lang="en-US" sz="2800" dirty="0"/>
              <a:t>depression</a:t>
            </a:r>
          </a:p>
          <a:p>
            <a:pPr marL="514350" indent="-514350" algn="l" rtl="0">
              <a:buFont typeface="+mj-lt"/>
              <a:buAutoNum type="arabicPeriod"/>
            </a:pPr>
            <a:r>
              <a:rPr lang="en-US" sz="2800" dirty="0"/>
              <a:t>thoughts of suicide</a:t>
            </a:r>
          </a:p>
          <a:p>
            <a:pPr marL="514350" indent="-514350" algn="l" rtl="0">
              <a:buFont typeface="+mj-lt"/>
              <a:buAutoNum type="arabicPeriod"/>
            </a:pPr>
            <a:r>
              <a:rPr lang="en-US" sz="2800" dirty="0">
                <a:hlinkClick r:id="rId2"/>
              </a:rPr>
              <a:t>panic attacks</a:t>
            </a:r>
            <a:endParaRPr lang="en-US" sz="2800" dirty="0"/>
          </a:p>
          <a:p>
            <a:pPr marL="514350" indent="-514350" algn="l" rtl="0">
              <a:buFont typeface="+mj-lt"/>
              <a:buAutoNum type="arabicPeriod"/>
            </a:pPr>
            <a:r>
              <a:rPr lang="en-US" sz="2800" dirty="0"/>
              <a:t>extreme anxiety</a:t>
            </a:r>
          </a:p>
          <a:p>
            <a:pPr marL="514350" indent="-514350" algn="l" rtl="0">
              <a:buFont typeface="+mj-lt"/>
              <a:buAutoNum type="arabicPeriod"/>
            </a:pPr>
            <a:r>
              <a:rPr lang="en-US" sz="2800" dirty="0"/>
              <a:t>anger with severe mood swings</a:t>
            </a:r>
          </a:p>
          <a:p>
            <a:pPr marL="514350" indent="-514350" algn="l" rtl="0">
              <a:buFont typeface="+mj-lt"/>
              <a:buAutoNum type="arabicPeriod"/>
            </a:pPr>
            <a:r>
              <a:rPr lang="en-US" sz="2800" dirty="0"/>
              <a:t>crying spells</a:t>
            </a:r>
          </a:p>
          <a:p>
            <a:pPr marL="514350" indent="-514350" algn="l" rtl="0">
              <a:buFont typeface="+mj-lt"/>
              <a:buAutoNum type="arabicPeriod"/>
            </a:pPr>
            <a:r>
              <a:rPr lang="en-US" sz="2800" dirty="0"/>
              <a:t>a lack of interest in daily activities</a:t>
            </a:r>
          </a:p>
          <a:p>
            <a:pPr marL="514350" indent="-514350" algn="l" rtl="0">
              <a:buFont typeface="+mj-lt"/>
              <a:buAutoNum type="arabicPeriod"/>
            </a:pPr>
            <a:r>
              <a:rPr lang="en-US" sz="2800" dirty="0">
                <a:hlinkClick r:id="rId3"/>
              </a:rPr>
              <a:t>insomnia</a:t>
            </a:r>
            <a:endParaRPr lang="en-US" sz="2800" dirty="0"/>
          </a:p>
          <a:p>
            <a:pPr marL="514350" indent="-514350" algn="l" rtl="0">
              <a:buFont typeface="+mj-lt"/>
              <a:buAutoNum type="arabicPeriod"/>
            </a:pPr>
            <a:r>
              <a:rPr lang="en-US" sz="2800" dirty="0"/>
              <a:t>trouble thinking or focusing</a:t>
            </a:r>
          </a:p>
          <a:p>
            <a:pPr marL="514350" indent="-514350" algn="l" rtl="0">
              <a:buFont typeface="+mj-lt"/>
              <a:buAutoNum type="arabicPeriod"/>
            </a:pPr>
            <a:r>
              <a:rPr lang="en-US" sz="2800" dirty="0"/>
              <a:t>binge eating</a:t>
            </a:r>
          </a:p>
        </p:txBody>
      </p:sp>
      <p:pic>
        <p:nvPicPr>
          <p:cNvPr id="5122" name="Picture 2" descr="PMDD PreMenstrual Dysphoric Disorder - Dr. Chantal Gagnon, Ph.D., LMH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5576" y="3933056"/>
            <a:ext cx="2840185" cy="284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3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260648"/>
            <a:ext cx="7992888" cy="6475812"/>
          </a:xfrm>
          <a:prstGeom prst="rect">
            <a:avLst/>
          </a:prstGeom>
        </p:spPr>
        <p:txBody>
          <a:bodyPr wrap="square">
            <a:spAutoFit/>
          </a:bodyPr>
          <a:lstStyle/>
          <a:p>
            <a:pPr algn="just" rtl="0">
              <a:lnSpc>
                <a:spcPct val="150000"/>
              </a:lnSpc>
            </a:pPr>
            <a:r>
              <a:rPr lang="en-US" sz="2800" b="1" dirty="0">
                <a:solidFill>
                  <a:srgbClr val="FF0000"/>
                </a:solidFill>
              </a:rPr>
              <a:t>For PMDD to be </a:t>
            </a:r>
            <a:r>
              <a:rPr lang="en-US" sz="2800" b="1" dirty="0" smtClean="0">
                <a:solidFill>
                  <a:srgbClr val="FF0000"/>
                </a:solidFill>
              </a:rPr>
              <a:t>diagnosed</a:t>
            </a:r>
            <a:r>
              <a:rPr lang="en-US" sz="2800" dirty="0" smtClean="0"/>
              <a:t>: </a:t>
            </a:r>
          </a:p>
          <a:p>
            <a:pPr algn="just" rtl="0">
              <a:lnSpc>
                <a:spcPct val="150000"/>
              </a:lnSpc>
            </a:pPr>
            <a:r>
              <a:rPr lang="en-US" sz="2800" dirty="0" smtClean="0"/>
              <a:t>women </a:t>
            </a:r>
            <a:r>
              <a:rPr lang="en-US" sz="2800" dirty="0"/>
              <a:t>must have ≥ 5 of the following symptoms for most of the week before menses, and symptoms must become minimal or absent during the week after menstruation. Symptoms must include ≥ 1 of the following</a:t>
            </a:r>
            <a:r>
              <a:rPr lang="en-US" sz="2800" dirty="0" smtClean="0"/>
              <a:t>:</a:t>
            </a:r>
          </a:p>
          <a:p>
            <a:pPr algn="just" rtl="0">
              <a:lnSpc>
                <a:spcPct val="150000"/>
              </a:lnSpc>
            </a:pPr>
            <a:endParaRPr lang="en-US" sz="2800" dirty="0"/>
          </a:p>
          <a:p>
            <a:pPr marL="514350" indent="-514350" algn="just" rtl="0">
              <a:lnSpc>
                <a:spcPct val="150000"/>
              </a:lnSpc>
              <a:buFont typeface="Wingdings" pitchFamily="2" charset="2"/>
              <a:buChar char="q"/>
            </a:pPr>
            <a:r>
              <a:rPr lang="en-US" sz="2800" dirty="0"/>
              <a:t>Marked mood swings (</a:t>
            </a:r>
            <a:r>
              <a:rPr lang="en-US" sz="2800" dirty="0" err="1"/>
              <a:t>eg</a:t>
            </a:r>
            <a:r>
              <a:rPr lang="en-US" sz="2800" dirty="0"/>
              <a:t>, sudden sadness)</a:t>
            </a:r>
          </a:p>
          <a:p>
            <a:pPr marL="514350" indent="-514350" algn="just" rtl="0">
              <a:lnSpc>
                <a:spcPct val="150000"/>
              </a:lnSpc>
              <a:buFont typeface="Wingdings" pitchFamily="2" charset="2"/>
              <a:buChar char="q"/>
            </a:pPr>
            <a:r>
              <a:rPr lang="en-US" sz="2800" dirty="0"/>
              <a:t>Marked irritability or anger or increased interpersonal </a:t>
            </a:r>
            <a:r>
              <a:rPr lang="en-US" sz="2800" dirty="0" smtClean="0"/>
              <a:t>conflicts</a:t>
            </a:r>
            <a:endParaRPr lang="en-US" sz="2800" dirty="0"/>
          </a:p>
        </p:txBody>
      </p:sp>
    </p:spTree>
    <p:extLst>
      <p:ext uri="{BB962C8B-B14F-4D97-AF65-F5344CB8AC3E}">
        <p14:creationId xmlns:p14="http://schemas.microsoft.com/office/powerpoint/2010/main" val="2041112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1213008"/>
            <a:ext cx="6768752" cy="3244158"/>
          </a:xfrm>
          <a:prstGeom prst="rect">
            <a:avLst/>
          </a:prstGeom>
        </p:spPr>
        <p:txBody>
          <a:bodyPr wrap="square">
            <a:spAutoFit/>
          </a:bodyPr>
          <a:lstStyle/>
          <a:p>
            <a:pPr marL="514350" indent="-514350" algn="just" rtl="0">
              <a:lnSpc>
                <a:spcPct val="150000"/>
              </a:lnSpc>
              <a:buFont typeface="Wingdings" pitchFamily="2" charset="2"/>
              <a:buChar char="q"/>
            </a:pPr>
            <a:r>
              <a:rPr lang="en-US" sz="2800" dirty="0"/>
              <a:t>Marked depressed mood, feelings of hopelessness, or self-deprecating thoughts</a:t>
            </a:r>
          </a:p>
          <a:p>
            <a:pPr marL="514350" indent="-514350" algn="just" rtl="0">
              <a:lnSpc>
                <a:spcPct val="150000"/>
              </a:lnSpc>
              <a:buFont typeface="Wingdings" pitchFamily="2" charset="2"/>
              <a:buChar char="q"/>
            </a:pPr>
            <a:r>
              <a:rPr lang="en-US" sz="2800" dirty="0"/>
              <a:t>Marked anxiety, tension, or an on-edge feeling</a:t>
            </a:r>
          </a:p>
        </p:txBody>
      </p:sp>
    </p:spTree>
    <p:extLst>
      <p:ext uri="{BB962C8B-B14F-4D97-AF65-F5344CB8AC3E}">
        <p14:creationId xmlns:p14="http://schemas.microsoft.com/office/powerpoint/2010/main" val="1270314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remenstrual Dysphoric Disorder (PMDD): Symptoms, Treatment, and Mo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8136904"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820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335846"/>
            <a:ext cx="8352928" cy="5183150"/>
          </a:xfrm>
          <a:prstGeom prst="rect">
            <a:avLst/>
          </a:prstGeom>
        </p:spPr>
        <p:txBody>
          <a:bodyPr wrap="square">
            <a:spAutoFit/>
          </a:bodyPr>
          <a:lstStyle/>
          <a:p>
            <a:pPr algn="l" rtl="0">
              <a:lnSpc>
                <a:spcPct val="150000"/>
              </a:lnSpc>
            </a:pPr>
            <a:r>
              <a:rPr lang="en-US" sz="2800" dirty="0"/>
              <a:t>Treatments for PMDD include</a:t>
            </a:r>
            <a:r>
              <a:rPr lang="en-US" sz="2800" dirty="0" smtClean="0"/>
              <a:t>:</a:t>
            </a:r>
          </a:p>
          <a:p>
            <a:pPr algn="l" rtl="0">
              <a:lnSpc>
                <a:spcPct val="150000"/>
              </a:lnSpc>
            </a:pPr>
            <a:endParaRPr lang="en-US" sz="2800" dirty="0"/>
          </a:p>
          <a:p>
            <a:pPr marL="457200" indent="-457200" algn="l" rtl="0">
              <a:lnSpc>
                <a:spcPct val="150000"/>
              </a:lnSpc>
              <a:buFont typeface="+mj-lt"/>
              <a:buAutoNum type="arabicPeriod"/>
            </a:pPr>
            <a:r>
              <a:rPr lang="en-US" sz="2800" dirty="0">
                <a:hlinkClick r:id="rId2" tooltip="glossary"/>
              </a:rPr>
              <a:t>Antidepressants</a:t>
            </a:r>
            <a:r>
              <a:rPr lang="en-US" sz="2800" dirty="0"/>
              <a:t> </a:t>
            </a:r>
            <a:endParaRPr lang="en-US" sz="2800" dirty="0" smtClean="0"/>
          </a:p>
          <a:p>
            <a:pPr marL="457200" indent="-457200" algn="l" rtl="0">
              <a:lnSpc>
                <a:spcPct val="150000"/>
              </a:lnSpc>
              <a:buFont typeface="+mj-lt"/>
              <a:buAutoNum type="arabicPeriod"/>
            </a:pPr>
            <a:r>
              <a:rPr lang="en-US" sz="2800" dirty="0" smtClean="0"/>
              <a:t>Birth </a:t>
            </a:r>
            <a:r>
              <a:rPr lang="en-US" sz="2800" dirty="0"/>
              <a:t>control </a:t>
            </a:r>
            <a:r>
              <a:rPr lang="en-US" sz="2800" dirty="0" smtClean="0"/>
              <a:t>pills to </a:t>
            </a:r>
            <a:r>
              <a:rPr lang="en-US" sz="2800" dirty="0"/>
              <a:t>treat PMDD.</a:t>
            </a:r>
          </a:p>
          <a:p>
            <a:pPr marL="457200" indent="-457200" algn="just" rtl="0">
              <a:lnSpc>
                <a:spcPct val="150000"/>
              </a:lnSpc>
              <a:buFont typeface="+mj-lt"/>
              <a:buAutoNum type="arabicPeriod"/>
            </a:pPr>
            <a:r>
              <a:rPr lang="en-US" sz="2800" dirty="0"/>
              <a:t>Over-the-counter pain relievers may help relieve physical symptoms, such as cramps, joint pain, headaches, backaches, and breast tenderness. These </a:t>
            </a:r>
            <a:r>
              <a:rPr lang="en-US" sz="2800" dirty="0" smtClean="0"/>
              <a:t>include: </a:t>
            </a:r>
            <a:r>
              <a:rPr lang="en-US" sz="2800" dirty="0" smtClean="0">
                <a:hlinkClick r:id="rId3"/>
              </a:rPr>
              <a:t>Ibuprofen, Naproxen</a:t>
            </a:r>
            <a:r>
              <a:rPr lang="en-US" sz="2800" dirty="0" smtClean="0"/>
              <a:t>, Aspirin</a:t>
            </a:r>
            <a:endParaRPr lang="en-US" sz="2800" dirty="0"/>
          </a:p>
        </p:txBody>
      </p:sp>
    </p:spTree>
    <p:extLst>
      <p:ext uri="{BB962C8B-B14F-4D97-AF65-F5344CB8AC3E}">
        <p14:creationId xmlns:p14="http://schemas.microsoft.com/office/powerpoint/2010/main" val="1499430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332656"/>
            <a:ext cx="8208912" cy="3901837"/>
          </a:xfrm>
          <a:prstGeom prst="rect">
            <a:avLst/>
          </a:prstGeom>
        </p:spPr>
        <p:txBody>
          <a:bodyPr wrap="square">
            <a:spAutoFit/>
          </a:bodyPr>
          <a:lstStyle/>
          <a:p>
            <a:pPr algn="just" rtl="0">
              <a:lnSpc>
                <a:spcPct val="150000"/>
              </a:lnSpc>
            </a:pPr>
            <a:r>
              <a:rPr lang="en-US" sz="2400" b="1" dirty="0">
                <a:solidFill>
                  <a:srgbClr val="FF0000"/>
                </a:solidFill>
              </a:rPr>
              <a:t>What nutritional approaches are used to treat PMDD</a:t>
            </a:r>
            <a:r>
              <a:rPr lang="en-US" sz="2400" b="1" dirty="0" smtClean="0">
                <a:solidFill>
                  <a:srgbClr val="FF0000"/>
                </a:solidFill>
              </a:rPr>
              <a:t>?</a:t>
            </a:r>
          </a:p>
          <a:p>
            <a:pPr algn="just" rtl="0">
              <a:lnSpc>
                <a:spcPct val="150000"/>
              </a:lnSpc>
            </a:pPr>
            <a:r>
              <a:rPr lang="en-US" sz="2400" dirty="0" smtClean="0"/>
              <a:t>Include</a:t>
            </a:r>
          </a:p>
          <a:p>
            <a:pPr marL="457200" indent="-457200" algn="just" rtl="0">
              <a:lnSpc>
                <a:spcPct val="150000"/>
              </a:lnSpc>
              <a:buFont typeface="+mj-lt"/>
              <a:buAutoNum type="arabicPeriod"/>
            </a:pPr>
            <a:r>
              <a:rPr lang="en-US" sz="2400" dirty="0" smtClean="0"/>
              <a:t> </a:t>
            </a:r>
            <a:r>
              <a:rPr lang="en-US" sz="2400" dirty="0"/>
              <a:t>L</a:t>
            </a:r>
            <a:r>
              <a:rPr lang="en-US" sz="2400" dirty="0" smtClean="0"/>
              <a:t>imiting </a:t>
            </a:r>
            <a:r>
              <a:rPr lang="en-US" sz="2400" dirty="0"/>
              <a:t>consumption of alcohol, caffeine, and salt</a:t>
            </a:r>
            <a:r>
              <a:rPr lang="en-US" sz="2400" dirty="0" smtClean="0"/>
              <a:t>.</a:t>
            </a:r>
          </a:p>
          <a:p>
            <a:pPr marL="457200" indent="-457200" algn="just" rtl="0">
              <a:lnSpc>
                <a:spcPct val="150000"/>
              </a:lnSpc>
              <a:buFont typeface="+mj-lt"/>
              <a:buAutoNum type="arabicPeriod"/>
            </a:pPr>
            <a:r>
              <a:rPr lang="en-US" sz="2400" dirty="0" smtClean="0"/>
              <a:t> </a:t>
            </a:r>
            <a:r>
              <a:rPr lang="en-US" sz="2400" dirty="0"/>
              <a:t>Some experts also advise avoiding sugar and eating more complex carbohydrates. </a:t>
            </a:r>
            <a:endParaRPr lang="en-US" sz="2400" dirty="0" smtClean="0"/>
          </a:p>
          <a:p>
            <a:pPr marL="457200" indent="-457200" algn="just" rtl="0">
              <a:lnSpc>
                <a:spcPct val="150000"/>
              </a:lnSpc>
              <a:buFont typeface="+mj-lt"/>
              <a:buAutoNum type="arabicPeriod"/>
            </a:pPr>
            <a:r>
              <a:rPr lang="en-US" sz="2400" dirty="0" smtClean="0"/>
              <a:t>The </a:t>
            </a:r>
            <a:r>
              <a:rPr lang="en-US" sz="2400" dirty="0"/>
              <a:t>experts give little support to vitamins, herbal preparations, and other dietary supplements for PMDD</a:t>
            </a:r>
            <a:endParaRPr lang="ar-IQ" sz="2400" dirty="0"/>
          </a:p>
        </p:txBody>
      </p:sp>
    </p:spTree>
    <p:extLst>
      <p:ext uri="{BB962C8B-B14F-4D97-AF65-F5344CB8AC3E}">
        <p14:creationId xmlns:p14="http://schemas.microsoft.com/office/powerpoint/2010/main" val="1762406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ank You Letter to Employees Sample - Free 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640"/>
            <a:ext cx="842493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759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751344"/>
            <a:ext cx="8280920" cy="4801314"/>
          </a:xfrm>
          <a:prstGeom prst="rect">
            <a:avLst/>
          </a:prstGeom>
        </p:spPr>
        <p:txBody>
          <a:bodyPr wrap="square">
            <a:spAutoFit/>
          </a:bodyPr>
          <a:lstStyle/>
          <a:p>
            <a:pPr marL="342900" indent="-342900" algn="just" rtl="0">
              <a:buFont typeface="+mj-lt"/>
              <a:buAutoNum type="arabicPeriod"/>
            </a:pPr>
            <a:r>
              <a:rPr lang="en-US" dirty="0"/>
              <a:t>Potter, J., </a:t>
            </a:r>
            <a:r>
              <a:rPr lang="en-US" dirty="0" err="1"/>
              <a:t>Bouyer</a:t>
            </a:r>
            <a:r>
              <a:rPr lang="en-US" dirty="0"/>
              <a:t>, J., </a:t>
            </a:r>
            <a:r>
              <a:rPr lang="en-US" dirty="0" err="1"/>
              <a:t>Trussell</a:t>
            </a:r>
            <a:r>
              <a:rPr lang="en-US" dirty="0"/>
              <a:t>, J., Moreau, C. (2009). </a:t>
            </a:r>
            <a:r>
              <a:rPr lang="en-US" dirty="0">
                <a:hlinkClick r:id="rId2" tooltip="Journal of Women’s Health: Premenstrual Syndrome Prevalence and Fluctuation over Time: Results from a French Population-Based Survey"/>
              </a:rPr>
              <a:t>Premenstrual Syndrome Prevalence and Fluctuation over Time: Results from a French Population-Based Survey</a:t>
            </a:r>
            <a:r>
              <a:rPr lang="en-US" dirty="0"/>
              <a:t>: </a:t>
            </a:r>
            <a:r>
              <a:rPr lang="en-US" i="1" dirty="0"/>
              <a:t>Journal of Women’s Health; </a:t>
            </a:r>
            <a:r>
              <a:rPr lang="en-US" dirty="0"/>
              <a:t>18(1): 31–39.</a:t>
            </a:r>
          </a:p>
          <a:p>
            <a:pPr marL="342900" indent="-342900" algn="just" rtl="0">
              <a:buFont typeface="+mj-lt"/>
              <a:buAutoNum type="arabicPeriod"/>
            </a:pPr>
            <a:r>
              <a:rPr lang="en-US" dirty="0"/>
              <a:t>Pearlstein, T., Steiner, M. (2008). </a:t>
            </a:r>
            <a:r>
              <a:rPr lang="en-US" dirty="0">
                <a:hlinkClick r:id="rId3" tooltip="PMC: Premenstrual dysphoric disorder: burden of illness and "/>
              </a:rPr>
              <a:t>Premenstrual dysphoric disorder: burden of illness and treatment update</a:t>
            </a:r>
            <a:r>
              <a:rPr lang="en-US" dirty="0"/>
              <a:t>. </a:t>
            </a:r>
            <a:r>
              <a:rPr lang="en-US" i="1" dirty="0"/>
              <a:t>Journal of Psychiatry &amp; Neuroscience; </a:t>
            </a:r>
            <a:r>
              <a:rPr lang="en-US" dirty="0"/>
              <a:t>33(4): 291–301.</a:t>
            </a:r>
          </a:p>
          <a:p>
            <a:pPr marL="342900" indent="-342900" algn="just" rtl="0">
              <a:buFont typeface="+mj-lt"/>
              <a:buAutoNum type="arabicPeriod"/>
            </a:pPr>
            <a:r>
              <a:rPr lang="en-US" dirty="0"/>
              <a:t>American Psychiatric Association. (2013). </a:t>
            </a:r>
            <a:r>
              <a:rPr lang="en-US" i="1" dirty="0"/>
              <a:t>Diagnostic and statistical manual of mental disorders (5th ed.)</a:t>
            </a:r>
            <a:r>
              <a:rPr lang="en-US" dirty="0"/>
              <a:t>. Washington, DC: The American Psychiatric Association.</a:t>
            </a:r>
          </a:p>
          <a:p>
            <a:pPr marL="342900" indent="-342900" algn="just" rtl="0">
              <a:buFont typeface="+mj-lt"/>
              <a:buAutoNum type="arabicPeriod"/>
            </a:pPr>
            <a:r>
              <a:rPr lang="en-US" dirty="0"/>
              <a:t>The Medical Letter. (2003). </a:t>
            </a:r>
            <a:r>
              <a:rPr lang="en-US" dirty="0">
                <a:hlinkClick r:id="rId4" tooltip="SSRI "/>
              </a:rPr>
              <a:t>Which SSRI?</a:t>
            </a:r>
            <a:r>
              <a:rPr lang="en-US" dirty="0">
                <a:hlinkClick r:id="rId5" tooltip="External Link Disclaimer"/>
              </a:rPr>
              <a:t>(link is external)</a:t>
            </a:r>
            <a:r>
              <a:rPr lang="en-US" dirty="0"/>
              <a:t> </a:t>
            </a:r>
            <a:r>
              <a:rPr lang="en-US" i="1" dirty="0"/>
              <a:t>Med </a:t>
            </a:r>
            <a:r>
              <a:rPr lang="en-US" i="1" dirty="0" err="1"/>
              <a:t>Lett</a:t>
            </a:r>
            <a:r>
              <a:rPr lang="en-US" i="1" dirty="0"/>
              <a:t> Drugs </a:t>
            </a:r>
            <a:r>
              <a:rPr lang="en-US" i="1" dirty="0" err="1"/>
              <a:t>Ther</a:t>
            </a:r>
            <a:r>
              <a:rPr lang="en-US" dirty="0"/>
              <a:t>; 45(1170):93-5. </a:t>
            </a:r>
          </a:p>
          <a:p>
            <a:pPr marL="342900" indent="-342900" algn="just" rtl="0">
              <a:buFont typeface="+mj-lt"/>
              <a:buAutoNum type="arabicPeriod"/>
            </a:pPr>
            <a:r>
              <a:rPr lang="en-US" dirty="0" err="1"/>
              <a:t>Goodale</a:t>
            </a:r>
            <a:r>
              <a:rPr lang="en-US" dirty="0"/>
              <a:t>, I.L., </a:t>
            </a:r>
            <a:r>
              <a:rPr lang="en-US" dirty="0" err="1"/>
              <a:t>Domar</a:t>
            </a:r>
            <a:r>
              <a:rPr lang="en-US" dirty="0"/>
              <a:t>, A.D., Benson, H. (1990). </a:t>
            </a:r>
            <a:r>
              <a:rPr lang="en-US" dirty="0">
                <a:hlinkClick r:id="rId6" tooltip="Alleviation of premenstrual syndrome symptoms with the relaxation response "/>
              </a:rPr>
              <a:t>Alleviation of premenstrual syndrome symptoms with the relaxation response</a:t>
            </a:r>
            <a:r>
              <a:rPr lang="en-US" dirty="0">
                <a:hlinkClick r:id="rId5" tooltip="External Link Disclaimer"/>
              </a:rPr>
              <a:t>(link is external)</a:t>
            </a:r>
            <a:r>
              <a:rPr lang="en-US" dirty="0"/>
              <a:t>. </a:t>
            </a:r>
            <a:r>
              <a:rPr lang="en-US" i="1" dirty="0" err="1"/>
              <a:t>Obstet</a:t>
            </a:r>
            <a:r>
              <a:rPr lang="en-US" i="1" dirty="0"/>
              <a:t> </a:t>
            </a:r>
            <a:r>
              <a:rPr lang="en-US" i="1" dirty="0" err="1"/>
              <a:t>Gynecol</a:t>
            </a:r>
            <a:r>
              <a:rPr lang="en-US" dirty="0"/>
              <a:t>; 75(4):</a:t>
            </a:r>
            <a:r>
              <a:rPr lang="en-US" dirty="0" smtClean="0"/>
              <a:t>649-55</a:t>
            </a:r>
          </a:p>
          <a:p>
            <a:pPr marL="342900" indent="-342900" algn="just" rtl="0">
              <a:buFont typeface="+mj-lt"/>
              <a:buAutoNum type="arabicPeriod"/>
            </a:pPr>
            <a:r>
              <a:rPr lang="en-US" dirty="0" smtClean="0"/>
              <a:t>WWW.Womens -health-concern.org</a:t>
            </a:r>
          </a:p>
          <a:p>
            <a:pPr marL="342900" indent="-342900" algn="just" rtl="0">
              <a:buFont typeface="+mj-lt"/>
              <a:buAutoNum type="arabicPeriod"/>
            </a:pPr>
            <a:r>
              <a:rPr lang="en-US" dirty="0"/>
              <a:t>Office on Women's Health. December 23, 2014. Archived from </a:t>
            </a:r>
            <a:r>
              <a:rPr lang="en-US" dirty="0">
                <a:hlinkClick r:id="rId7"/>
              </a:rPr>
              <a:t>the original</a:t>
            </a:r>
            <a:r>
              <a:rPr lang="en-US" dirty="0"/>
              <a:t> on 28 June 2015. Retrieved 23 June 2015.</a:t>
            </a:r>
          </a:p>
        </p:txBody>
      </p:sp>
    </p:spTree>
    <p:extLst>
      <p:ext uri="{BB962C8B-B14F-4D97-AF65-F5344CB8AC3E}">
        <p14:creationId xmlns:p14="http://schemas.microsoft.com/office/powerpoint/2010/main" val="80462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ypothalamic–pituitary–gonadal axis in women's sport: injuries,  manipulations, and aberrations - ScienceDire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777686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5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MS — How to get your mood under control and have a good period | by Amanda  Filipowicz | 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80728"/>
            <a:ext cx="806489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131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352928" cy="1200329"/>
          </a:xfrm>
          <a:prstGeom prst="rect">
            <a:avLst/>
          </a:prstGeom>
        </p:spPr>
        <p:txBody>
          <a:bodyPr wrap="square">
            <a:spAutoFit/>
          </a:bodyPr>
          <a:lstStyle/>
          <a:p>
            <a:pPr algn="just" rtl="0"/>
            <a:r>
              <a:rPr lang="en-US" sz="2400" dirty="0"/>
              <a:t>PMS is also sometimes known as Premenstrual Tension (PMT). One in three women suffers discomforting symptoms in the days before their period. </a:t>
            </a:r>
            <a:endParaRPr lang="ar-IQ" sz="2400" dirty="0"/>
          </a:p>
        </p:txBody>
      </p:sp>
      <p:sp>
        <p:nvSpPr>
          <p:cNvPr id="3" name="مستطيل 2"/>
          <p:cNvSpPr/>
          <p:nvPr/>
        </p:nvSpPr>
        <p:spPr>
          <a:xfrm>
            <a:off x="503548" y="4145488"/>
            <a:ext cx="7704856" cy="2246769"/>
          </a:xfrm>
          <a:prstGeom prst="rect">
            <a:avLst/>
          </a:prstGeom>
        </p:spPr>
        <p:txBody>
          <a:bodyPr wrap="square">
            <a:spAutoFit/>
          </a:bodyPr>
          <a:lstStyle/>
          <a:p>
            <a:pPr algn="just" rtl="0"/>
            <a:r>
              <a:rPr lang="en-US" sz="2800" dirty="0" smtClean="0"/>
              <a:t>Epidemiology: Up </a:t>
            </a:r>
            <a:r>
              <a:rPr lang="en-US" sz="2800" dirty="0"/>
              <a:t>to 80% of women of child-bearing age report having some symptoms prior to menstruation. These symptoms qualify as PMS in 20 to 30% of women and in three to eight percent are severe</a:t>
            </a:r>
          </a:p>
        </p:txBody>
      </p:sp>
      <p:pic>
        <p:nvPicPr>
          <p:cNvPr id="6146" name="Picture 2" descr="Premenstrual Syndrome (PMS) : Causes, symptoms, &amp; complications | FactD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666022"/>
            <a:ext cx="7862707"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3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emenstrual Syndrome (P.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4664"/>
            <a:ext cx="8352928"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4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valence and clinical picture of premenstrual syndrome in females from  Bulgaria | Annals of General Psychiatry | Full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692696"/>
            <a:ext cx="521393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552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55576" y="188640"/>
            <a:ext cx="8064896" cy="6210162"/>
          </a:xfrm>
          <a:prstGeom prst="rect">
            <a:avLst/>
          </a:prstGeom>
        </p:spPr>
        <p:txBody>
          <a:bodyPr wrap="square">
            <a:spAutoFit/>
          </a:bodyPr>
          <a:lstStyle/>
          <a:p>
            <a:pPr algn="just" rtl="0">
              <a:lnSpc>
                <a:spcPct val="150000"/>
              </a:lnSpc>
            </a:pPr>
            <a:r>
              <a:rPr lang="en-US" sz="2800" b="1" dirty="0" smtClean="0">
                <a:solidFill>
                  <a:srgbClr val="FF0000"/>
                </a:solidFill>
              </a:rPr>
              <a:t>Causes  </a:t>
            </a:r>
          </a:p>
          <a:p>
            <a:pPr marL="514350" indent="-514350" algn="just" rtl="0">
              <a:lnSpc>
                <a:spcPct val="150000"/>
              </a:lnSpc>
              <a:buFont typeface="Wingdings" pitchFamily="2" charset="2"/>
              <a:buChar char="q"/>
            </a:pPr>
            <a:r>
              <a:rPr lang="en-US" sz="2400" b="1" dirty="0"/>
              <a:t>Cyclic changes in hormones.</a:t>
            </a:r>
            <a:r>
              <a:rPr lang="en-US" sz="2400" dirty="0"/>
              <a:t> Signs and symptoms of premenstrual syndrome change with hormonal fluctuations and disappear with pregnancy and menopause.</a:t>
            </a:r>
          </a:p>
          <a:p>
            <a:pPr marL="514350" indent="-514350" algn="just" rtl="0">
              <a:lnSpc>
                <a:spcPct val="150000"/>
              </a:lnSpc>
              <a:buFont typeface="Wingdings" pitchFamily="2" charset="2"/>
              <a:buChar char="q"/>
            </a:pPr>
            <a:r>
              <a:rPr lang="en-US" sz="2400" b="1" dirty="0" smtClean="0"/>
              <a:t>Chemical changes:  </a:t>
            </a:r>
            <a:r>
              <a:rPr lang="en-US" sz="2400" dirty="0"/>
              <a:t>Chemicals in the brain, such as serotonin, fluctuate during the menstrual cycle. Serotonin contributes to feelings of happiness and regulates mood. It is possible that women with low levels of serotonin are more sensitive to PMS symptoms. </a:t>
            </a:r>
            <a:endParaRPr lang="en-US" sz="2400" dirty="0" smtClean="0"/>
          </a:p>
        </p:txBody>
      </p:sp>
    </p:spTree>
    <p:extLst>
      <p:ext uri="{BB962C8B-B14F-4D97-AF65-F5344CB8AC3E}">
        <p14:creationId xmlns:p14="http://schemas.microsoft.com/office/powerpoint/2010/main" val="2753027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244</TotalTime>
  <Words>752</Words>
  <Application>Microsoft Office PowerPoint</Application>
  <PresentationFormat>On-screen Show (4:3)</PresentationFormat>
  <Paragraphs>117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أساسية</vt:lpstr>
      <vt:lpstr>Premenstrual   syndrome and  premenstrual  dysphoric  disorder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2O11</dc:creator>
  <cp:lastModifiedBy>Maher</cp:lastModifiedBy>
  <cp:revision>61</cp:revision>
  <dcterms:created xsi:type="dcterms:W3CDTF">2020-12-15T16:13:44Z</dcterms:created>
  <dcterms:modified xsi:type="dcterms:W3CDTF">2021-01-18T12:10:11Z</dcterms:modified>
</cp:coreProperties>
</file>