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77" r:id="rId2"/>
    <p:sldId id="257" r:id="rId3"/>
    <p:sldId id="266" r:id="rId4"/>
    <p:sldId id="295" r:id="rId5"/>
    <p:sldId id="301" r:id="rId6"/>
    <p:sldId id="296" r:id="rId7"/>
    <p:sldId id="302" r:id="rId8"/>
    <p:sldId id="299" r:id="rId9"/>
    <p:sldId id="303" r:id="rId10"/>
    <p:sldId id="297" r:id="rId11"/>
    <p:sldId id="304" r:id="rId12"/>
    <p:sldId id="306" r:id="rId13"/>
    <p:sldId id="298" r:id="rId14"/>
    <p:sldId id="305" r:id="rId15"/>
    <p:sldId id="300" r:id="rId16"/>
    <p:sldId id="278" r:id="rId17"/>
    <p:sldId id="279" r:id="rId18"/>
    <p:sldId id="267" r:id="rId19"/>
    <p:sldId id="268" r:id="rId20"/>
    <p:sldId id="269" r:id="rId21"/>
    <p:sldId id="270" r:id="rId22"/>
    <p:sldId id="283" r:id="rId23"/>
    <p:sldId id="290" r:id="rId24"/>
    <p:sldId id="272" r:id="rId25"/>
    <p:sldId id="280" r:id="rId26"/>
    <p:sldId id="271" r:id="rId27"/>
    <p:sldId id="258" r:id="rId28"/>
    <p:sldId id="275" r:id="rId29"/>
    <p:sldId id="281" r:id="rId30"/>
    <p:sldId id="259" r:id="rId31"/>
    <p:sldId id="260" r:id="rId32"/>
    <p:sldId id="265" r:id="rId33"/>
    <p:sldId id="261" r:id="rId34"/>
    <p:sldId id="282" r:id="rId35"/>
    <p:sldId id="273" r:id="rId36"/>
    <p:sldId id="285" r:id="rId37"/>
    <p:sldId id="276" r:id="rId38"/>
    <p:sldId id="292" r:id="rId39"/>
    <p:sldId id="293" r:id="rId40"/>
    <p:sldId id="294" r:id="rId41"/>
    <p:sldId id="288" r:id="rId42"/>
    <p:sldId id="264" r:id="rId43"/>
    <p:sldId id="262" r:id="rId44"/>
    <p:sldId id="291" r:id="rId45"/>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3">
        <a:schemeClr val="bg1"/>
      </p:bgRef>
    </p:bg>
    <p:spTree>
      <p:nvGrpSpPr>
        <p:cNvPr id="1" name=""/>
        <p:cNvGrpSpPr/>
        <p:nvPr/>
      </p:nvGrpSpPr>
      <p:grpSpPr>
        <a:xfrm>
          <a:off x="0" y="0"/>
          <a:ext cx="0" cy="0"/>
          <a:chOff x="0" y="0"/>
          <a:chExt cx="0" cy="0"/>
        </a:xfrm>
      </p:grpSpPr>
      <p:sp>
        <p:nvSpPr>
          <p:cNvPr id="12" name="مستطيل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مستطيل مستدير الزوايا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عنوان فرعي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28" name="عنصر نائب للتاريخ 27"/>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17" name="عنصر نائب للتذييل 16"/>
          <p:cNvSpPr>
            <a:spLocks noGrp="1"/>
          </p:cNvSpPr>
          <p:nvPr>
            <p:ph type="ftr" sz="quarter" idx="11"/>
          </p:nvPr>
        </p:nvSpPr>
        <p:spPr/>
        <p:txBody>
          <a:bodyPr/>
          <a:lstStyle/>
          <a:p>
            <a:endParaRPr lang="ar-IQ" dirty="0"/>
          </a:p>
        </p:txBody>
      </p:sp>
      <p:sp>
        <p:nvSpPr>
          <p:cNvPr id="29" name="عنصر نائب لرقم الشريحة 28"/>
          <p:cNvSpPr>
            <a:spLocks noGrp="1"/>
          </p:cNvSpPr>
          <p:nvPr>
            <p:ph type="sldNum" sz="quarter" idx="12"/>
          </p:nvPr>
        </p:nvSpPr>
        <p:spPr/>
        <p:txBody>
          <a:bodyPr lIns="0" tIns="0" rIns="0" bIns="0">
            <a:noAutofit/>
          </a:bodyPr>
          <a:lstStyle>
            <a:lvl1pPr>
              <a:defRPr sz="1400">
                <a:solidFill>
                  <a:srgbClr val="FFFFFF"/>
                </a:solidFill>
              </a:defRPr>
            </a:lvl1pPr>
          </a:lstStyle>
          <a:p>
            <a:fld id="{9454002C-FE25-4216-8655-21F8433F38A4}" type="slidenum">
              <a:rPr lang="ar-IQ" smtClean="0"/>
              <a:pPr/>
              <a:t>‹#›</a:t>
            </a:fld>
            <a:endParaRPr lang="ar-IQ" dirty="0"/>
          </a:p>
        </p:txBody>
      </p:sp>
      <p:sp>
        <p:nvSpPr>
          <p:cNvPr id="7" name="مستطيل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عنوان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ar-SA"/>
              <a:t>انقر لتحرير نمط العنوان الرئيسي</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9454002C-FE25-4216-8655-21F8433F38A4}" type="slidenum">
              <a:rPr lang="ar-IQ" smtClean="0"/>
              <a:pPr/>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41"/>
            <a:ext cx="2011680" cy="5851525"/>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914400" y="274640"/>
            <a:ext cx="5562600" cy="5851525"/>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9454002C-FE25-4216-8655-21F8433F38A4}" type="slidenum">
              <a:rPr lang="ar-IQ" smtClean="0"/>
              <a:pPr/>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5" name="عنصر نائب للتذييل 4"/>
          <p:cNvSpPr>
            <a:spLocks noGrp="1"/>
          </p:cNvSpPr>
          <p:nvPr>
            <p:ph type="ftr" sz="quarter" idx="11"/>
          </p:nvPr>
        </p:nvSpPr>
        <p:spPr/>
        <p:txBody>
          <a:bodyPr/>
          <a:lstStyle/>
          <a:p>
            <a:endParaRPr lang="ar-IQ" dirty="0"/>
          </a:p>
        </p:txBody>
      </p:sp>
      <p:sp>
        <p:nvSpPr>
          <p:cNvPr id="6" name="عنصر نائب لرقم الشريحة 5"/>
          <p:cNvSpPr>
            <a:spLocks noGrp="1"/>
          </p:cNvSpPr>
          <p:nvPr>
            <p:ph type="sldNum" sz="quarter" idx="12"/>
          </p:nvPr>
        </p:nvSpPr>
        <p:spPr/>
        <p:txBody>
          <a:bodyPr/>
          <a:lstStyle/>
          <a:p>
            <a:fld id="{9454002C-FE25-4216-8655-21F8433F38A4}" type="slidenum">
              <a:rPr lang="ar-IQ" smtClean="0"/>
              <a:pPr/>
              <a:t>‹#›</a:t>
            </a:fld>
            <a:endParaRPr lang="ar-IQ" dirty="0"/>
          </a:p>
        </p:txBody>
      </p:sp>
      <p:sp>
        <p:nvSpPr>
          <p:cNvPr id="8" name="عنصر نائب للمحتوى 7"/>
          <p:cNvSpPr>
            <a:spLocks noGrp="1"/>
          </p:cNvSpPr>
          <p:nvPr>
            <p:ph sz="quarter" idx="1"/>
          </p:nvPr>
        </p:nvSpPr>
        <p:spPr>
          <a:xfrm>
            <a:off x="914400" y="1447800"/>
            <a:ext cx="777240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3">
        <a:schemeClr val="bg1"/>
      </p:bgRef>
    </p:bg>
    <p:spTree>
      <p:nvGrpSpPr>
        <p:cNvPr id="1" name=""/>
        <p:cNvGrpSpPr/>
        <p:nvPr/>
      </p:nvGrpSpPr>
      <p:grpSpPr>
        <a:xfrm>
          <a:off x="0" y="0"/>
          <a:ext cx="0" cy="0"/>
          <a:chOff x="0" y="0"/>
          <a:chExt cx="0" cy="0"/>
        </a:xfrm>
      </p:grpSpPr>
      <p:sp>
        <p:nvSpPr>
          <p:cNvPr id="11" name="مستطيل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مستطيل مستدير الزوايا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722313" y="952500"/>
            <a:ext cx="7772400" cy="1362075"/>
          </a:xfrm>
        </p:spPr>
        <p:txBody>
          <a:bodyPr anchor="b" anchorCtr="0"/>
          <a:lstStyle>
            <a:lvl1pPr algn="l">
              <a:buNone/>
              <a:defRPr sz="4000" b="0" cap="none"/>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5" name="عنصر نائب للتذييل 4"/>
          <p:cNvSpPr>
            <a:spLocks noGrp="1"/>
          </p:cNvSpPr>
          <p:nvPr>
            <p:ph type="ftr" sz="quarter" idx="11"/>
          </p:nvPr>
        </p:nvSpPr>
        <p:spPr>
          <a:xfrm>
            <a:off x="800100" y="6172200"/>
            <a:ext cx="4000500" cy="457200"/>
          </a:xfrm>
        </p:spPr>
        <p:txBody>
          <a:bodyPr/>
          <a:lstStyle/>
          <a:p>
            <a:endParaRPr lang="ar-IQ" dirty="0"/>
          </a:p>
        </p:txBody>
      </p:sp>
      <p:sp>
        <p:nvSpPr>
          <p:cNvPr id="7" name="مستطيل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مستطيل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مستطيل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عنصر نائب لرقم الشريحة 5"/>
          <p:cNvSpPr>
            <a:spLocks noGrp="1"/>
          </p:cNvSpPr>
          <p:nvPr>
            <p:ph type="sldNum" sz="quarter" idx="12"/>
          </p:nvPr>
        </p:nvSpPr>
        <p:spPr>
          <a:xfrm>
            <a:off x="146304" y="6208776"/>
            <a:ext cx="457200" cy="457200"/>
          </a:xfrm>
        </p:spPr>
        <p:txBody>
          <a:bodyPr/>
          <a:lstStyle/>
          <a:p>
            <a:fld id="{9454002C-FE25-4216-8655-21F8433F38A4}" type="slidenum">
              <a:rPr lang="ar-IQ" smtClean="0"/>
              <a:pPr/>
              <a:t>‹#›</a:t>
            </a:fld>
            <a:endParaRPr lang="ar-IQ"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9454002C-FE25-4216-8655-21F8433F38A4}" type="slidenum">
              <a:rPr lang="ar-IQ" smtClean="0"/>
              <a:pPr/>
              <a:t>‹#›</a:t>
            </a:fld>
            <a:endParaRPr lang="ar-IQ" dirty="0"/>
          </a:p>
        </p:txBody>
      </p:sp>
      <p:sp>
        <p:nvSpPr>
          <p:cNvPr id="9" name="عنصر نائب للمحتوى 8"/>
          <p:cNvSpPr>
            <a:spLocks noGrp="1"/>
          </p:cNvSpPr>
          <p:nvPr>
            <p:ph sz="quarter" idx="1"/>
          </p:nvPr>
        </p:nvSpPr>
        <p:spPr>
          <a:xfrm>
            <a:off x="91440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1" name="عنصر نائب للمحتوى 10"/>
          <p:cNvSpPr>
            <a:spLocks noGrp="1"/>
          </p:cNvSpPr>
          <p:nvPr>
            <p:ph sz="quarter" idx="2"/>
          </p:nvPr>
        </p:nvSpPr>
        <p:spPr>
          <a:xfrm>
            <a:off x="4933950" y="1447800"/>
            <a:ext cx="3749040" cy="45720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273050"/>
            <a:ext cx="7772400" cy="1143000"/>
          </a:xfrm>
        </p:spPr>
        <p:txBody>
          <a:bodyPr anchor="b" anchorCtr="0"/>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7" name="عنصر نائب للتاريخ 6"/>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8" name="عنصر نائب للتذييل 7"/>
          <p:cNvSpPr>
            <a:spLocks noGrp="1"/>
          </p:cNvSpPr>
          <p:nvPr>
            <p:ph type="ftr" sz="quarter" idx="11"/>
          </p:nvPr>
        </p:nvSpPr>
        <p:spPr/>
        <p:txBody>
          <a:bodyPr/>
          <a:lstStyle/>
          <a:p>
            <a:endParaRPr lang="ar-IQ" dirty="0"/>
          </a:p>
        </p:txBody>
      </p:sp>
      <p:sp>
        <p:nvSpPr>
          <p:cNvPr id="9" name="عنصر نائب لرقم الشريحة 8"/>
          <p:cNvSpPr>
            <a:spLocks noGrp="1"/>
          </p:cNvSpPr>
          <p:nvPr>
            <p:ph type="sldNum" sz="quarter" idx="12"/>
          </p:nvPr>
        </p:nvSpPr>
        <p:spPr/>
        <p:txBody>
          <a:bodyPr/>
          <a:lstStyle/>
          <a:p>
            <a:fld id="{9454002C-FE25-4216-8655-21F8433F38A4}" type="slidenum">
              <a:rPr lang="ar-IQ" smtClean="0"/>
              <a:pPr/>
              <a:t>‹#›</a:t>
            </a:fld>
            <a:endParaRPr lang="ar-IQ" dirty="0"/>
          </a:p>
        </p:txBody>
      </p:sp>
      <p:sp>
        <p:nvSpPr>
          <p:cNvPr id="11" name="عنصر نائب للمحتوى 10"/>
          <p:cNvSpPr>
            <a:spLocks noGrp="1"/>
          </p:cNvSpPr>
          <p:nvPr>
            <p:ph sz="half" idx="2"/>
          </p:nvPr>
        </p:nvSpPr>
        <p:spPr>
          <a:xfrm>
            <a:off x="9144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13" name="عنصر نائب للمحتوى 12"/>
          <p:cNvSpPr>
            <a:spLocks noGrp="1"/>
          </p:cNvSpPr>
          <p:nvPr>
            <p:ph sz="half" idx="4"/>
          </p:nvPr>
        </p:nvSpPr>
        <p:spPr>
          <a:xfrm>
            <a:off x="4953000" y="2247900"/>
            <a:ext cx="3733800" cy="38862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4" name="عنصر نائب للتذييل 3"/>
          <p:cNvSpPr>
            <a:spLocks noGrp="1"/>
          </p:cNvSpPr>
          <p:nvPr>
            <p:ph type="ftr" sz="quarter" idx="11"/>
          </p:nvPr>
        </p:nvSpPr>
        <p:spPr/>
        <p:txBody>
          <a:bodyPr/>
          <a:lstStyle/>
          <a:p>
            <a:endParaRPr lang="ar-IQ" dirty="0"/>
          </a:p>
        </p:txBody>
      </p:sp>
      <p:sp>
        <p:nvSpPr>
          <p:cNvPr id="5" name="عنصر نائب لرقم الشريحة 4"/>
          <p:cNvSpPr>
            <a:spLocks noGrp="1"/>
          </p:cNvSpPr>
          <p:nvPr>
            <p:ph type="sldNum" sz="quarter" idx="12"/>
          </p:nvPr>
        </p:nvSpPr>
        <p:spPr/>
        <p:txBody>
          <a:bodyPr/>
          <a:lstStyle/>
          <a:p>
            <a:fld id="{9454002C-FE25-4216-8655-21F8433F38A4}" type="slidenum">
              <a:rPr lang="ar-IQ" smtClean="0"/>
              <a:pPr/>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3" name="عنصر نائب للتذييل 2"/>
          <p:cNvSpPr>
            <a:spLocks noGrp="1"/>
          </p:cNvSpPr>
          <p:nvPr>
            <p:ph type="ftr" sz="quarter" idx="11"/>
          </p:nvPr>
        </p:nvSpPr>
        <p:spPr/>
        <p:txBody>
          <a:bodyPr/>
          <a:lstStyle/>
          <a:p>
            <a:endParaRPr lang="ar-IQ" dirty="0"/>
          </a:p>
        </p:txBody>
      </p:sp>
      <p:sp>
        <p:nvSpPr>
          <p:cNvPr id="4" name="عنصر نائب لرقم الشريحة 3"/>
          <p:cNvSpPr>
            <a:spLocks noGrp="1"/>
          </p:cNvSpPr>
          <p:nvPr>
            <p:ph type="sldNum" sz="quarter" idx="12"/>
          </p:nvPr>
        </p:nvSpPr>
        <p:spPr/>
        <p:txBody>
          <a:bodyPr/>
          <a:lstStyle/>
          <a:p>
            <a:fld id="{9454002C-FE25-4216-8655-21F8433F38A4}" type="slidenum">
              <a:rPr lang="ar-IQ" smtClean="0"/>
              <a:pPr/>
              <a:t>‹#›</a:t>
            </a:fld>
            <a:endParaRPr lang="ar-IQ"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8" name="مستطيل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مستطيل مستدير الزوايا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عنوان 1"/>
          <p:cNvSpPr>
            <a:spLocks noGrp="1"/>
          </p:cNvSpPr>
          <p:nvPr>
            <p:ph type="title"/>
          </p:nvPr>
        </p:nvSpPr>
        <p:spPr>
          <a:xfrm>
            <a:off x="914400" y="273050"/>
            <a:ext cx="7772400" cy="1143000"/>
          </a:xfrm>
        </p:spPr>
        <p:txBody>
          <a:bodyPr anchor="b" anchorCtr="0"/>
          <a:lstStyle>
            <a:lvl1pPr algn="l">
              <a:buNone/>
              <a:defRPr sz="4000" b="0"/>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6" name="عنصر نائب للتذييل 5"/>
          <p:cNvSpPr>
            <a:spLocks noGrp="1"/>
          </p:cNvSpPr>
          <p:nvPr>
            <p:ph type="ftr" sz="quarter" idx="11"/>
          </p:nvPr>
        </p:nvSpPr>
        <p:spPr/>
        <p:txBody>
          <a:bodyPr/>
          <a:lstStyle/>
          <a:p>
            <a:endParaRPr lang="ar-IQ" dirty="0"/>
          </a:p>
        </p:txBody>
      </p:sp>
      <p:sp>
        <p:nvSpPr>
          <p:cNvPr id="7" name="عنصر نائب لرقم الشريحة 6"/>
          <p:cNvSpPr>
            <a:spLocks noGrp="1"/>
          </p:cNvSpPr>
          <p:nvPr>
            <p:ph type="sldNum" sz="quarter" idx="12"/>
          </p:nvPr>
        </p:nvSpPr>
        <p:spPr/>
        <p:txBody>
          <a:bodyPr/>
          <a:lstStyle/>
          <a:p>
            <a:fld id="{9454002C-FE25-4216-8655-21F8433F38A4}" type="slidenum">
              <a:rPr lang="ar-IQ" smtClean="0"/>
              <a:pPr/>
              <a:t>‹#›</a:t>
            </a:fld>
            <a:endParaRPr lang="ar-IQ" dirty="0"/>
          </a:p>
        </p:txBody>
      </p:sp>
      <p:sp>
        <p:nvSpPr>
          <p:cNvPr id="11" name="عنصر نائب للمحتوى 10"/>
          <p:cNvSpPr>
            <a:spLocks noGrp="1"/>
          </p:cNvSpPr>
          <p:nvPr>
            <p:ph sz="quarter" idx="1"/>
          </p:nvPr>
        </p:nvSpPr>
        <p:spPr>
          <a:xfrm>
            <a:off x="2971800" y="1600200"/>
            <a:ext cx="5715000" cy="4495800"/>
          </a:xfrm>
        </p:spPr>
        <p:txBody>
          <a:bodyPr vert="horz"/>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52882973-5A49-4590-9FDA-C3F2A2C8B125}" type="datetimeFigureOut">
              <a:rPr lang="ar-IQ" smtClean="0"/>
              <a:pPr/>
              <a:t>05/06/1442</a:t>
            </a:fld>
            <a:endParaRPr lang="ar-IQ" dirty="0"/>
          </a:p>
        </p:txBody>
      </p:sp>
      <p:sp>
        <p:nvSpPr>
          <p:cNvPr id="6" name="عنصر نائب للتذييل 5"/>
          <p:cNvSpPr>
            <a:spLocks noGrp="1"/>
          </p:cNvSpPr>
          <p:nvPr>
            <p:ph type="ftr" sz="quarter" idx="11"/>
          </p:nvPr>
        </p:nvSpPr>
        <p:spPr>
          <a:xfrm>
            <a:off x="914400" y="6172200"/>
            <a:ext cx="3886200" cy="457200"/>
          </a:xfrm>
        </p:spPr>
        <p:txBody>
          <a:bodyPr/>
          <a:lstStyle/>
          <a:p>
            <a:endParaRPr lang="ar-IQ" dirty="0"/>
          </a:p>
        </p:txBody>
      </p:sp>
      <p:sp>
        <p:nvSpPr>
          <p:cNvPr id="7" name="عنصر نائب لرقم الشريحة 6"/>
          <p:cNvSpPr>
            <a:spLocks noGrp="1"/>
          </p:cNvSpPr>
          <p:nvPr>
            <p:ph type="sldNum" sz="quarter" idx="12"/>
          </p:nvPr>
        </p:nvSpPr>
        <p:spPr>
          <a:xfrm>
            <a:off x="146304" y="6208776"/>
            <a:ext cx="457200" cy="457200"/>
          </a:xfrm>
        </p:spPr>
        <p:txBody>
          <a:bodyPr/>
          <a:lstStyle/>
          <a:p>
            <a:fld id="{9454002C-FE25-4216-8655-21F8433F38A4}" type="slidenum">
              <a:rPr lang="ar-IQ" smtClean="0"/>
              <a:pPr/>
              <a:t>‹#›</a:t>
            </a:fld>
            <a:endParaRPr lang="ar-IQ" dirty="0"/>
          </a:p>
        </p:txBody>
      </p:sp>
      <p:sp>
        <p:nvSpPr>
          <p:cNvPr id="11" name="مستطيل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مستطيل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عنصر نائب للصورة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ar-SA"/>
              <a:t>انقر فوق الأيقونة لإضافة صورة</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مستطيل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مستطيل مستدير الزوايا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عنصر نائب للعنوان 21"/>
          <p:cNvSpPr>
            <a:spLocks noGrp="1"/>
          </p:cNvSpPr>
          <p:nvPr>
            <p:ph type="title"/>
          </p:nvPr>
        </p:nvSpPr>
        <p:spPr>
          <a:xfrm>
            <a:off x="914400" y="274638"/>
            <a:ext cx="7772400" cy="1143000"/>
          </a:xfrm>
          <a:prstGeom prst="rect">
            <a:avLst/>
          </a:prstGeom>
        </p:spPr>
        <p:txBody>
          <a:bodyPr bIns="91440" anchor="b" anchorCtr="0">
            <a:normAutofit/>
          </a:bodyPr>
          <a:lstStyle/>
          <a:p>
            <a:r>
              <a:rPr kumimoji="0" lang="ar-SA"/>
              <a:t>انقر لتحرير نمط العنوان الرئيسي</a:t>
            </a:r>
            <a:endParaRPr kumimoji="0" lang="en-US"/>
          </a:p>
        </p:txBody>
      </p:sp>
      <p:sp>
        <p:nvSpPr>
          <p:cNvPr id="13" name="عنصر نائب للنص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4" name="عنصر نائب للتاريخ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2882973-5A49-4590-9FDA-C3F2A2C8B125}" type="datetimeFigureOut">
              <a:rPr lang="ar-IQ" smtClean="0"/>
              <a:pPr/>
              <a:t>05/06/1442</a:t>
            </a:fld>
            <a:endParaRPr lang="ar-IQ" dirty="0"/>
          </a:p>
        </p:txBody>
      </p:sp>
      <p:sp>
        <p:nvSpPr>
          <p:cNvPr id="3" name="عنصر نائب للتذييل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ar-IQ" dirty="0"/>
          </a:p>
        </p:txBody>
      </p:sp>
      <p:sp>
        <p:nvSpPr>
          <p:cNvPr id="23" name="عنصر نائب لرقم الشريحة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454002C-FE25-4216-8655-21F8433F38A4}" type="slidenum">
              <a:rPr lang="ar-IQ" smtClean="0"/>
              <a:pPr/>
              <a:t>‹#›</a:t>
            </a:fld>
            <a:endParaRPr lang="ar-IQ"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000" kern="1200">
          <a:solidFill>
            <a:schemeClr val="tx2"/>
          </a:solidFill>
          <a:latin typeface="+mj-lt"/>
          <a:ea typeface="+mj-ea"/>
          <a:cs typeface="+mj-cs"/>
        </a:defRPr>
      </a:lvl1pPr>
    </p:titleStyle>
    <p:bodyStyle>
      <a:lvl1pPr marL="274320" indent="-274320" algn="r" rtl="1"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r" rtl="1"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r" rtl="1"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r" rtl="1"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r" rtl="1"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r" rtl="1"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r" rtl="1"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r" rtl="1"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r" rtl="1"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Inflammation" TargetMode="External"/><Relationship Id="rId2" Type="http://schemas.openxmlformats.org/officeDocument/2006/relationships/hyperlink" Target="https://en.wikipedia.org/wiki/Infection" TargetMode="External"/><Relationship Id="rId1" Type="http://schemas.openxmlformats.org/officeDocument/2006/relationships/slideLayout" Target="../slideLayouts/slideLayout7.xml"/><Relationship Id="rId6" Type="http://schemas.openxmlformats.org/officeDocument/2006/relationships/hyperlink" Target="https://en.wikipedia.org/wiki/Fever" TargetMode="External"/><Relationship Id="rId5" Type="http://schemas.openxmlformats.org/officeDocument/2006/relationships/hyperlink" Target="https://en.wikipedia.org/wiki/Dyspareunia" TargetMode="External"/><Relationship Id="rId4" Type="http://schemas.openxmlformats.org/officeDocument/2006/relationships/hyperlink" Target="https://en.wikipedia.org/wiki/Fallopian_tubes"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Ovaries" TargetMode="External"/><Relationship Id="rId2" Type="http://schemas.openxmlformats.org/officeDocument/2006/relationships/hyperlink" Target="https://en.wikipedia.org/wiki/Inflammation" TargetMode="External"/><Relationship Id="rId1" Type="http://schemas.openxmlformats.org/officeDocument/2006/relationships/slideLayout" Target="../slideLayouts/slideLayout7.xml"/><Relationship Id="rId5" Type="http://schemas.openxmlformats.org/officeDocument/2006/relationships/hyperlink" Target="https://en.wikipedia.org/wiki/Fallopian_tubes" TargetMode="External"/><Relationship Id="rId4" Type="http://schemas.openxmlformats.org/officeDocument/2006/relationships/hyperlink" Target="https://en.wikipedia.org/wiki/Salpingitis"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en.wikipedia.org/wiki/Ileus" TargetMode="External"/><Relationship Id="rId3" Type="http://schemas.openxmlformats.org/officeDocument/2006/relationships/hyperlink" Target="https://en.wikipedia.org/wiki/Peritoneum" TargetMode="External"/><Relationship Id="rId7" Type="http://schemas.openxmlformats.org/officeDocument/2006/relationships/hyperlink" Target="https://en.wikipedia.org/wiki/Fever" TargetMode="External"/><Relationship Id="rId2" Type="http://schemas.openxmlformats.org/officeDocument/2006/relationships/hyperlink" Target="https://en.wikipedia.org/wiki/Inflammation" TargetMode="External"/><Relationship Id="rId1" Type="http://schemas.openxmlformats.org/officeDocument/2006/relationships/slideLayout" Target="../slideLayouts/slideLayout7.xml"/><Relationship Id="rId6" Type="http://schemas.openxmlformats.org/officeDocument/2006/relationships/hyperlink" Target="https://en.wikipedia.org/wiki/Abdominal_guarding" TargetMode="External"/><Relationship Id="rId11" Type="http://schemas.openxmlformats.org/officeDocument/2006/relationships/hyperlink" Target="https://en.wikipedia.org/wiki/Bloating" TargetMode="External"/><Relationship Id="rId5" Type="http://schemas.openxmlformats.org/officeDocument/2006/relationships/hyperlink" Target="https://en.wikipedia.org/wiki/Abdominal_organ" TargetMode="External"/><Relationship Id="rId10" Type="http://schemas.openxmlformats.org/officeDocument/2006/relationships/hyperlink" Target="https://en.wikipedia.org/wiki/Vomiting" TargetMode="External"/><Relationship Id="rId4" Type="http://schemas.openxmlformats.org/officeDocument/2006/relationships/hyperlink" Target="https://en.wikipedia.org/wiki/Abdomen" TargetMode="External"/><Relationship Id="rId9" Type="http://schemas.openxmlformats.org/officeDocument/2006/relationships/hyperlink" Target="https://en.wikipedia.org/wiki/Nausea"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healthline.com/health/culture-endocervix" TargetMode="External"/><Relationship Id="rId7" Type="http://schemas.openxmlformats.org/officeDocument/2006/relationships/hyperlink" Target="https://www.healthline.com/health/laparoscopy" TargetMode="External"/><Relationship Id="rId2" Type="http://schemas.openxmlformats.org/officeDocument/2006/relationships/hyperlink" Target="https://www.healthline.com/health/pelvic-exam" TargetMode="External"/><Relationship Id="rId1" Type="http://schemas.openxmlformats.org/officeDocument/2006/relationships/slideLayout" Target="../slideLayouts/slideLayout7.xml"/><Relationship Id="rId6" Type="http://schemas.openxmlformats.org/officeDocument/2006/relationships/hyperlink" Target="https://www.healthline.com/health/endometrial-biopsy" TargetMode="External"/><Relationship Id="rId5" Type="http://schemas.openxmlformats.org/officeDocument/2006/relationships/hyperlink" Target="https://www.healthline.com/health/transvaginal-ultrasound" TargetMode="External"/><Relationship Id="rId4" Type="http://schemas.openxmlformats.org/officeDocument/2006/relationships/hyperlink" Target="https://www.healthline.com/health/urinalysis"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Spermicides" TargetMode="External"/><Relationship Id="rId3" Type="http://schemas.openxmlformats.org/officeDocument/2006/relationships/hyperlink" Target="https://en.wikipedia.org/wiki/Vulva" TargetMode="External"/><Relationship Id="rId7" Type="http://schemas.openxmlformats.org/officeDocument/2006/relationships/hyperlink" Target="https://en.wikipedia.org/wiki/Allergies" TargetMode="External"/><Relationship Id="rId2" Type="http://schemas.openxmlformats.org/officeDocument/2006/relationships/hyperlink" Target="https://en.wikipedia.org/wiki/Vagina" TargetMode="External"/><Relationship Id="rId1" Type="http://schemas.openxmlformats.org/officeDocument/2006/relationships/slideLayout" Target="../slideLayouts/slideLayout7.xml"/><Relationship Id="rId6" Type="http://schemas.openxmlformats.org/officeDocument/2006/relationships/hyperlink" Target="https://en.wikipedia.org/wiki/Trichomoniasis" TargetMode="External"/><Relationship Id="rId11" Type="http://schemas.openxmlformats.org/officeDocument/2006/relationships/hyperlink" Target="https://en.wikipedia.org/wiki/Menopause" TargetMode="External"/><Relationship Id="rId5" Type="http://schemas.openxmlformats.org/officeDocument/2006/relationships/hyperlink" Target="https://en.wikipedia.org/wiki/Vaginal_yeast_infection" TargetMode="External"/><Relationship Id="rId10" Type="http://schemas.openxmlformats.org/officeDocument/2006/relationships/hyperlink" Target="https://en.wikipedia.org/wiki/Breast-feeding" TargetMode="External"/><Relationship Id="rId4" Type="http://schemas.openxmlformats.org/officeDocument/2006/relationships/hyperlink" Target="https://en.wikipedia.org/wiki/Bacterial_vaginosis" TargetMode="External"/><Relationship Id="rId9" Type="http://schemas.openxmlformats.org/officeDocument/2006/relationships/hyperlink" Target="https://en.wikipedia.org/wiki/Estrogen"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s://www.healthline.com/health/pregnancy/ectopic-pregnancy" TargetMode="External"/><Relationship Id="rId2" Type="http://schemas.openxmlformats.org/officeDocument/2006/relationships/hyperlink" Target="https://www.healthline.com/symptom/infertility"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Uterine_cervix" TargetMode="External"/><Relationship Id="rId7" Type="http://schemas.openxmlformats.org/officeDocument/2006/relationships/hyperlink" Target="https://en.wikipedia.org/wiki/Gonorrhea" TargetMode="External"/><Relationship Id="rId2" Type="http://schemas.openxmlformats.org/officeDocument/2006/relationships/hyperlink" Target="https://en.wikipedia.org/wiki/Inflammation" TargetMode="External"/><Relationship Id="rId1" Type="http://schemas.openxmlformats.org/officeDocument/2006/relationships/slideLayout" Target="../slideLayouts/slideLayout7.xml"/><Relationship Id="rId6" Type="http://schemas.openxmlformats.org/officeDocument/2006/relationships/hyperlink" Target="https://en.wikipedia.org/wiki/Chlamydia_infection" TargetMode="External"/><Relationship Id="rId5" Type="http://schemas.openxmlformats.org/officeDocument/2006/relationships/hyperlink" Target="https://en.wikipedia.org/wiki/Vaginal_discharge" TargetMode="External"/><Relationship Id="rId4" Type="http://schemas.openxmlformats.org/officeDocument/2006/relationships/hyperlink" Target="https://en.wikipedia.org/wiki/Abnormal_vaginal_bleedin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Caesarean_section" TargetMode="External"/><Relationship Id="rId3" Type="http://schemas.openxmlformats.org/officeDocument/2006/relationships/hyperlink" Target="https://en.wikipedia.org/wiki/Uterus" TargetMode="External"/><Relationship Id="rId7" Type="http://schemas.openxmlformats.org/officeDocument/2006/relationships/hyperlink" Target="https://en.wikipedia.org/wiki/Vaginal_discharge" TargetMode="External"/><Relationship Id="rId2" Type="http://schemas.openxmlformats.org/officeDocument/2006/relationships/hyperlink" Target="https://en.wikipedia.org/wiki/Inflammation" TargetMode="External"/><Relationship Id="rId1" Type="http://schemas.openxmlformats.org/officeDocument/2006/relationships/slideLayout" Target="../slideLayouts/slideLayout7.xml"/><Relationship Id="rId6" Type="http://schemas.openxmlformats.org/officeDocument/2006/relationships/hyperlink" Target="https://en.wikipedia.org/wiki/Vaginal_bleeding" TargetMode="External"/><Relationship Id="rId5" Type="http://schemas.openxmlformats.org/officeDocument/2006/relationships/hyperlink" Target="https://en.wikipedia.org/wiki/Fever" TargetMode="External"/><Relationship Id="rId4" Type="http://schemas.openxmlformats.org/officeDocument/2006/relationships/hyperlink" Target="https://en.wikipedia.org/wiki/Endometrium" TargetMode="External"/><Relationship Id="rId9" Type="http://schemas.openxmlformats.org/officeDocument/2006/relationships/hyperlink" Target="https://en.wikipedia.org/wiki/Prolonged_rupture_of_membrane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نص 2"/>
          <p:cNvSpPr>
            <a:spLocks noGrp="1"/>
          </p:cNvSpPr>
          <p:nvPr>
            <p:ph type="body" idx="1"/>
          </p:nvPr>
        </p:nvSpPr>
        <p:spPr>
          <a:xfrm>
            <a:off x="755576" y="260648"/>
            <a:ext cx="7772400" cy="2868339"/>
          </a:xfrm>
        </p:spPr>
        <p:txBody>
          <a:bodyPr>
            <a:noAutofit/>
          </a:bodyPr>
          <a:lstStyle/>
          <a:p>
            <a:pPr algn="ctr" rtl="0"/>
            <a:r>
              <a:rPr lang="en-US" sz="3600" b="1" i="1" dirty="0">
                <a:solidFill>
                  <a:schemeClr val="tx1"/>
                </a:solidFill>
              </a:rPr>
              <a:t>Pelvic inflammatory disease</a:t>
            </a:r>
          </a:p>
          <a:p>
            <a:pPr algn="ctr" rtl="0"/>
            <a:r>
              <a:rPr lang="en-US" sz="3200" b="1" i="1" dirty="0" err="1" smtClean="0">
                <a:solidFill>
                  <a:srgbClr val="00B0F0"/>
                </a:solidFill>
              </a:rPr>
              <a:t>prof</a:t>
            </a:r>
            <a:r>
              <a:rPr lang="en-US" sz="3200" b="1" i="1" dirty="0">
                <a:solidFill>
                  <a:srgbClr val="00B0F0"/>
                </a:solidFill>
              </a:rPr>
              <a:t>. Dr. </a:t>
            </a:r>
            <a:r>
              <a:rPr lang="en-US" sz="3200" b="1" i="1" dirty="0" err="1">
                <a:solidFill>
                  <a:srgbClr val="00B0F0"/>
                </a:solidFill>
              </a:rPr>
              <a:t>Rab</a:t>
            </a:r>
            <a:r>
              <a:rPr lang="ar-SA" sz="3200" b="1" i="1" dirty="0" err="1">
                <a:solidFill>
                  <a:srgbClr val="00B0F0"/>
                </a:solidFill>
              </a:rPr>
              <a:t>ea</a:t>
            </a:r>
            <a:r>
              <a:rPr lang="ar-SA" sz="3200" b="1" i="1" dirty="0">
                <a:solidFill>
                  <a:srgbClr val="00B0F0"/>
                </a:solidFill>
              </a:rPr>
              <a:t> </a:t>
            </a:r>
            <a:r>
              <a:rPr lang="en-US" sz="3200" b="1" i="1" dirty="0" smtClean="0">
                <a:solidFill>
                  <a:srgbClr val="00B0F0"/>
                </a:solidFill>
              </a:rPr>
              <a:t>M. Ali </a:t>
            </a:r>
            <a:endParaRPr lang="en-US" sz="3200" b="1" i="1" dirty="0">
              <a:solidFill>
                <a:srgbClr val="00B0F0"/>
              </a:solidFill>
            </a:endParaRPr>
          </a:p>
          <a:p>
            <a:pPr algn="ctr" rtl="0"/>
            <a:r>
              <a:rPr lang="en-US" sz="3200" b="1" i="1" dirty="0">
                <a:solidFill>
                  <a:srgbClr val="00B0F0"/>
                </a:solidFill>
              </a:rPr>
              <a:t> </a:t>
            </a:r>
            <a:endParaRPr lang="ar-IQ" sz="3200" b="1" i="1" dirty="0">
              <a:solidFill>
                <a:srgbClr val="00B0F0"/>
              </a:solidFill>
            </a:endParaRPr>
          </a:p>
        </p:txBody>
      </p:sp>
      <p:pic>
        <p:nvPicPr>
          <p:cNvPr id="1026" name="Picture 2" descr="Pelvic Inflammatory Disease And You | Eastside Gynecolog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852936"/>
            <a:ext cx="7128792"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27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188640"/>
            <a:ext cx="7992888" cy="6370975"/>
          </a:xfrm>
          <a:prstGeom prst="rect">
            <a:avLst/>
          </a:prstGeom>
        </p:spPr>
        <p:txBody>
          <a:bodyPr wrap="square">
            <a:spAutoFit/>
          </a:bodyPr>
          <a:lstStyle/>
          <a:p>
            <a:pPr algn="l" rtl="0"/>
            <a:r>
              <a:rPr lang="en-US" sz="3200" b="1" dirty="0"/>
              <a:t>Salpingitis</a:t>
            </a:r>
            <a:r>
              <a:rPr lang="en-US" sz="3200" dirty="0"/>
              <a:t> is an </a:t>
            </a:r>
            <a:r>
              <a:rPr lang="en-US" sz="3200" dirty="0">
                <a:hlinkClick r:id="rId2" tooltip="Infection"/>
              </a:rPr>
              <a:t>infection</a:t>
            </a:r>
            <a:r>
              <a:rPr lang="en-US" sz="3200" dirty="0"/>
              <a:t> and </a:t>
            </a:r>
            <a:r>
              <a:rPr lang="en-US" sz="3200" dirty="0">
                <a:hlinkClick r:id="rId3" tooltip="Inflammation"/>
              </a:rPr>
              <a:t>inflammation</a:t>
            </a:r>
            <a:r>
              <a:rPr lang="en-US" sz="3200" dirty="0"/>
              <a:t> in the </a:t>
            </a:r>
            <a:r>
              <a:rPr lang="en-US" sz="3200" dirty="0">
                <a:hlinkClick r:id="rId4" tooltip="Fallopian tubes"/>
              </a:rPr>
              <a:t>Fallopian tubes</a:t>
            </a:r>
            <a:r>
              <a:rPr lang="en-US" sz="3200" dirty="0"/>
              <a:t> (salpinges).</a:t>
            </a:r>
          </a:p>
          <a:p>
            <a:pPr algn="l" rtl="0"/>
            <a:r>
              <a:rPr lang="en-US" sz="3200" b="1" dirty="0"/>
              <a:t>Symptoms </a:t>
            </a:r>
            <a:endParaRPr lang="en-US" sz="2400" b="1" dirty="0"/>
          </a:p>
          <a:p>
            <a:pPr marL="457200" indent="-457200" algn="l" rtl="0">
              <a:buFont typeface="+mj-lt"/>
              <a:buAutoNum type="arabicPeriod"/>
            </a:pPr>
            <a:r>
              <a:rPr lang="en-US" sz="3200" dirty="0"/>
              <a:t>Abnormal smell and colour of vaginal discharge</a:t>
            </a:r>
          </a:p>
          <a:p>
            <a:pPr marL="457200" indent="-457200" algn="l" rtl="0">
              <a:buFont typeface="+mj-lt"/>
              <a:buAutoNum type="arabicPeriod"/>
            </a:pPr>
            <a:r>
              <a:rPr lang="en-US" sz="3200" dirty="0"/>
              <a:t>Pain during ovulation</a:t>
            </a:r>
          </a:p>
          <a:p>
            <a:pPr marL="457200" indent="-457200" algn="l" rtl="0">
              <a:buFont typeface="+mj-lt"/>
              <a:buAutoNum type="arabicPeriod"/>
            </a:pPr>
            <a:r>
              <a:rPr lang="en-US" sz="3200" dirty="0">
                <a:hlinkClick r:id="rId5" tooltip="Dyspareunia"/>
              </a:rPr>
              <a:t>Pain during sexual intercourse</a:t>
            </a:r>
            <a:endParaRPr lang="en-US" sz="3200" dirty="0"/>
          </a:p>
          <a:p>
            <a:pPr marL="457200" indent="-457200" algn="l" rtl="0">
              <a:buFont typeface="+mj-lt"/>
              <a:buAutoNum type="arabicPeriod"/>
            </a:pPr>
            <a:r>
              <a:rPr lang="en-US" sz="3200" dirty="0"/>
              <a:t>Abdominal pain</a:t>
            </a:r>
          </a:p>
          <a:p>
            <a:pPr marL="457200" indent="-457200" algn="l" rtl="0">
              <a:buFont typeface="+mj-lt"/>
              <a:buAutoNum type="arabicPeriod"/>
            </a:pPr>
            <a:r>
              <a:rPr lang="en-US" sz="3200" dirty="0"/>
              <a:t>Lower back pain</a:t>
            </a:r>
          </a:p>
          <a:p>
            <a:pPr marL="457200" indent="-457200" algn="l" rtl="0">
              <a:buFont typeface="+mj-lt"/>
              <a:buAutoNum type="arabicPeriod"/>
            </a:pPr>
            <a:r>
              <a:rPr lang="en-US" sz="3200" dirty="0">
                <a:hlinkClick r:id="rId6" tooltip="Fever"/>
              </a:rPr>
              <a:t>Fever</a:t>
            </a:r>
            <a:endParaRPr lang="en-US" sz="3200" dirty="0"/>
          </a:p>
          <a:p>
            <a:pPr marL="457200" indent="-457200" algn="l" rtl="0">
              <a:buFont typeface="+mj-lt"/>
              <a:buAutoNum type="arabicPeriod"/>
            </a:pPr>
            <a:r>
              <a:rPr lang="en-US" sz="3200" dirty="0"/>
              <a:t>Nausea</a:t>
            </a:r>
          </a:p>
          <a:p>
            <a:pPr marL="457200" indent="-457200" algn="l" rtl="0">
              <a:buFont typeface="+mj-lt"/>
              <a:buAutoNum type="arabicPeriod"/>
            </a:pPr>
            <a:r>
              <a:rPr lang="en-US" sz="3200" dirty="0"/>
              <a:t>Vomiting</a:t>
            </a:r>
          </a:p>
          <a:p>
            <a:pPr marL="457200" indent="-457200" algn="l" rtl="0">
              <a:buFont typeface="+mj-lt"/>
              <a:buAutoNum type="arabicPeriod"/>
            </a:pPr>
            <a:r>
              <a:rPr lang="en-US" sz="3200" dirty="0"/>
              <a:t>Bloating</a:t>
            </a:r>
          </a:p>
          <a:p>
            <a:pPr algn="l" rtl="0"/>
            <a:endParaRPr lang="en-US" sz="2400" dirty="0"/>
          </a:p>
        </p:txBody>
      </p:sp>
    </p:spTree>
    <p:extLst>
      <p:ext uri="{BB962C8B-B14F-4D97-AF65-F5344CB8AC3E}">
        <p14:creationId xmlns:p14="http://schemas.microsoft.com/office/powerpoint/2010/main" val="2994043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What Is Salpingitis? Causes, Symptoms &amp; Treat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48680"/>
            <a:ext cx="779380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735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15616" y="2286670"/>
            <a:ext cx="6840760" cy="3662541"/>
          </a:xfrm>
          <a:prstGeom prst="rect">
            <a:avLst/>
          </a:prstGeom>
        </p:spPr>
        <p:txBody>
          <a:bodyPr wrap="square">
            <a:spAutoFit/>
          </a:bodyPr>
          <a:lstStyle/>
          <a:p>
            <a:pPr algn="l" rtl="0"/>
            <a:r>
              <a:rPr lang="en-US" sz="3600" b="1" dirty="0"/>
              <a:t>Symptoms</a:t>
            </a:r>
          </a:p>
          <a:p>
            <a:pPr marL="514350" indent="-514350" algn="l" rtl="0">
              <a:buFont typeface="+mj-lt"/>
              <a:buAutoNum type="arabicPeriod"/>
            </a:pPr>
            <a:r>
              <a:rPr lang="en-US" sz="2800" dirty="0"/>
              <a:t>Abdominal pain</a:t>
            </a:r>
          </a:p>
          <a:p>
            <a:pPr marL="514350" indent="-514350" algn="l" rtl="0">
              <a:buFont typeface="+mj-lt"/>
              <a:buAutoNum type="arabicPeriod"/>
            </a:pPr>
            <a:r>
              <a:rPr lang="en-US" sz="2800" dirty="0"/>
              <a:t>Pelvic pain</a:t>
            </a:r>
          </a:p>
          <a:p>
            <a:pPr marL="514350" indent="-514350" algn="l" rtl="0">
              <a:buFont typeface="+mj-lt"/>
              <a:buAutoNum type="arabicPeriod"/>
            </a:pPr>
            <a:r>
              <a:rPr lang="en-US" sz="2800" dirty="0"/>
              <a:t>Vaginal discharge</a:t>
            </a:r>
          </a:p>
          <a:p>
            <a:pPr marL="514350" indent="-514350" algn="l" rtl="0">
              <a:buFont typeface="+mj-lt"/>
              <a:buAutoNum type="arabicPeriod"/>
            </a:pPr>
            <a:r>
              <a:rPr lang="en-US" sz="2800" dirty="0"/>
              <a:t>Dyspareunia</a:t>
            </a:r>
          </a:p>
          <a:p>
            <a:pPr marL="514350" indent="-514350" algn="l" rtl="0">
              <a:buFont typeface="+mj-lt"/>
              <a:buAutoNum type="arabicPeriod"/>
            </a:pPr>
            <a:r>
              <a:rPr lang="en-US" sz="2800" dirty="0"/>
              <a:t>Fever</a:t>
            </a:r>
          </a:p>
          <a:p>
            <a:pPr marL="514350" indent="-514350" algn="l" rtl="0">
              <a:buFont typeface="+mj-lt"/>
              <a:buAutoNum type="arabicPeriod"/>
            </a:pPr>
            <a:r>
              <a:rPr lang="en-US" sz="2800" dirty="0"/>
              <a:t>Chills</a:t>
            </a:r>
          </a:p>
          <a:p>
            <a:pPr marL="514350" indent="-514350" algn="l" rtl="0">
              <a:buFont typeface="+mj-lt"/>
              <a:buAutoNum type="arabicPeriod"/>
            </a:pPr>
            <a:r>
              <a:rPr lang="en-US" sz="2800" dirty="0"/>
              <a:t>Nausea/vomiting</a:t>
            </a:r>
          </a:p>
        </p:txBody>
      </p:sp>
      <p:sp>
        <p:nvSpPr>
          <p:cNvPr id="3" name="مستطيل 2"/>
          <p:cNvSpPr/>
          <p:nvPr/>
        </p:nvSpPr>
        <p:spPr>
          <a:xfrm>
            <a:off x="1115616" y="504709"/>
            <a:ext cx="7056784" cy="1384995"/>
          </a:xfrm>
          <a:prstGeom prst="rect">
            <a:avLst/>
          </a:prstGeom>
        </p:spPr>
        <p:txBody>
          <a:bodyPr wrap="square">
            <a:spAutoFit/>
          </a:bodyPr>
          <a:lstStyle/>
          <a:p>
            <a:pPr algn="just" rtl="0"/>
            <a:r>
              <a:rPr lang="en-US" sz="2800" b="1" dirty="0"/>
              <a:t>Oophoritis</a:t>
            </a:r>
            <a:r>
              <a:rPr lang="en-US" sz="2800" dirty="0"/>
              <a:t> is an </a:t>
            </a:r>
            <a:r>
              <a:rPr lang="en-US" sz="2800" dirty="0">
                <a:hlinkClick r:id="rId2" tooltip="Inflammation"/>
              </a:rPr>
              <a:t>inflammation</a:t>
            </a:r>
            <a:r>
              <a:rPr lang="en-US" sz="2800" dirty="0"/>
              <a:t> of the </a:t>
            </a:r>
            <a:r>
              <a:rPr lang="en-US" sz="2800" dirty="0">
                <a:hlinkClick r:id="rId3" tooltip="Ovaries"/>
              </a:rPr>
              <a:t>ovaries</a:t>
            </a:r>
            <a:r>
              <a:rPr lang="en-US" sz="2800" dirty="0"/>
              <a:t>.</a:t>
            </a:r>
          </a:p>
          <a:p>
            <a:pPr algn="just" rtl="0"/>
            <a:r>
              <a:rPr lang="en-US" sz="2800" dirty="0"/>
              <a:t>It is often seen in combination with </a:t>
            </a:r>
            <a:r>
              <a:rPr lang="en-US" sz="2800" dirty="0" err="1">
                <a:hlinkClick r:id="rId4" tooltip="Salpingitis"/>
              </a:rPr>
              <a:t>salpingitis</a:t>
            </a:r>
            <a:r>
              <a:rPr lang="en-US" sz="2800" dirty="0"/>
              <a:t> (inflammation of the </a:t>
            </a:r>
            <a:r>
              <a:rPr lang="en-US" sz="2800" dirty="0">
                <a:hlinkClick r:id="rId5" tooltip="Fallopian tubes"/>
              </a:rPr>
              <a:t>fallopian tubes</a:t>
            </a:r>
            <a:r>
              <a:rPr lang="en-US" sz="2800" dirty="0"/>
              <a:t>).</a:t>
            </a:r>
          </a:p>
        </p:txBody>
      </p:sp>
    </p:spTree>
    <p:extLst>
      <p:ext uri="{BB962C8B-B14F-4D97-AF65-F5344CB8AC3E}">
        <p14:creationId xmlns:p14="http://schemas.microsoft.com/office/powerpoint/2010/main" val="1775881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99855" y="548680"/>
            <a:ext cx="8208912" cy="1384995"/>
          </a:xfrm>
          <a:prstGeom prst="rect">
            <a:avLst/>
          </a:prstGeom>
        </p:spPr>
        <p:txBody>
          <a:bodyPr wrap="square">
            <a:spAutoFit/>
          </a:bodyPr>
          <a:lstStyle/>
          <a:p>
            <a:pPr algn="l" rtl="0"/>
            <a:r>
              <a:rPr lang="en-US" sz="2800" b="1" dirty="0"/>
              <a:t>Peritonitis</a:t>
            </a:r>
            <a:r>
              <a:rPr lang="en-US" sz="2800" dirty="0"/>
              <a:t> is </a:t>
            </a:r>
            <a:r>
              <a:rPr lang="en-US" sz="2800" dirty="0">
                <a:hlinkClick r:id="rId2" tooltip="Inflammation"/>
              </a:rPr>
              <a:t>inflammation</a:t>
            </a:r>
            <a:r>
              <a:rPr lang="en-US" sz="2800" dirty="0"/>
              <a:t> of the </a:t>
            </a:r>
            <a:r>
              <a:rPr lang="en-US" sz="2800" dirty="0">
                <a:hlinkClick r:id="rId3" tooltip="Peritoneum"/>
              </a:rPr>
              <a:t>peritoneum</a:t>
            </a:r>
            <a:r>
              <a:rPr lang="en-US" sz="2800" dirty="0"/>
              <a:t>, the lining of the inner wall of the </a:t>
            </a:r>
            <a:r>
              <a:rPr lang="en-US" sz="2800" dirty="0">
                <a:hlinkClick r:id="rId4" tooltip="Abdomen"/>
              </a:rPr>
              <a:t>abdomen</a:t>
            </a:r>
            <a:r>
              <a:rPr lang="en-US" sz="2800" dirty="0"/>
              <a:t> and cover of the </a:t>
            </a:r>
            <a:r>
              <a:rPr lang="en-US" sz="2800" dirty="0">
                <a:hlinkClick r:id="rId5" tooltip="Abdominal organ"/>
              </a:rPr>
              <a:t>abdominal organs</a:t>
            </a:r>
            <a:endParaRPr lang="ar-IQ" sz="2800" dirty="0"/>
          </a:p>
        </p:txBody>
      </p:sp>
      <p:sp>
        <p:nvSpPr>
          <p:cNvPr id="4" name="مستطيل 3"/>
          <p:cNvSpPr/>
          <p:nvPr/>
        </p:nvSpPr>
        <p:spPr>
          <a:xfrm>
            <a:off x="399855" y="2420888"/>
            <a:ext cx="7920880" cy="3170099"/>
          </a:xfrm>
          <a:prstGeom prst="rect">
            <a:avLst/>
          </a:prstGeom>
        </p:spPr>
        <p:txBody>
          <a:bodyPr wrap="square">
            <a:spAutoFit/>
          </a:bodyPr>
          <a:lstStyle/>
          <a:p>
            <a:pPr algn="l" rtl="0"/>
            <a:r>
              <a:rPr lang="en-US" sz="3200" dirty="0"/>
              <a:t>Symptoms </a:t>
            </a:r>
          </a:p>
          <a:p>
            <a:pPr marL="457200" indent="-457200" algn="l" rtl="0">
              <a:buFont typeface="+mj-lt"/>
              <a:buAutoNum type="arabicPeriod"/>
            </a:pPr>
            <a:r>
              <a:rPr lang="en-US" sz="2400" dirty="0"/>
              <a:t>Diffuse abdominal rigidity ("</a:t>
            </a:r>
            <a:r>
              <a:rPr lang="en-US" sz="2400" dirty="0">
                <a:hlinkClick r:id="rId6" tooltip="Abdominal guarding"/>
              </a:rPr>
              <a:t>abdominal guarding</a:t>
            </a:r>
            <a:r>
              <a:rPr lang="en-US" sz="2400" dirty="0"/>
              <a:t>") is often present, especially in generalized peritonitis</a:t>
            </a:r>
          </a:p>
          <a:p>
            <a:pPr marL="457200" indent="-457200" algn="l" rtl="0">
              <a:buFont typeface="+mj-lt"/>
              <a:buAutoNum type="arabicPeriod"/>
            </a:pPr>
            <a:r>
              <a:rPr lang="en-US" sz="2400" dirty="0">
                <a:hlinkClick r:id="rId7" tooltip="Fever"/>
              </a:rPr>
              <a:t>Fever</a:t>
            </a:r>
            <a:endParaRPr lang="en-US" sz="2400" dirty="0"/>
          </a:p>
          <a:p>
            <a:pPr marL="457200" indent="-457200" algn="l" rtl="0">
              <a:buFont typeface="+mj-lt"/>
              <a:buAutoNum type="arabicPeriod"/>
            </a:pPr>
            <a:r>
              <a:rPr lang="en-US" sz="2400" dirty="0"/>
              <a:t>Development of </a:t>
            </a:r>
            <a:r>
              <a:rPr lang="en-US" sz="2400" dirty="0">
                <a:hlinkClick r:id="rId8" tooltip="Ileus"/>
              </a:rPr>
              <a:t>ileus </a:t>
            </a:r>
            <a:r>
              <a:rPr lang="en-US" sz="2400" dirty="0" err="1">
                <a:hlinkClick r:id="rId8" tooltip="Ileus"/>
              </a:rPr>
              <a:t>paralyticus</a:t>
            </a:r>
            <a:r>
              <a:rPr lang="en-US" sz="2400" dirty="0"/>
              <a:t> (i.e., intestinal paralysis), which also causes </a:t>
            </a:r>
            <a:r>
              <a:rPr lang="en-US" sz="2400" dirty="0">
                <a:hlinkClick r:id="rId9" tooltip="Nausea"/>
              </a:rPr>
              <a:t>nausea</a:t>
            </a:r>
            <a:r>
              <a:rPr lang="en-US" sz="2400" dirty="0"/>
              <a:t>, </a:t>
            </a:r>
            <a:r>
              <a:rPr lang="en-US" sz="2400" dirty="0">
                <a:hlinkClick r:id="rId10" tooltip="Vomiting"/>
              </a:rPr>
              <a:t>vomiting</a:t>
            </a:r>
            <a:r>
              <a:rPr lang="en-US" sz="2400" dirty="0"/>
              <a:t> and</a:t>
            </a:r>
          </a:p>
          <a:p>
            <a:pPr marL="457200" indent="-457200" algn="l" rtl="0">
              <a:buFont typeface="+mj-lt"/>
              <a:buAutoNum type="arabicPeriod"/>
            </a:pPr>
            <a:r>
              <a:rPr lang="en-US" sz="2400" dirty="0">
                <a:hlinkClick r:id="rId11" tooltip="Bloating"/>
              </a:rPr>
              <a:t>bloating</a:t>
            </a:r>
            <a:r>
              <a:rPr lang="en-US" sz="2400" dirty="0"/>
              <a:t>.</a:t>
            </a:r>
          </a:p>
          <a:p>
            <a:pPr marL="457200" indent="-457200" algn="l" rtl="0">
              <a:buFont typeface="+mj-lt"/>
              <a:buAutoNum type="arabicPeriod"/>
            </a:pPr>
            <a:r>
              <a:rPr lang="en-US" sz="2400" dirty="0"/>
              <a:t>Reduced or no passage of abdominal gas and bowel sound</a:t>
            </a:r>
          </a:p>
        </p:txBody>
      </p:sp>
    </p:spTree>
    <p:extLst>
      <p:ext uri="{BB962C8B-B14F-4D97-AF65-F5344CB8AC3E}">
        <p14:creationId xmlns:p14="http://schemas.microsoft.com/office/powerpoint/2010/main" val="3329349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alpingitis Inflammation Fallopian Tube Oophoritis Inflammation Stock  Vector (Royalty Free) 49982254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0027" y="476672"/>
            <a:ext cx="5715000" cy="590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77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eritonitis Treatment | Causes | Signs | Symptoms | Dr. Thind Homeopath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979256"/>
            <a:ext cx="7632848" cy="4465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10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elvic Inflammatory Diseases (PID): Reasons, Symptoms &amp; Treat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319590"/>
            <a:ext cx="7056784" cy="5947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798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What Is PID? Treatment, Diagnosis, Causes &amp; Pictu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88640"/>
            <a:ext cx="7416824" cy="590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851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99592" y="404664"/>
            <a:ext cx="7704856" cy="3847207"/>
          </a:xfrm>
          <a:prstGeom prst="rect">
            <a:avLst/>
          </a:prstGeom>
        </p:spPr>
        <p:txBody>
          <a:bodyPr wrap="square">
            <a:spAutoFit/>
          </a:bodyPr>
          <a:lstStyle/>
          <a:p>
            <a:pPr marL="274320" indent="-274320" algn="just" rtl="0">
              <a:spcBef>
                <a:spcPts val="580"/>
              </a:spcBef>
              <a:buClr>
                <a:srgbClr val="D34817"/>
              </a:buClr>
              <a:buSzPct val="85000"/>
              <a:buFont typeface="Wingdings 2"/>
              <a:buChar char=""/>
              <a:defRPr/>
            </a:pPr>
            <a:r>
              <a:rPr lang="en-US" sz="3200" dirty="0">
                <a:solidFill>
                  <a:prstClr val="black"/>
                </a:solidFill>
                <a:latin typeface="Perpetua"/>
              </a:rPr>
              <a:t>Approximately one million women are diagnosed yearly</a:t>
            </a:r>
          </a:p>
          <a:p>
            <a:pPr marL="274320" indent="-274320" algn="just" rtl="0">
              <a:spcBef>
                <a:spcPts val="580"/>
              </a:spcBef>
              <a:buClr>
                <a:srgbClr val="D34817"/>
              </a:buClr>
              <a:buSzPct val="85000"/>
              <a:buFont typeface="Wingdings 2"/>
              <a:buChar char=""/>
              <a:defRPr/>
            </a:pPr>
            <a:endParaRPr lang="en-US" sz="3200" dirty="0">
              <a:solidFill>
                <a:prstClr val="black"/>
              </a:solidFill>
              <a:latin typeface="Perpetua"/>
            </a:endParaRPr>
          </a:p>
          <a:p>
            <a:pPr marL="274320" indent="-274320" algn="just" rtl="0">
              <a:spcBef>
                <a:spcPts val="580"/>
              </a:spcBef>
              <a:buClr>
                <a:srgbClr val="D34817"/>
              </a:buClr>
              <a:buSzPct val="85000"/>
              <a:buFont typeface="Wingdings 2"/>
              <a:buChar char=""/>
              <a:defRPr/>
            </a:pPr>
            <a:r>
              <a:rPr lang="en-US" sz="3200" dirty="0">
                <a:solidFill>
                  <a:prstClr val="black"/>
                </a:solidFill>
                <a:latin typeface="Perpetua"/>
              </a:rPr>
              <a:t>It is the most common serious STD complication</a:t>
            </a:r>
          </a:p>
          <a:p>
            <a:pPr algn="just" rtl="0">
              <a:spcBef>
                <a:spcPts val="580"/>
              </a:spcBef>
              <a:buClr>
                <a:srgbClr val="D34817"/>
              </a:buClr>
              <a:buSzPct val="85000"/>
              <a:defRPr/>
            </a:pPr>
            <a:r>
              <a:rPr lang="en-US" sz="3200" dirty="0">
                <a:solidFill>
                  <a:prstClr val="black"/>
                </a:solidFill>
                <a:latin typeface="Perpetua"/>
              </a:rPr>
              <a:t>. </a:t>
            </a:r>
          </a:p>
          <a:p>
            <a:pPr marL="274320" indent="-274320" algn="just" rtl="0">
              <a:spcBef>
                <a:spcPts val="580"/>
              </a:spcBef>
              <a:buClr>
                <a:srgbClr val="D34817"/>
              </a:buClr>
              <a:buSzPct val="85000"/>
              <a:buFont typeface="Wingdings 2"/>
              <a:buChar char=""/>
              <a:defRPr/>
            </a:pPr>
            <a:r>
              <a:rPr lang="en-US" sz="3200" dirty="0">
                <a:solidFill>
                  <a:prstClr val="black"/>
                </a:solidFill>
                <a:latin typeface="Perpetua"/>
              </a:rPr>
              <a:t>Acute PID is commonly caused by Chlamydia and Gonorrhea</a:t>
            </a:r>
          </a:p>
        </p:txBody>
      </p:sp>
    </p:spTree>
    <p:extLst>
      <p:ext uri="{BB962C8B-B14F-4D97-AF65-F5344CB8AC3E}">
        <p14:creationId xmlns:p14="http://schemas.microsoft.com/office/powerpoint/2010/main" val="785742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204912" y="260648"/>
            <a:ext cx="7543551" cy="5305127"/>
          </a:xfrm>
          <a:prstGeom prst="rect">
            <a:avLst/>
          </a:prstGeom>
        </p:spPr>
      </p:pic>
    </p:spTree>
    <p:extLst>
      <p:ext uri="{BB962C8B-B14F-4D97-AF65-F5344CB8AC3E}">
        <p14:creationId xmlns:p14="http://schemas.microsoft.com/office/powerpoint/2010/main" val="338871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9552" y="332656"/>
            <a:ext cx="8064896" cy="2492990"/>
          </a:xfrm>
          <a:prstGeom prst="rect">
            <a:avLst/>
          </a:prstGeom>
        </p:spPr>
        <p:txBody>
          <a:bodyPr wrap="square">
            <a:spAutoFit/>
          </a:bodyPr>
          <a:lstStyle/>
          <a:p>
            <a:pPr algn="ctr" rtl="0"/>
            <a:r>
              <a:rPr lang="en-US" sz="2800" dirty="0"/>
              <a:t>Pelvic inflammatory disease</a:t>
            </a:r>
          </a:p>
          <a:p>
            <a:pPr algn="just" rtl="0"/>
            <a:r>
              <a:rPr lang="en-US" sz="3200" dirty="0"/>
              <a:t> (PID) is an infection of the female reproductive organs. It most often occurs when sexually transmitted bacteria spread from the vagina to the uterus, fallopian tubes or ovaries</a:t>
            </a:r>
            <a:endParaRPr lang="ar-IQ" sz="3200" dirty="0"/>
          </a:p>
        </p:txBody>
      </p:sp>
      <p:sp>
        <p:nvSpPr>
          <p:cNvPr id="2" name="مستطيل 1"/>
          <p:cNvSpPr/>
          <p:nvPr/>
        </p:nvSpPr>
        <p:spPr>
          <a:xfrm>
            <a:off x="935596" y="3501008"/>
            <a:ext cx="7272808" cy="2623795"/>
          </a:xfrm>
          <a:prstGeom prst="rect">
            <a:avLst/>
          </a:prstGeom>
        </p:spPr>
        <p:txBody>
          <a:bodyPr wrap="square">
            <a:spAutoFit/>
          </a:bodyPr>
          <a:lstStyle/>
          <a:p>
            <a:pPr marL="274320" indent="-274320" algn="just" rtl="0">
              <a:lnSpc>
                <a:spcPct val="150000"/>
              </a:lnSpc>
              <a:spcBef>
                <a:spcPts val="580"/>
              </a:spcBef>
              <a:buClr>
                <a:srgbClr val="D34817"/>
              </a:buClr>
              <a:buSzPct val="85000"/>
              <a:buFont typeface="Wingdings 2"/>
              <a:buChar char=""/>
              <a:defRPr/>
            </a:pPr>
            <a:r>
              <a:rPr lang="en-US" sz="2800" dirty="0">
                <a:solidFill>
                  <a:prstClr val="black"/>
                </a:solidFill>
                <a:latin typeface="Perpetua"/>
              </a:rPr>
              <a:t>Pelvic inflammatory disease (PID) is a clinical syndrome that results from the ascension of microorganisms from the cervix and vagina to the upper genital tract. </a:t>
            </a:r>
          </a:p>
        </p:txBody>
      </p:sp>
    </p:spTree>
    <p:extLst>
      <p:ext uri="{BB962C8B-B14F-4D97-AF65-F5344CB8AC3E}">
        <p14:creationId xmlns:p14="http://schemas.microsoft.com/office/powerpoint/2010/main" val="4235383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10382"/>
            <a:ext cx="7344816" cy="5582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449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26940" y="0"/>
            <a:ext cx="7589476" cy="7148111"/>
          </a:xfrm>
          <a:prstGeom prst="rect">
            <a:avLst/>
          </a:prstGeom>
        </p:spPr>
        <p:txBody>
          <a:bodyPr wrap="square">
            <a:spAutoFit/>
          </a:bodyPr>
          <a:lstStyle/>
          <a:p>
            <a:pPr algn="just" rtl="0">
              <a:lnSpc>
                <a:spcPct val="150000"/>
              </a:lnSpc>
            </a:pPr>
            <a:r>
              <a:rPr lang="en-US" altLang="en-US" sz="2800" b="1" u="sng" dirty="0">
                <a:latin typeface="Perpetua" pitchFamily="18" charset="0"/>
              </a:rPr>
              <a:t>Types</a:t>
            </a:r>
          </a:p>
          <a:p>
            <a:pPr marL="342900" indent="-342900" algn="just" rtl="0">
              <a:lnSpc>
                <a:spcPct val="150000"/>
              </a:lnSpc>
              <a:buFont typeface="Wingdings" pitchFamily="2" charset="2"/>
              <a:buChar char="q"/>
            </a:pPr>
            <a:r>
              <a:rPr lang="en-US" altLang="en-US" sz="2800" b="1" u="sng" dirty="0">
                <a:latin typeface="Perpetua" pitchFamily="18" charset="0"/>
              </a:rPr>
              <a:t>Subclinical disease (asymptomatic)</a:t>
            </a:r>
            <a:r>
              <a:rPr lang="en-US" altLang="en-US" sz="2800" dirty="0">
                <a:latin typeface="Perpetua" pitchFamily="18" charset="0"/>
              </a:rPr>
              <a:t>, which is thought to be present 60% of the time, is notable because it lacks symptoms. This makes diagnosis and treatment problematic. Women may experience dyspareunia, irregular bleeding, dysuria, or gastrointestinal symptoms, which they may not link to PID, and therefore, may not seek care. </a:t>
            </a:r>
          </a:p>
          <a:p>
            <a:pPr algn="just" rtl="0">
              <a:lnSpc>
                <a:spcPct val="150000"/>
              </a:lnSpc>
            </a:pPr>
            <a:endParaRPr lang="en-US" altLang="en-US" sz="2800" dirty="0">
              <a:latin typeface="Perpetua" pitchFamily="18" charset="0"/>
            </a:endParaRPr>
          </a:p>
          <a:p>
            <a:pPr algn="just" rtl="0">
              <a:lnSpc>
                <a:spcPct val="150000"/>
              </a:lnSpc>
            </a:pPr>
            <a:endParaRPr lang="en-US" altLang="en-US" sz="2800" dirty="0"/>
          </a:p>
          <a:p>
            <a:pPr algn="just" rtl="0">
              <a:lnSpc>
                <a:spcPct val="150000"/>
              </a:lnSpc>
            </a:pPr>
            <a:endParaRPr lang="en-US" altLang="en-US" sz="2800" dirty="0"/>
          </a:p>
        </p:txBody>
      </p:sp>
    </p:spTree>
    <p:extLst>
      <p:ext uri="{BB962C8B-B14F-4D97-AF65-F5344CB8AC3E}">
        <p14:creationId xmlns:p14="http://schemas.microsoft.com/office/powerpoint/2010/main" val="162151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83568" y="404664"/>
            <a:ext cx="7344816" cy="3539430"/>
          </a:xfrm>
          <a:prstGeom prst="rect">
            <a:avLst/>
          </a:prstGeom>
        </p:spPr>
        <p:txBody>
          <a:bodyPr wrap="square">
            <a:spAutoFit/>
          </a:bodyPr>
          <a:lstStyle/>
          <a:p>
            <a:pPr marL="285750" indent="-285750" algn="just" rtl="0">
              <a:buFont typeface="Wingdings" pitchFamily="2" charset="2"/>
              <a:buChar char="q"/>
            </a:pPr>
            <a:r>
              <a:rPr lang="en-US" sz="3200" b="1" dirty="0"/>
              <a:t>Acute PID</a:t>
            </a:r>
            <a:r>
              <a:rPr lang="en-US" sz="3200" dirty="0"/>
              <a:t> is when there is sudden or severe inflammation of the uterus, fallopian tubes, ovaries and pelvic area due to infection. Sometimes the inflammation can persist for a long time; this is known as chronic </a:t>
            </a:r>
            <a:r>
              <a:rPr lang="en-US" sz="3200" b="1" dirty="0"/>
              <a:t>pelvic inflammatory disease</a:t>
            </a:r>
            <a:r>
              <a:rPr lang="en-US" sz="3200" dirty="0"/>
              <a:t> (see Are there any long-term effects?).</a:t>
            </a:r>
            <a:endParaRPr lang="ar-IQ" sz="3200" dirty="0"/>
          </a:p>
        </p:txBody>
      </p:sp>
    </p:spTree>
    <p:extLst>
      <p:ext uri="{BB962C8B-B14F-4D97-AF65-F5344CB8AC3E}">
        <p14:creationId xmlns:p14="http://schemas.microsoft.com/office/powerpoint/2010/main" val="3974858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nagement of acute pi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64704"/>
            <a:ext cx="7920880"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9238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404664"/>
            <a:ext cx="7488832" cy="5940088"/>
          </a:xfrm>
          <a:prstGeom prst="rect">
            <a:avLst/>
          </a:prstGeom>
        </p:spPr>
        <p:txBody>
          <a:bodyPr wrap="square">
            <a:spAutoFit/>
          </a:bodyPr>
          <a:lstStyle/>
          <a:p>
            <a:pPr marL="342900" indent="-342900" algn="just" rtl="0">
              <a:lnSpc>
                <a:spcPct val="150000"/>
              </a:lnSpc>
              <a:buFont typeface="Wingdings" pitchFamily="2" charset="2"/>
              <a:buChar char="q"/>
            </a:pPr>
            <a:r>
              <a:rPr lang="en-US" altLang="en-US" sz="3200" b="1" u="sng" dirty="0">
                <a:latin typeface="Perpetua" pitchFamily="18" charset="0"/>
              </a:rPr>
              <a:t>Mild to moderate PID</a:t>
            </a:r>
            <a:r>
              <a:rPr lang="en-US" altLang="en-US" sz="3200" dirty="0">
                <a:latin typeface="Perpetua" pitchFamily="18" charset="0"/>
              </a:rPr>
              <a:t>, women may complain of lower abdominal pain or pelvic pain, cramping, or dysuria. They may also exhibit signs such as intermittent or post-coital bleeding, vaginal discharge, or fever. Uterine tenderness or cervical motion pain or adnexal tenderness is most often present on pelvic exam in most cases of moderate PID.</a:t>
            </a:r>
          </a:p>
        </p:txBody>
      </p:sp>
    </p:spTree>
    <p:extLst>
      <p:ext uri="{BB962C8B-B14F-4D97-AF65-F5344CB8AC3E}">
        <p14:creationId xmlns:p14="http://schemas.microsoft.com/office/powerpoint/2010/main" val="37813595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cute Pelvic Inflammatory Disease | GLOW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908720"/>
            <a:ext cx="7848872"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114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755576" y="476672"/>
            <a:ext cx="7920880" cy="3270126"/>
          </a:xfrm>
          <a:prstGeom prst="rect">
            <a:avLst/>
          </a:prstGeom>
        </p:spPr>
        <p:txBody>
          <a:bodyPr wrap="square">
            <a:spAutoFit/>
          </a:bodyPr>
          <a:lstStyle/>
          <a:p>
            <a:pPr marL="285750" indent="-285750" algn="just" rtl="0">
              <a:lnSpc>
                <a:spcPct val="150000"/>
              </a:lnSpc>
              <a:buFont typeface="Wingdings" pitchFamily="2" charset="2"/>
              <a:buChar char="q"/>
            </a:pPr>
            <a:r>
              <a:rPr lang="en-US" altLang="en-US" sz="2800" b="1" u="sng" dirty="0">
                <a:latin typeface="Perpetua" pitchFamily="18" charset="0"/>
              </a:rPr>
              <a:t>Severe PID</a:t>
            </a:r>
            <a:r>
              <a:rPr lang="en-US" altLang="en-US" sz="2800" dirty="0">
                <a:latin typeface="Perpetua" pitchFamily="18" charset="0"/>
              </a:rPr>
              <a:t>, women appear very ill with fever, chills, purulent vaginal discharge, nausea, vomiting, and elevated white blood cell count (WBC). Other laboratory indicators, such as erythrocyte sedimentation rate (ESR) and C-reactive protein (CRP), may also be elevated.</a:t>
            </a:r>
          </a:p>
        </p:txBody>
      </p:sp>
    </p:spTree>
    <p:extLst>
      <p:ext uri="{BB962C8B-B14F-4D97-AF65-F5344CB8AC3E}">
        <p14:creationId xmlns:p14="http://schemas.microsoft.com/office/powerpoint/2010/main" val="3587796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39552" y="260648"/>
            <a:ext cx="7200800" cy="6317114"/>
          </a:xfrm>
          <a:prstGeom prst="rect">
            <a:avLst/>
          </a:prstGeom>
        </p:spPr>
        <p:txBody>
          <a:bodyPr wrap="square">
            <a:spAutoFit/>
          </a:bodyPr>
          <a:lstStyle/>
          <a:p>
            <a:pPr algn="l" rtl="0">
              <a:lnSpc>
                <a:spcPct val="150000"/>
              </a:lnSpc>
            </a:pPr>
            <a:r>
              <a:rPr lang="en-US" sz="2000" b="1" dirty="0"/>
              <a:t>SYMPTOMS </a:t>
            </a:r>
          </a:p>
          <a:p>
            <a:pPr marL="342900" indent="-342900" algn="l" rtl="0">
              <a:lnSpc>
                <a:spcPct val="150000"/>
              </a:lnSpc>
              <a:buFont typeface="+mj-lt"/>
              <a:buAutoNum type="arabicPeriod"/>
            </a:pPr>
            <a:r>
              <a:rPr lang="en-US" sz="2800" dirty="0"/>
              <a:t>Pain — ranging from mild to severe — in your lower abdomen and pelvis</a:t>
            </a:r>
          </a:p>
          <a:p>
            <a:pPr marL="342900" indent="-342900" algn="l" rtl="0">
              <a:lnSpc>
                <a:spcPct val="150000"/>
              </a:lnSpc>
              <a:buFont typeface="+mj-lt"/>
              <a:buAutoNum type="arabicPeriod"/>
            </a:pPr>
            <a:r>
              <a:rPr lang="en-US" sz="2800" dirty="0"/>
              <a:t>Abnormal or heavy vaginal discharge that may have an unpleasant odor</a:t>
            </a:r>
          </a:p>
          <a:p>
            <a:pPr marL="342900" indent="-342900" algn="l" rtl="0">
              <a:lnSpc>
                <a:spcPct val="150000"/>
              </a:lnSpc>
              <a:buFont typeface="+mj-lt"/>
              <a:buAutoNum type="arabicPeriod"/>
            </a:pPr>
            <a:r>
              <a:rPr lang="en-US" sz="2800" dirty="0"/>
              <a:t>Abnormal uterine bleeding, especially during or after intercourse, or between menstrual cycles</a:t>
            </a:r>
          </a:p>
          <a:p>
            <a:pPr marL="342900" indent="-342900" algn="l" rtl="0">
              <a:lnSpc>
                <a:spcPct val="150000"/>
              </a:lnSpc>
              <a:buFont typeface="+mj-lt"/>
              <a:buAutoNum type="arabicPeriod"/>
            </a:pPr>
            <a:r>
              <a:rPr lang="en-US" sz="2800" dirty="0"/>
              <a:t>Pain during intercourse</a:t>
            </a:r>
          </a:p>
          <a:p>
            <a:pPr marL="342900" indent="-342900" algn="l" rtl="0">
              <a:lnSpc>
                <a:spcPct val="150000"/>
              </a:lnSpc>
              <a:buFont typeface="+mj-lt"/>
              <a:buAutoNum type="arabicPeriod"/>
            </a:pPr>
            <a:r>
              <a:rPr lang="en-US" sz="2800" dirty="0"/>
              <a:t>Fever, sometimes with chills</a:t>
            </a:r>
          </a:p>
          <a:p>
            <a:pPr marL="342900" indent="-342900" algn="l" rtl="0">
              <a:lnSpc>
                <a:spcPct val="150000"/>
              </a:lnSpc>
              <a:buFont typeface="+mj-lt"/>
              <a:buAutoNum type="arabicPeriod"/>
            </a:pPr>
            <a:r>
              <a:rPr lang="en-US" sz="2800" dirty="0"/>
              <a:t>Painful, frequent or difficult urination</a:t>
            </a:r>
          </a:p>
        </p:txBody>
      </p:sp>
    </p:spTree>
    <p:extLst>
      <p:ext uri="{BB962C8B-B14F-4D97-AF65-F5344CB8AC3E}">
        <p14:creationId xmlns:p14="http://schemas.microsoft.com/office/powerpoint/2010/main" val="251727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404664"/>
            <a:ext cx="7920880" cy="4031873"/>
          </a:xfrm>
          <a:prstGeom prst="rect">
            <a:avLst/>
          </a:prstGeom>
        </p:spPr>
        <p:txBody>
          <a:bodyPr wrap="square">
            <a:spAutoFit/>
          </a:bodyPr>
          <a:lstStyle/>
          <a:p>
            <a:pPr algn="just" rtl="0"/>
            <a:r>
              <a:rPr lang="en-US" sz="3200" b="1" dirty="0"/>
              <a:t>Pathophysiology</a:t>
            </a:r>
            <a:endParaRPr lang="en-US" sz="3200" dirty="0"/>
          </a:p>
          <a:p>
            <a:pPr algn="just" rtl="0"/>
            <a:r>
              <a:rPr lang="en-US" sz="3200" dirty="0"/>
              <a:t>Pelvic inflammatory disease (PID) is an infection of the female reproductive organs. It usually occurs when sexually transmitted bacteria spread from the vagina to the uterus, fallopian tubes or ovaries. Many women who develop pelvic inflammatory disease either experience no signs or symptoms or don't seek treatment. </a:t>
            </a:r>
          </a:p>
        </p:txBody>
      </p:sp>
    </p:spTree>
    <p:extLst>
      <p:ext uri="{BB962C8B-B14F-4D97-AF65-F5344CB8AC3E}">
        <p14:creationId xmlns:p14="http://schemas.microsoft.com/office/powerpoint/2010/main" val="2563213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elvic inflammatory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620688"/>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32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PID ?&#10;• An infection of&#10;– vagina (Colpitis)&#10;– Cevix (Endocervicitis)&#10;– Uterus ( Endometritis)&#10;– Fallopian tubes&#10;(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8568952"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226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11106" y="260648"/>
            <a:ext cx="7632848" cy="4770537"/>
          </a:xfrm>
          <a:prstGeom prst="rect">
            <a:avLst/>
          </a:prstGeom>
        </p:spPr>
        <p:txBody>
          <a:bodyPr wrap="square">
            <a:spAutoFit/>
          </a:bodyPr>
          <a:lstStyle/>
          <a:p>
            <a:pPr algn="just" rtl="0"/>
            <a:r>
              <a:rPr lang="en-US" sz="2400" b="1" u="sng" dirty="0"/>
              <a:t>CAUSES</a:t>
            </a:r>
            <a:endParaRPr lang="en-US" sz="2000" b="1" u="sng" dirty="0"/>
          </a:p>
          <a:p>
            <a:pPr marL="457200" indent="-457200" algn="just" rtl="0">
              <a:buFont typeface="+mj-lt"/>
              <a:buAutoNum type="arabicPeriod"/>
            </a:pPr>
            <a:r>
              <a:rPr lang="en-US" sz="2800" dirty="0"/>
              <a:t>Bacteria such as : gonorrhea or chlamydia infections are the most common. </a:t>
            </a:r>
          </a:p>
          <a:p>
            <a:pPr marL="457200" indent="-457200" algn="just" rtl="0">
              <a:buFont typeface="+mj-lt"/>
              <a:buAutoNum type="arabicPeriod"/>
            </a:pPr>
            <a:r>
              <a:rPr lang="en-US" sz="2800" dirty="0"/>
              <a:t>These bacteria are usually acquired during unprotected sex.</a:t>
            </a:r>
          </a:p>
          <a:p>
            <a:pPr marL="457200" indent="-457200" algn="just" rtl="0">
              <a:buFont typeface="+mj-lt"/>
              <a:buAutoNum type="arabicPeriod"/>
            </a:pPr>
            <a:r>
              <a:rPr lang="en-US" sz="2800" dirty="0"/>
              <a:t>Less commonly, during menstruation bacteria can enter the reproductive tract</a:t>
            </a:r>
          </a:p>
          <a:p>
            <a:pPr marL="457200" indent="-457200" algn="just" rtl="0">
              <a:buFont typeface="+mj-lt"/>
              <a:buAutoNum type="arabicPeriod"/>
            </a:pPr>
            <a:r>
              <a:rPr lang="en-US" sz="2800" dirty="0"/>
              <a:t> and after childbirth, miscarriage or abortion. </a:t>
            </a:r>
          </a:p>
          <a:p>
            <a:pPr marL="457200" indent="-457200" algn="just" rtl="0">
              <a:buFont typeface="+mj-lt"/>
              <a:buAutoNum type="arabicPeriod"/>
            </a:pPr>
            <a:r>
              <a:rPr lang="en-US" sz="2800" dirty="0"/>
              <a:t>Rarely, bacteria can also enter the reproductive tract during the insertion of an intrauterine device (IUD) — a form of long-term birth control. </a:t>
            </a:r>
            <a:endParaRPr lang="ar-IQ" sz="2800" dirty="0"/>
          </a:p>
        </p:txBody>
      </p:sp>
    </p:spTree>
    <p:extLst>
      <p:ext uri="{BB962C8B-B14F-4D97-AF65-F5344CB8AC3E}">
        <p14:creationId xmlns:p14="http://schemas.microsoft.com/office/powerpoint/2010/main" val="352681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95536" y="332656"/>
            <a:ext cx="8280920" cy="4524315"/>
          </a:xfrm>
          <a:prstGeom prst="rect">
            <a:avLst/>
          </a:prstGeom>
        </p:spPr>
        <p:txBody>
          <a:bodyPr wrap="square">
            <a:spAutoFit/>
          </a:bodyPr>
          <a:lstStyle/>
          <a:p>
            <a:pPr algn="l" rtl="0"/>
            <a:r>
              <a:rPr lang="en-US" sz="3200" b="1" u="sng" dirty="0">
                <a:solidFill>
                  <a:srgbClr val="FF0000"/>
                </a:solidFill>
              </a:rPr>
              <a:t>Risk factors</a:t>
            </a:r>
          </a:p>
          <a:p>
            <a:pPr marL="342900" indent="-342900" algn="l" rtl="0">
              <a:buFont typeface="Wingdings" pitchFamily="2" charset="2"/>
              <a:buChar char="Ø"/>
            </a:pPr>
            <a:r>
              <a:rPr lang="en-US" sz="3200" dirty="0"/>
              <a:t>Being a sexually active woman younger than 25 years old</a:t>
            </a:r>
          </a:p>
          <a:p>
            <a:pPr marL="342900" indent="-342900" algn="l" rtl="0">
              <a:buFont typeface="Wingdings" pitchFamily="2" charset="2"/>
              <a:buChar char="Ø"/>
            </a:pPr>
            <a:r>
              <a:rPr lang="en-US" sz="3200" dirty="0"/>
              <a:t>Having multiple sexual partners</a:t>
            </a:r>
          </a:p>
          <a:p>
            <a:pPr marL="342900" indent="-342900" algn="l" rtl="0">
              <a:buFont typeface="Wingdings" pitchFamily="2" charset="2"/>
              <a:buChar char="Ø"/>
            </a:pPr>
            <a:r>
              <a:rPr lang="en-US" sz="3200" dirty="0"/>
              <a:t>Being in a sexual relationship with a person who has more than one sex partner</a:t>
            </a:r>
          </a:p>
          <a:p>
            <a:pPr marL="342900" indent="-342900" algn="l" rtl="0">
              <a:buFont typeface="Wingdings" pitchFamily="2" charset="2"/>
              <a:buChar char="Ø"/>
            </a:pPr>
            <a:r>
              <a:rPr lang="en-US" sz="3200" dirty="0"/>
              <a:t>Having sex without a condom</a:t>
            </a:r>
          </a:p>
          <a:p>
            <a:pPr marL="342900" indent="-342900" algn="l" rtl="0">
              <a:buFont typeface="Wingdings" pitchFamily="2" charset="2"/>
              <a:buChar char="Ø"/>
            </a:pPr>
            <a:r>
              <a:rPr lang="en-US" sz="3200" dirty="0"/>
              <a:t>Having a history of pelvic inflammatory disease or a sexually transmitted infection</a:t>
            </a:r>
          </a:p>
        </p:txBody>
      </p:sp>
    </p:spTree>
    <p:extLst>
      <p:ext uri="{BB962C8B-B14F-4D97-AF65-F5344CB8AC3E}">
        <p14:creationId xmlns:p14="http://schemas.microsoft.com/office/powerpoint/2010/main" val="1510451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athway of Ascendant Infection&#10;Cervicitis&#10;Endometritis&#10;Salpingitis/&#10;oophoritis/ tubo-ovarian abscess&#10;Peritonitis&#10;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756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p:cNvSpPr/>
          <p:nvPr/>
        </p:nvSpPr>
        <p:spPr>
          <a:xfrm>
            <a:off x="611560" y="260648"/>
            <a:ext cx="7704856" cy="6370975"/>
          </a:xfrm>
          <a:prstGeom prst="rect">
            <a:avLst/>
          </a:prstGeom>
        </p:spPr>
        <p:txBody>
          <a:bodyPr wrap="square">
            <a:spAutoFit/>
          </a:bodyPr>
          <a:lstStyle/>
          <a:p>
            <a:pPr algn="l" rtl="0"/>
            <a:r>
              <a:rPr lang="en-US" sz="2400" b="1" dirty="0"/>
              <a:t>Diagnosing PID</a:t>
            </a:r>
          </a:p>
          <a:p>
            <a:pPr algn="l" rtl="0"/>
            <a:r>
              <a:rPr lang="en-US" sz="2400" dirty="0"/>
              <a:t>Tests may include:</a:t>
            </a:r>
          </a:p>
          <a:p>
            <a:pPr marL="457200" indent="-457200" algn="l" rtl="0">
              <a:buFont typeface="+mj-lt"/>
              <a:buAutoNum type="arabicPeriod"/>
            </a:pPr>
            <a:r>
              <a:rPr lang="en-US" sz="2400" dirty="0">
                <a:hlinkClick r:id="rId2"/>
              </a:rPr>
              <a:t>pelvic exam</a:t>
            </a:r>
            <a:r>
              <a:rPr lang="en-US" sz="2400" dirty="0"/>
              <a:t> to check your pelvic organs</a:t>
            </a:r>
          </a:p>
          <a:p>
            <a:pPr marL="457200" indent="-457200" algn="l" rtl="0">
              <a:buFont typeface="+mj-lt"/>
              <a:buAutoNum type="arabicPeriod"/>
            </a:pPr>
            <a:r>
              <a:rPr lang="en-US" sz="2400" dirty="0">
                <a:hlinkClick r:id="rId3"/>
              </a:rPr>
              <a:t>cervical culture</a:t>
            </a:r>
            <a:r>
              <a:rPr lang="en-US" sz="2400" dirty="0"/>
              <a:t> to check your cervix for infections</a:t>
            </a:r>
          </a:p>
          <a:p>
            <a:pPr marL="457200" indent="-457200" algn="l" rtl="0">
              <a:buFont typeface="+mj-lt"/>
              <a:buAutoNum type="arabicPeriod"/>
            </a:pPr>
            <a:r>
              <a:rPr lang="en-US" sz="2400" dirty="0">
                <a:hlinkClick r:id="rId4"/>
              </a:rPr>
              <a:t>urine test</a:t>
            </a:r>
            <a:r>
              <a:rPr lang="en-US" sz="2400" dirty="0"/>
              <a:t> to check your urine for signs of blood, cancer, and other diseases</a:t>
            </a:r>
          </a:p>
          <a:p>
            <a:pPr marL="457200" indent="-457200" algn="l" rtl="0">
              <a:buFont typeface="+mj-lt"/>
              <a:buAutoNum type="arabicPeriod"/>
            </a:pPr>
            <a:r>
              <a:rPr lang="en-US" sz="2400" dirty="0">
                <a:hlinkClick r:id="rId5"/>
              </a:rPr>
              <a:t>Pelvic ultrasound</a:t>
            </a:r>
            <a:r>
              <a:rPr lang="en-US" sz="2400" dirty="0"/>
              <a:t>. This is an imaging test that uses sound waves to create pictures of your internal organs.</a:t>
            </a:r>
          </a:p>
          <a:p>
            <a:pPr marL="457200" indent="-457200" algn="l" rtl="0">
              <a:buFont typeface="+mj-lt"/>
              <a:buAutoNum type="arabicPeriod"/>
            </a:pPr>
            <a:r>
              <a:rPr lang="en-US" sz="2400" dirty="0">
                <a:hlinkClick r:id="rId6"/>
              </a:rPr>
              <a:t>Endometrial biopsy</a:t>
            </a:r>
            <a:r>
              <a:rPr lang="en-US" sz="2400" dirty="0"/>
              <a:t>. In this outpatient procedure a doctor removes and examines a small sample from the lining of your uterus.</a:t>
            </a:r>
          </a:p>
          <a:p>
            <a:pPr marL="457200" indent="-457200" algn="l" rtl="0">
              <a:buFont typeface="+mj-lt"/>
              <a:buAutoNum type="arabicPeriod"/>
            </a:pPr>
            <a:r>
              <a:rPr lang="en-US" sz="2400" dirty="0">
                <a:hlinkClick r:id="rId7"/>
              </a:rPr>
              <a:t>Laparoscopy</a:t>
            </a:r>
            <a:r>
              <a:rPr lang="en-US" sz="2400" dirty="0"/>
              <a:t>. A laparoscopy is an outpatient procedure where a doctor inserts a flexible instrument through an incision in your abdomen and takes pictures of your pelvic organs</a:t>
            </a:r>
          </a:p>
          <a:p>
            <a:pPr marL="457200" indent="-457200" algn="l" rtl="0">
              <a:buFont typeface="+mj-lt"/>
              <a:buAutoNum type="arabicPeriod"/>
            </a:pPr>
            <a:endParaRPr lang="en-US" sz="2400" dirty="0"/>
          </a:p>
          <a:p>
            <a:pPr marL="457200" indent="-457200" algn="l" rtl="0">
              <a:buFont typeface="+mj-lt"/>
              <a:buAutoNum type="arabicPeriod"/>
            </a:pPr>
            <a:endParaRPr lang="en-US" sz="2400" dirty="0"/>
          </a:p>
        </p:txBody>
      </p:sp>
    </p:spTree>
    <p:extLst>
      <p:ext uri="{BB962C8B-B14F-4D97-AF65-F5344CB8AC3E}">
        <p14:creationId xmlns:p14="http://schemas.microsoft.com/office/powerpoint/2010/main" val="1526539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elvic inflammatory disea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04664"/>
            <a:ext cx="7013054" cy="5472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2485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332656"/>
            <a:ext cx="7776864" cy="4216539"/>
          </a:xfrm>
          <a:prstGeom prst="rect">
            <a:avLst/>
          </a:prstGeom>
        </p:spPr>
        <p:txBody>
          <a:bodyPr wrap="square">
            <a:spAutoFit/>
          </a:bodyPr>
          <a:lstStyle/>
          <a:p>
            <a:pPr algn="just" rtl="0"/>
            <a:r>
              <a:rPr lang="en-US" altLang="en-US" sz="3600" dirty="0">
                <a:latin typeface="Perpetua" pitchFamily="18" charset="0"/>
              </a:rPr>
              <a:t>Treatment</a:t>
            </a:r>
          </a:p>
          <a:p>
            <a:pPr algn="just" rtl="0"/>
            <a:r>
              <a:rPr lang="en-US" altLang="en-US" sz="2400" b="1" u="sng" dirty="0">
                <a:solidFill>
                  <a:srgbClr val="FF0000"/>
                </a:solidFill>
                <a:latin typeface="Perpetua" pitchFamily="18" charset="0"/>
              </a:rPr>
              <a:t>Outpatient:</a:t>
            </a:r>
          </a:p>
          <a:p>
            <a:pPr marL="914400" lvl="1" indent="-457200" algn="just" rtl="0">
              <a:buFont typeface="+mj-lt"/>
              <a:buAutoNum type="arabicPeriod"/>
            </a:pPr>
            <a:r>
              <a:rPr lang="en-US" altLang="en-US" sz="2800" dirty="0">
                <a:latin typeface="Perpetua" pitchFamily="18" charset="0"/>
              </a:rPr>
              <a:t>Ceftriaxone 250 mg IM x 1</a:t>
            </a:r>
          </a:p>
          <a:p>
            <a:pPr marL="914400" lvl="1" indent="-457200" algn="just" rtl="0">
              <a:buFont typeface="+mj-lt"/>
              <a:buAutoNum type="arabicPeriod"/>
            </a:pPr>
            <a:r>
              <a:rPr lang="en-US" altLang="en-US" sz="2800" dirty="0">
                <a:latin typeface="Perpetua" pitchFamily="18" charset="0"/>
              </a:rPr>
              <a:t>Doxycycline 100 mg PO BID x 14 days</a:t>
            </a:r>
          </a:p>
          <a:p>
            <a:pPr marL="914400" lvl="1" indent="-457200" algn="just" rtl="0">
              <a:buFont typeface="+mj-lt"/>
              <a:buAutoNum type="arabicPeriod"/>
            </a:pPr>
            <a:r>
              <a:rPr lang="en-US" altLang="en-US" sz="2800" dirty="0">
                <a:latin typeface="Perpetua" pitchFamily="18" charset="0"/>
              </a:rPr>
              <a:t>Metronidazole 500 mg PO BID x 14 days</a:t>
            </a:r>
          </a:p>
          <a:p>
            <a:pPr marL="914400" lvl="1" indent="-457200" algn="just" rtl="0">
              <a:buFont typeface="+mj-lt"/>
              <a:buAutoNum type="arabicPeriod"/>
            </a:pPr>
            <a:r>
              <a:rPr lang="en-US" altLang="en-US" sz="2400" dirty="0">
                <a:latin typeface="Perpetua" pitchFamily="18" charset="0"/>
              </a:rPr>
              <a:t>Ofloxacin 400 mg PO BID x 14 days or Levofloxacin 400 QD x 14 days Plus Metronidazole 500 mg PO BID x 14 days</a:t>
            </a:r>
          </a:p>
          <a:p>
            <a:pPr marL="914400" lvl="1" indent="-457200" algn="just" rtl="0">
              <a:buFont typeface="+mj-lt"/>
              <a:buAutoNum type="arabicPeriod"/>
            </a:pPr>
            <a:r>
              <a:rPr lang="en-US" sz="2400" b="1" dirty="0"/>
              <a:t>Treatment</a:t>
            </a:r>
            <a:r>
              <a:rPr lang="en-US" sz="2400" dirty="0"/>
              <a:t> for partner. To prevent reinfection with an STI , sexual partner or partners should be examined and treated. .</a:t>
            </a:r>
            <a:endParaRPr lang="en-US" altLang="en-US" sz="2400" dirty="0">
              <a:latin typeface="Perpetua" pitchFamily="18" charset="0"/>
            </a:endParaRPr>
          </a:p>
          <a:p>
            <a:pPr marL="914400" lvl="1" indent="-457200" algn="just" rtl="0">
              <a:buFont typeface="+mj-lt"/>
              <a:buAutoNum type="arabicPeriod"/>
            </a:pPr>
            <a:endParaRPr lang="en-US" altLang="en-US" sz="2800" dirty="0">
              <a:latin typeface="Perpetua" pitchFamily="18" charset="0"/>
            </a:endParaRPr>
          </a:p>
        </p:txBody>
      </p:sp>
    </p:spTree>
    <p:extLst>
      <p:ext uri="{BB962C8B-B14F-4D97-AF65-F5344CB8AC3E}">
        <p14:creationId xmlns:p14="http://schemas.microsoft.com/office/powerpoint/2010/main" val="27831264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dication:&#10;1. Uncertain diagnosis&#10;2. Multiple recurrent PID&#10;3. Tubo-ovarian abscess&#10;(persistent fever, leucocytosis, Inc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476672"/>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58804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404664"/>
            <a:ext cx="8136904" cy="6124754"/>
          </a:xfrm>
          <a:prstGeom prst="rect">
            <a:avLst/>
          </a:prstGeom>
        </p:spPr>
        <p:txBody>
          <a:bodyPr wrap="square">
            <a:spAutoFit/>
          </a:bodyPr>
          <a:lstStyle/>
          <a:p>
            <a:pPr algn="just" rtl="0"/>
            <a:r>
              <a:rPr lang="en-US" sz="4000" b="1" i="1" dirty="0"/>
              <a:t>Criteria of hospitalization </a:t>
            </a:r>
          </a:p>
          <a:p>
            <a:pPr algn="just" rtl="0"/>
            <a:endParaRPr lang="en-US" sz="3200" dirty="0"/>
          </a:p>
          <a:p>
            <a:pPr marL="342900" indent="-342900" algn="just" rtl="0">
              <a:buFont typeface="Wingdings" pitchFamily="2" charset="2"/>
              <a:buChar char="q"/>
            </a:pPr>
            <a:r>
              <a:rPr lang="en-US" sz="3200" dirty="0"/>
              <a:t>surgical emergencies (e.g., appendicitis) cannot be excluded;</a:t>
            </a:r>
          </a:p>
          <a:p>
            <a:pPr marL="342900" indent="-342900" algn="just" rtl="0">
              <a:buFont typeface="Wingdings" pitchFamily="2" charset="2"/>
              <a:buChar char="q"/>
            </a:pPr>
            <a:r>
              <a:rPr lang="en-US" sz="3200" dirty="0"/>
              <a:t> Tubo-ovarian abscess</a:t>
            </a:r>
          </a:p>
          <a:p>
            <a:pPr marL="342900" indent="-342900" algn="just" rtl="0">
              <a:buFont typeface="Wingdings" pitchFamily="2" charset="2"/>
              <a:buChar char="q"/>
            </a:pPr>
            <a:r>
              <a:rPr lang="en-US" sz="3200" b="1" dirty="0"/>
              <a:t> Surgical treatment</a:t>
            </a:r>
            <a:r>
              <a:rPr lang="en-US" sz="3200" dirty="0"/>
              <a:t> may involve unilateral </a:t>
            </a:r>
            <a:r>
              <a:rPr lang="en-US" sz="3200" b="1" dirty="0">
                <a:solidFill>
                  <a:srgbClr val="FF0000"/>
                </a:solidFill>
              </a:rPr>
              <a:t>salpingo-oophorectomy</a:t>
            </a:r>
            <a:r>
              <a:rPr lang="en-US" sz="3200" dirty="0">
                <a:solidFill>
                  <a:srgbClr val="FF0000"/>
                </a:solidFill>
              </a:rPr>
              <a:t> </a:t>
            </a:r>
            <a:r>
              <a:rPr lang="en-US" sz="3200" dirty="0"/>
              <a:t>or </a:t>
            </a:r>
            <a:r>
              <a:rPr lang="en-US" sz="3200" b="1" dirty="0">
                <a:solidFill>
                  <a:srgbClr val="00B050"/>
                </a:solidFill>
              </a:rPr>
              <a:t>hysterectomy</a:t>
            </a:r>
            <a:r>
              <a:rPr lang="en-US" sz="3200" dirty="0"/>
              <a:t> and </a:t>
            </a:r>
            <a:r>
              <a:rPr lang="en-US" sz="3200" b="1" dirty="0">
                <a:solidFill>
                  <a:srgbClr val="00B0F0"/>
                </a:solidFill>
              </a:rPr>
              <a:t>bilateral salpingo-oophorectomy. </a:t>
            </a:r>
            <a:r>
              <a:rPr lang="en-US" sz="3200" dirty="0"/>
              <a:t>Ideally, the operation is performed after the acute infection and </a:t>
            </a:r>
            <a:r>
              <a:rPr lang="en-US" sz="3200" b="1" dirty="0"/>
              <a:t>inflammation</a:t>
            </a:r>
            <a:r>
              <a:rPr lang="en-US" sz="3200" dirty="0"/>
              <a:t> have resolved. In patients with recurrent </a:t>
            </a:r>
            <a:r>
              <a:rPr lang="en-US" sz="3200" b="1" dirty="0"/>
              <a:t>PID</a:t>
            </a:r>
            <a:r>
              <a:rPr lang="en-US" sz="3200" dirty="0"/>
              <a:t>, dense </a:t>
            </a:r>
            <a:r>
              <a:rPr lang="en-US" sz="3200" b="1" dirty="0"/>
              <a:t>pelvic</a:t>
            </a:r>
            <a:r>
              <a:rPr lang="en-US" sz="3200" dirty="0"/>
              <a:t> adhesions may render </a:t>
            </a:r>
            <a:r>
              <a:rPr lang="en-US" sz="3200" b="1" dirty="0"/>
              <a:t>surgery</a:t>
            </a:r>
            <a:r>
              <a:rPr lang="en-US" sz="3200" dirty="0"/>
              <a:t> difficult.</a:t>
            </a:r>
          </a:p>
        </p:txBody>
      </p:sp>
    </p:spTree>
    <p:extLst>
      <p:ext uri="{BB962C8B-B14F-4D97-AF65-F5344CB8AC3E}">
        <p14:creationId xmlns:p14="http://schemas.microsoft.com/office/powerpoint/2010/main" val="39852660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ophorectomy - Ovary Removal Surgery, Salpingo Oophorectom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5" y="764704"/>
            <a:ext cx="6384575" cy="5355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5914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ysterectomy - Harvard Heal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052736"/>
            <a:ext cx="7632848"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023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51520" y="260648"/>
            <a:ext cx="8064896" cy="4832092"/>
          </a:xfrm>
          <a:prstGeom prst="rect">
            <a:avLst/>
          </a:prstGeom>
        </p:spPr>
        <p:txBody>
          <a:bodyPr wrap="square">
            <a:spAutoFit/>
          </a:bodyPr>
          <a:lstStyle/>
          <a:p>
            <a:pPr algn="just" rtl="0"/>
            <a:r>
              <a:rPr lang="en-US" sz="2800" b="1" dirty="0"/>
              <a:t>Vaginitis</a:t>
            </a:r>
            <a:r>
              <a:rPr lang="en-US" sz="2800" dirty="0"/>
              <a:t>, also known as </a:t>
            </a:r>
            <a:r>
              <a:rPr lang="en-US" sz="2800" b="1" dirty="0" err="1"/>
              <a:t>vulvovaginitis</a:t>
            </a:r>
            <a:r>
              <a:rPr lang="en-US" sz="2800" dirty="0"/>
              <a:t>, is inflammation of the </a:t>
            </a:r>
            <a:r>
              <a:rPr lang="en-US" sz="2800" dirty="0">
                <a:hlinkClick r:id="rId2" tooltip="Vagina"/>
              </a:rPr>
              <a:t>vagina</a:t>
            </a:r>
            <a:r>
              <a:rPr lang="en-US" sz="2800" dirty="0"/>
              <a:t> and </a:t>
            </a:r>
            <a:r>
              <a:rPr lang="en-US" sz="2800" dirty="0">
                <a:hlinkClick r:id="rId3" tooltip="Vulva"/>
              </a:rPr>
              <a:t>vulva</a:t>
            </a:r>
            <a:endParaRPr lang="en-US" sz="2800" dirty="0"/>
          </a:p>
          <a:p>
            <a:pPr algn="just" rtl="0"/>
            <a:r>
              <a:rPr lang="en-US" sz="2800" dirty="0"/>
              <a:t> Symptoms </a:t>
            </a:r>
          </a:p>
          <a:p>
            <a:pPr algn="just" rtl="0"/>
            <a:r>
              <a:rPr lang="en-US" sz="2800" dirty="0"/>
              <a:t> itching</a:t>
            </a:r>
          </a:p>
          <a:p>
            <a:pPr algn="just" rtl="0"/>
            <a:r>
              <a:rPr lang="en-US" sz="2800" dirty="0"/>
              <a:t> burning</a:t>
            </a:r>
          </a:p>
          <a:p>
            <a:pPr algn="just" rtl="0"/>
            <a:r>
              <a:rPr lang="en-US" sz="2800" dirty="0"/>
              <a:t> pain</a:t>
            </a:r>
          </a:p>
          <a:p>
            <a:pPr algn="just" rtl="0"/>
            <a:r>
              <a:rPr lang="en-US" sz="2800" dirty="0"/>
              <a:t> The three main causes are infections, specifically </a:t>
            </a:r>
            <a:r>
              <a:rPr lang="en-US" sz="2800" dirty="0">
                <a:hlinkClick r:id="rId4" tooltip="Bacterial vaginosis"/>
              </a:rPr>
              <a:t>bacterial vaginosis</a:t>
            </a:r>
            <a:r>
              <a:rPr lang="en-US" sz="2800" dirty="0"/>
              <a:t>, </a:t>
            </a:r>
            <a:r>
              <a:rPr lang="en-US" sz="2800" dirty="0">
                <a:hlinkClick r:id="rId5" tooltip="Vaginal yeast infection"/>
              </a:rPr>
              <a:t>vaginal yeast infection</a:t>
            </a:r>
            <a:r>
              <a:rPr lang="en-US" sz="2800" dirty="0"/>
              <a:t>, and </a:t>
            </a:r>
            <a:r>
              <a:rPr lang="en-US" sz="2800" dirty="0" err="1">
                <a:hlinkClick r:id="rId6" tooltip="Trichomoniasis"/>
              </a:rPr>
              <a:t>trichomoniasis</a:t>
            </a:r>
            <a:r>
              <a:rPr lang="en-US" sz="2800" dirty="0"/>
              <a:t>. Other causes include </a:t>
            </a:r>
            <a:r>
              <a:rPr lang="en-US" sz="2800" dirty="0">
                <a:hlinkClick r:id="rId7" tooltip="Allergies"/>
              </a:rPr>
              <a:t>allergies</a:t>
            </a:r>
            <a:r>
              <a:rPr lang="en-US" sz="2800" dirty="0"/>
              <a:t> to substances such as </a:t>
            </a:r>
            <a:r>
              <a:rPr lang="en-US" sz="2800" dirty="0">
                <a:hlinkClick r:id="rId8" tooltip="Spermicides"/>
              </a:rPr>
              <a:t>spermicides</a:t>
            </a:r>
            <a:r>
              <a:rPr lang="en-US" sz="2800" dirty="0"/>
              <a:t> or soaps or as a result of low </a:t>
            </a:r>
            <a:r>
              <a:rPr lang="en-US" sz="2800" dirty="0">
                <a:hlinkClick r:id="rId9" tooltip="Estrogen"/>
              </a:rPr>
              <a:t>estrogen</a:t>
            </a:r>
            <a:r>
              <a:rPr lang="en-US" sz="2800" dirty="0"/>
              <a:t> levels during </a:t>
            </a:r>
            <a:r>
              <a:rPr lang="en-US" sz="2800" dirty="0">
                <a:hlinkClick r:id="rId10" tooltip="Breast-feeding"/>
              </a:rPr>
              <a:t>breast-feeding</a:t>
            </a:r>
            <a:r>
              <a:rPr lang="en-US" sz="2800" dirty="0"/>
              <a:t> or after </a:t>
            </a:r>
            <a:r>
              <a:rPr lang="en-US" sz="2800" dirty="0">
                <a:hlinkClick r:id="rId11" tooltip="Menopause"/>
              </a:rPr>
              <a:t>menopause</a:t>
            </a:r>
            <a:r>
              <a:rPr lang="en-US" sz="2800" dirty="0"/>
              <a:t>.</a:t>
            </a:r>
          </a:p>
        </p:txBody>
      </p:sp>
    </p:spTree>
    <p:extLst>
      <p:ext uri="{BB962C8B-B14F-4D97-AF65-F5344CB8AC3E}">
        <p14:creationId xmlns:p14="http://schemas.microsoft.com/office/powerpoint/2010/main" val="4176390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APAROSCOPIC BILATERAL SALPINGO-OOPHORECTOMY - Suprati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84784"/>
            <a:ext cx="7344816"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87395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o exclude development of adenxal mass,&#10;Adenxal mass: follow-up until disappear,&#10;Adenxal mass persist: laparoscopy&#10;ABOUBA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692696"/>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582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611560" y="260648"/>
            <a:ext cx="7704856" cy="6994222"/>
          </a:xfrm>
          <a:prstGeom prst="rect">
            <a:avLst/>
          </a:prstGeom>
        </p:spPr>
        <p:txBody>
          <a:bodyPr wrap="square">
            <a:spAutoFit/>
          </a:bodyPr>
          <a:lstStyle/>
          <a:p>
            <a:pPr algn="l" rtl="0"/>
            <a:r>
              <a:rPr lang="en-US" sz="3200" b="1" dirty="0">
                <a:hlinkClick r:id="rId2"/>
              </a:rPr>
              <a:t>Long term complications</a:t>
            </a:r>
          </a:p>
          <a:p>
            <a:pPr marL="342900" indent="-342900" algn="just" rtl="0">
              <a:lnSpc>
                <a:spcPct val="150000"/>
              </a:lnSpc>
              <a:buFont typeface="+mj-lt"/>
              <a:buAutoNum type="arabicPeriod"/>
            </a:pPr>
            <a:r>
              <a:rPr lang="en-US" sz="2800" dirty="0">
                <a:hlinkClick r:id="rId2"/>
              </a:rPr>
              <a:t>infertility</a:t>
            </a:r>
            <a:r>
              <a:rPr lang="en-US" sz="2800" dirty="0"/>
              <a:t>, an inability to conceive a child</a:t>
            </a:r>
          </a:p>
          <a:p>
            <a:pPr marL="342900" indent="-342900" algn="just" rtl="0">
              <a:lnSpc>
                <a:spcPct val="150000"/>
              </a:lnSpc>
              <a:buFont typeface="+mj-lt"/>
              <a:buAutoNum type="arabicPeriod"/>
            </a:pPr>
            <a:r>
              <a:rPr lang="en-US" sz="2800" dirty="0">
                <a:hlinkClick r:id="rId3"/>
              </a:rPr>
              <a:t>ectopic pregnancy</a:t>
            </a:r>
            <a:r>
              <a:rPr lang="en-US" sz="2800" dirty="0"/>
              <a:t>, a pregnancy that occurs outside the womb</a:t>
            </a:r>
          </a:p>
          <a:p>
            <a:pPr marL="342900" indent="-342900" algn="just" rtl="0">
              <a:lnSpc>
                <a:spcPct val="150000"/>
              </a:lnSpc>
              <a:buFont typeface="+mj-lt"/>
              <a:buAutoNum type="arabicPeriod"/>
            </a:pPr>
            <a:r>
              <a:rPr lang="en-US" sz="2800" dirty="0"/>
              <a:t>chronic pelvic pain, pain in the lower abdomen caused by scarring of the fallopian tubes and other pelvic organs</a:t>
            </a:r>
          </a:p>
          <a:p>
            <a:pPr marL="342900" indent="-342900" algn="just" rtl="0">
              <a:lnSpc>
                <a:spcPct val="150000"/>
              </a:lnSpc>
              <a:buFont typeface="+mj-lt"/>
              <a:buAutoNum type="arabicPeriod"/>
            </a:pPr>
            <a:r>
              <a:rPr lang="en-US" sz="2800" dirty="0"/>
              <a:t>Salpingitis, if the infection spreads to the fallopian tube that makes it difficult to transmit the ovaries to the womb.</a:t>
            </a:r>
          </a:p>
          <a:p>
            <a:pPr marL="342900" indent="-342900" algn="just" rtl="0">
              <a:lnSpc>
                <a:spcPct val="150000"/>
              </a:lnSpc>
              <a:buFont typeface="+mj-lt"/>
              <a:buAutoNum type="arabicPeriod"/>
            </a:pPr>
            <a:endParaRPr lang="en-US" sz="2800" dirty="0"/>
          </a:p>
        </p:txBody>
      </p:sp>
    </p:spTree>
    <p:extLst>
      <p:ext uri="{BB962C8B-B14F-4D97-AF65-F5344CB8AC3E}">
        <p14:creationId xmlns:p14="http://schemas.microsoft.com/office/powerpoint/2010/main" val="39768730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827584" y="382013"/>
            <a:ext cx="7488832" cy="5632311"/>
          </a:xfrm>
          <a:prstGeom prst="rect">
            <a:avLst/>
          </a:prstGeom>
        </p:spPr>
        <p:txBody>
          <a:bodyPr wrap="square">
            <a:spAutoFit/>
          </a:bodyPr>
          <a:lstStyle/>
          <a:p>
            <a:pPr algn="l" rtl="0"/>
            <a:r>
              <a:rPr lang="en-US" sz="2800" b="1" dirty="0"/>
              <a:t>Prevention</a:t>
            </a:r>
          </a:p>
          <a:p>
            <a:pPr marL="342900" indent="-342900" algn="l" rtl="0">
              <a:lnSpc>
                <a:spcPct val="150000"/>
              </a:lnSpc>
              <a:buFont typeface="+mj-lt"/>
              <a:buAutoNum type="arabicPeriod"/>
            </a:pPr>
            <a:r>
              <a:rPr lang="en-US" sz="3200" dirty="0"/>
              <a:t>practicing safe sex</a:t>
            </a:r>
          </a:p>
          <a:p>
            <a:pPr marL="342900" indent="-342900" algn="l" rtl="0">
              <a:lnSpc>
                <a:spcPct val="150000"/>
              </a:lnSpc>
              <a:buFont typeface="+mj-lt"/>
              <a:buAutoNum type="arabicPeriod"/>
            </a:pPr>
            <a:r>
              <a:rPr lang="en-US" sz="3200" dirty="0"/>
              <a:t>getting tested for sexually transmitted infections</a:t>
            </a:r>
          </a:p>
          <a:p>
            <a:pPr marL="342900" indent="-342900" algn="l" rtl="0">
              <a:lnSpc>
                <a:spcPct val="150000"/>
              </a:lnSpc>
              <a:buFont typeface="+mj-lt"/>
              <a:buAutoNum type="arabicPeriod"/>
            </a:pPr>
            <a:r>
              <a:rPr lang="en-US" sz="3200" dirty="0"/>
              <a:t>avoiding douches</a:t>
            </a:r>
          </a:p>
          <a:p>
            <a:pPr marL="342900" indent="-342900" algn="l" rtl="0">
              <a:lnSpc>
                <a:spcPct val="150000"/>
              </a:lnSpc>
              <a:buFont typeface="+mj-lt"/>
              <a:buAutoNum type="arabicPeriod"/>
            </a:pPr>
            <a:r>
              <a:rPr lang="en-US" sz="3200" dirty="0"/>
              <a:t>wiping from front to back after using the bathroom to stop bacteria from entering your vagina</a:t>
            </a:r>
          </a:p>
        </p:txBody>
      </p:sp>
    </p:spTree>
    <p:extLst>
      <p:ext uri="{BB962C8B-B14F-4D97-AF65-F5344CB8AC3E}">
        <p14:creationId xmlns:p14="http://schemas.microsoft.com/office/powerpoint/2010/main" val="3369615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Anatomy of a &quot;Thank You&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548680"/>
            <a:ext cx="6667500" cy="419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129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Vaginitis: Causes, Symptoms, Treatments &amp; Prevention"/>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 name="AutoShape 4" descr="Vaginitis: Causes, Symptoms, Treatments &amp; Prevention"/>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6150" name="Picture 6" descr="8 Best Vaginitis Treatment in Malaysia - Price Guide &amp; Revie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76673"/>
            <a:ext cx="8064896"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03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51229" y="332656"/>
            <a:ext cx="7029083" cy="4401205"/>
          </a:xfrm>
          <a:prstGeom prst="rect">
            <a:avLst/>
          </a:prstGeom>
        </p:spPr>
        <p:txBody>
          <a:bodyPr wrap="square">
            <a:spAutoFit/>
          </a:bodyPr>
          <a:lstStyle/>
          <a:p>
            <a:pPr algn="l" rtl="0"/>
            <a:r>
              <a:rPr lang="en-US" sz="2800" b="1" dirty="0"/>
              <a:t>Cervicitis </a:t>
            </a:r>
            <a:r>
              <a:rPr lang="en-US" sz="2800" dirty="0"/>
              <a:t>is </a:t>
            </a:r>
            <a:r>
              <a:rPr lang="en-US" sz="2800" dirty="0">
                <a:hlinkClick r:id="rId2" tooltip="Inflammation"/>
              </a:rPr>
              <a:t>inflammation</a:t>
            </a:r>
            <a:r>
              <a:rPr lang="en-US" sz="2800" dirty="0"/>
              <a:t> of the </a:t>
            </a:r>
            <a:r>
              <a:rPr lang="en-US" sz="2800" dirty="0">
                <a:hlinkClick r:id="rId3" tooltip="Uterine cervix"/>
              </a:rPr>
              <a:t>uterine cervix</a:t>
            </a:r>
          </a:p>
          <a:p>
            <a:pPr algn="l" rtl="0"/>
            <a:endParaRPr lang="en-US" sz="2800" dirty="0">
              <a:hlinkClick r:id="rId3" tooltip="Uterine cervix"/>
            </a:endParaRPr>
          </a:p>
          <a:p>
            <a:pPr algn="l" rtl="0"/>
            <a:r>
              <a:rPr lang="en-US" sz="2800" dirty="0">
                <a:hlinkClick r:id="rId3" tooltip="Uterine cervix"/>
              </a:rPr>
              <a:t>Symptoms </a:t>
            </a:r>
          </a:p>
          <a:p>
            <a:pPr algn="l" rtl="0"/>
            <a:r>
              <a:rPr lang="en-US" sz="2800" u="sng" dirty="0">
                <a:hlinkClick r:id="rId4"/>
              </a:rPr>
              <a:t>Abnormal vaginal bleeding</a:t>
            </a:r>
            <a:r>
              <a:rPr lang="en-US" sz="2800" dirty="0"/>
              <a:t> after intercourse between periods</a:t>
            </a:r>
          </a:p>
          <a:p>
            <a:pPr algn="l" rtl="0"/>
            <a:r>
              <a:rPr lang="en-US" sz="2800" dirty="0"/>
              <a:t>Unusual gray, white, or yellow </a:t>
            </a:r>
            <a:r>
              <a:rPr lang="en-US" sz="2800" dirty="0">
                <a:hlinkClick r:id="rId5" tooltip="Vaginal discharge"/>
              </a:rPr>
              <a:t>vaginal discharge</a:t>
            </a:r>
            <a:endParaRPr lang="en-US" sz="2800" dirty="0"/>
          </a:p>
          <a:p>
            <a:pPr algn="l" rtl="0"/>
            <a:r>
              <a:rPr lang="en-US" sz="2800" dirty="0"/>
              <a:t>Painful sexual intercourse</a:t>
            </a:r>
          </a:p>
          <a:p>
            <a:pPr algn="l" rtl="0"/>
            <a:r>
              <a:rPr lang="en-US" sz="2800" dirty="0"/>
              <a:t>Pain in the vagina</a:t>
            </a:r>
          </a:p>
          <a:p>
            <a:pPr algn="l" rtl="0"/>
            <a:r>
              <a:rPr lang="en-US" sz="2800" dirty="0"/>
              <a:t>Pressure or heaviness in the pelvis</a:t>
            </a:r>
          </a:p>
          <a:p>
            <a:pPr algn="l" rtl="0"/>
            <a:endParaRPr lang="ar-IQ" sz="2800" dirty="0"/>
          </a:p>
        </p:txBody>
      </p:sp>
      <p:sp>
        <p:nvSpPr>
          <p:cNvPr id="3" name="مستطيل 2"/>
          <p:cNvSpPr/>
          <p:nvPr/>
        </p:nvSpPr>
        <p:spPr>
          <a:xfrm>
            <a:off x="380664" y="4365104"/>
            <a:ext cx="7056784" cy="1569660"/>
          </a:xfrm>
          <a:prstGeom prst="rect">
            <a:avLst/>
          </a:prstGeom>
        </p:spPr>
        <p:txBody>
          <a:bodyPr wrap="square">
            <a:spAutoFit/>
          </a:bodyPr>
          <a:lstStyle/>
          <a:p>
            <a:pPr algn="l" rtl="0"/>
            <a:r>
              <a:rPr lang="en-US" sz="3200" dirty="0"/>
              <a:t>Cervicitis can be caused by any of a number of infections, of which the most common are </a:t>
            </a:r>
            <a:r>
              <a:rPr lang="en-US" sz="3200" dirty="0">
                <a:hlinkClick r:id="rId6" tooltip="Chlamydia infection"/>
              </a:rPr>
              <a:t>chlamydia</a:t>
            </a:r>
            <a:r>
              <a:rPr lang="en-US" sz="3200" dirty="0"/>
              <a:t> and </a:t>
            </a:r>
            <a:r>
              <a:rPr lang="en-US" sz="3200" dirty="0">
                <a:hlinkClick r:id="rId7" tooltip="Gonorrhea"/>
              </a:rPr>
              <a:t>gonorrhea</a:t>
            </a:r>
            <a:endParaRPr lang="ar-IQ" sz="3200" dirty="0"/>
          </a:p>
        </p:txBody>
      </p:sp>
    </p:spTree>
    <p:extLst>
      <p:ext uri="{BB962C8B-B14F-4D97-AF65-F5344CB8AC3E}">
        <p14:creationId xmlns:p14="http://schemas.microsoft.com/office/powerpoint/2010/main" val="1808766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ERVICITIS MicroDok microbiology"/>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3" name="AutoShape 4" descr="CERVICITIS MicroDok microbiology"/>
          <p:cNvSpPr>
            <a:spLocks noChangeAspect="1" noChangeArrowheads="1"/>
          </p:cNvSpPr>
          <p:nvPr/>
        </p:nvSpPr>
        <p:spPr bwMode="auto">
          <a:xfrm>
            <a:off x="9075738"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sp>
        <p:nvSpPr>
          <p:cNvPr id="4" name="AutoShape 6" descr="CERVICITIS MicroDok microbiology"/>
          <p:cNvSpPr>
            <a:spLocks noChangeAspect="1" noChangeArrowheads="1"/>
          </p:cNvSpPr>
          <p:nvPr/>
        </p:nvSpPr>
        <p:spPr bwMode="auto">
          <a:xfrm>
            <a:off x="9228138"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IQ"/>
          </a:p>
        </p:txBody>
      </p:sp>
      <p:pic>
        <p:nvPicPr>
          <p:cNvPr id="7176" name="Picture 8" descr="Patient Basics: Cervicitis | 2 Minute Medici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620688"/>
            <a:ext cx="5688632" cy="5112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646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136904" cy="1077218"/>
          </a:xfrm>
          <a:prstGeom prst="rect">
            <a:avLst/>
          </a:prstGeom>
        </p:spPr>
        <p:txBody>
          <a:bodyPr wrap="square">
            <a:spAutoFit/>
          </a:bodyPr>
          <a:lstStyle/>
          <a:p>
            <a:pPr algn="l" rtl="0"/>
            <a:r>
              <a:rPr lang="en-US" sz="3200" b="1" dirty="0"/>
              <a:t>Endometritis</a:t>
            </a:r>
            <a:r>
              <a:rPr lang="en-US" sz="3200" dirty="0"/>
              <a:t> is </a:t>
            </a:r>
            <a:r>
              <a:rPr lang="en-US" sz="3200" dirty="0">
                <a:hlinkClick r:id="rId2" tooltip="Inflammation"/>
              </a:rPr>
              <a:t>inflammation</a:t>
            </a:r>
            <a:r>
              <a:rPr lang="en-US" sz="3200" dirty="0"/>
              <a:t> of the inner lining of the </a:t>
            </a:r>
            <a:r>
              <a:rPr lang="en-US" sz="3200" dirty="0">
                <a:hlinkClick r:id="rId3" tooltip="Uterus"/>
              </a:rPr>
              <a:t>uterus</a:t>
            </a:r>
            <a:r>
              <a:rPr lang="en-US" sz="3200" dirty="0"/>
              <a:t> (</a:t>
            </a:r>
            <a:r>
              <a:rPr lang="en-US" sz="3200" dirty="0">
                <a:hlinkClick r:id="rId4" tooltip="Endometrium"/>
              </a:rPr>
              <a:t>endometrium</a:t>
            </a:r>
            <a:r>
              <a:rPr lang="en-US" sz="3200" dirty="0"/>
              <a:t>)</a:t>
            </a:r>
            <a:endParaRPr lang="ar-IQ" sz="3200" dirty="0"/>
          </a:p>
        </p:txBody>
      </p:sp>
      <p:sp>
        <p:nvSpPr>
          <p:cNvPr id="3" name="مستطيل 2"/>
          <p:cNvSpPr/>
          <p:nvPr/>
        </p:nvSpPr>
        <p:spPr>
          <a:xfrm>
            <a:off x="611560" y="1772816"/>
            <a:ext cx="7920880" cy="2062103"/>
          </a:xfrm>
          <a:prstGeom prst="rect">
            <a:avLst/>
          </a:prstGeom>
        </p:spPr>
        <p:txBody>
          <a:bodyPr wrap="square">
            <a:spAutoFit/>
          </a:bodyPr>
          <a:lstStyle/>
          <a:p>
            <a:pPr algn="l" rtl="0"/>
            <a:r>
              <a:rPr lang="en-US" sz="3200" dirty="0"/>
              <a:t>Symptoms </a:t>
            </a:r>
          </a:p>
          <a:p>
            <a:pPr marL="457200" indent="-457200" algn="l" rtl="0">
              <a:buFont typeface="+mj-lt"/>
              <a:buAutoNum type="arabicPeriod"/>
            </a:pPr>
            <a:r>
              <a:rPr lang="en-US" sz="3200" dirty="0"/>
              <a:t> </a:t>
            </a:r>
            <a:r>
              <a:rPr lang="en-US" sz="3200" dirty="0">
                <a:hlinkClick r:id="rId5" tooltip="Fever"/>
              </a:rPr>
              <a:t>fever</a:t>
            </a:r>
            <a:endParaRPr lang="en-US" sz="3200" dirty="0"/>
          </a:p>
          <a:p>
            <a:pPr marL="457200" indent="-457200" algn="l" rtl="0">
              <a:buFont typeface="+mj-lt"/>
              <a:buAutoNum type="arabicPeriod"/>
            </a:pPr>
            <a:r>
              <a:rPr lang="en-US" sz="3200" dirty="0"/>
              <a:t>lower abdominal pain </a:t>
            </a:r>
          </a:p>
          <a:p>
            <a:pPr marL="457200" indent="-457200" algn="l" rtl="0">
              <a:buFont typeface="+mj-lt"/>
              <a:buAutoNum type="arabicPeriod"/>
            </a:pPr>
            <a:r>
              <a:rPr lang="en-US" sz="3200" dirty="0"/>
              <a:t> abnormal </a:t>
            </a:r>
            <a:r>
              <a:rPr lang="en-US" sz="3200" dirty="0">
                <a:hlinkClick r:id="rId6" tooltip="Vaginal bleeding"/>
              </a:rPr>
              <a:t>vaginal bleeding</a:t>
            </a:r>
            <a:r>
              <a:rPr lang="en-US" sz="3200" dirty="0"/>
              <a:t> or </a:t>
            </a:r>
            <a:r>
              <a:rPr lang="en-US" sz="3200" dirty="0">
                <a:hlinkClick r:id="rId7" tooltip="Vaginal discharge"/>
              </a:rPr>
              <a:t>discharge</a:t>
            </a:r>
            <a:endParaRPr lang="ar-IQ" sz="3200" dirty="0"/>
          </a:p>
        </p:txBody>
      </p:sp>
      <p:sp>
        <p:nvSpPr>
          <p:cNvPr id="4" name="مستطيل 3"/>
          <p:cNvSpPr/>
          <p:nvPr/>
        </p:nvSpPr>
        <p:spPr>
          <a:xfrm>
            <a:off x="971600" y="4221088"/>
            <a:ext cx="7560840" cy="1569660"/>
          </a:xfrm>
          <a:prstGeom prst="rect">
            <a:avLst/>
          </a:prstGeom>
        </p:spPr>
        <p:txBody>
          <a:bodyPr wrap="square">
            <a:spAutoFit/>
          </a:bodyPr>
          <a:lstStyle/>
          <a:p>
            <a:pPr algn="l" rtl="0"/>
            <a:r>
              <a:rPr lang="en-US" sz="3200" dirty="0"/>
              <a:t>Risk factors for Endometritis following delivery include </a:t>
            </a:r>
            <a:r>
              <a:rPr lang="en-US" sz="3200" dirty="0">
                <a:hlinkClick r:id="rId8" tooltip="Caesarean section"/>
              </a:rPr>
              <a:t>Caesarean section</a:t>
            </a:r>
            <a:r>
              <a:rPr lang="en-US" sz="3200" dirty="0"/>
              <a:t> and </a:t>
            </a:r>
            <a:r>
              <a:rPr lang="en-US" sz="3200" dirty="0">
                <a:hlinkClick r:id="rId9" tooltip="Prolonged rupture of membranes"/>
              </a:rPr>
              <a:t>prolonged rupture of membranes</a:t>
            </a:r>
            <a:endParaRPr lang="ar-IQ" sz="3200" dirty="0"/>
          </a:p>
        </p:txBody>
      </p:sp>
    </p:spTree>
    <p:extLst>
      <p:ext uri="{BB962C8B-B14F-4D97-AF65-F5344CB8AC3E}">
        <p14:creationId xmlns:p14="http://schemas.microsoft.com/office/powerpoint/2010/main" val="320040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ndometritis Information | Mount Sinai - New Yor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76672"/>
            <a:ext cx="5400600" cy="5040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5574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وازنة">
  <a:themeElements>
    <a:clrScheme name="موازنة">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موازنة">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وازنة">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181</TotalTime>
  <Words>741</Words>
  <Application>Microsoft Office PowerPoint</Application>
  <PresentationFormat>On-screen Show (4:3)</PresentationFormat>
  <Paragraphs>117</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موازنة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DR.Ahmed Saker 2O11</dc:creator>
  <cp:lastModifiedBy>Maher</cp:lastModifiedBy>
  <cp:revision>66</cp:revision>
  <dcterms:created xsi:type="dcterms:W3CDTF">2020-12-01T14:50:51Z</dcterms:created>
  <dcterms:modified xsi:type="dcterms:W3CDTF">2021-01-18T12:10:34Z</dcterms:modified>
</cp:coreProperties>
</file>