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2" r:id="rId1"/>
  </p:sld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95" r:id="rId15"/>
    <p:sldId id="288" r:id="rId16"/>
    <p:sldId id="289" r:id="rId17"/>
    <p:sldId id="290" r:id="rId18"/>
    <p:sldId id="291" r:id="rId19"/>
    <p:sldId id="298" r:id="rId20"/>
    <p:sldId id="299" r:id="rId21"/>
    <p:sldId id="300" r:id="rId22"/>
    <p:sldId id="264" r:id="rId23"/>
    <p:sldId id="301" r:id="rId24"/>
    <p:sldId id="303" r:id="rId25"/>
    <p:sldId id="267" r:id="rId26"/>
    <p:sldId id="269" r:id="rId27"/>
    <p:sldId id="304" r:id="rId28"/>
    <p:sldId id="273" r:id="rId29"/>
    <p:sldId id="305" r:id="rId30"/>
    <p:sldId id="293"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p:scale>
          <a:sx n="80" d="100"/>
          <a:sy n="80" d="100"/>
        </p:scale>
        <p:origin x="-10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2294F4C7-35FB-4B62-BCC6-7D1F35998E22}" type="slidenum">
              <a:rPr lang="ar-IQ" smtClean="0"/>
              <a:pPr/>
              <a:t>‹#›</a:t>
            </a:fld>
            <a:endParaRPr lang="ar-IQ"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2294F4C7-35FB-4B62-BCC6-7D1F35998E22}"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2294F4C7-35FB-4B62-BCC6-7D1F35998E22}"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2294F4C7-35FB-4B62-BCC6-7D1F35998E22}" type="slidenum">
              <a:rPr lang="ar-IQ" smtClean="0"/>
              <a:pPr/>
              <a:t>‹#›</a:t>
            </a:fld>
            <a:endParaRPr lang="ar-IQ"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5" name="Footer Placeholder 4"/>
          <p:cNvSpPr>
            <a:spLocks noGrp="1"/>
          </p:cNvSpPr>
          <p:nvPr>
            <p:ph type="ftr" sz="quarter" idx="11"/>
          </p:nvPr>
        </p:nvSpPr>
        <p:spPr/>
        <p:txBody>
          <a:bodyPr/>
          <a:lstStyle/>
          <a:p>
            <a:endParaRPr lang="ar-IQ" dirty="0"/>
          </a:p>
        </p:txBody>
      </p:sp>
      <p:sp>
        <p:nvSpPr>
          <p:cNvPr id="6" name="Slide Number Placeholder 5"/>
          <p:cNvSpPr>
            <a:spLocks noGrp="1"/>
          </p:cNvSpPr>
          <p:nvPr>
            <p:ph type="sldNum" sz="quarter" idx="12"/>
          </p:nvPr>
        </p:nvSpPr>
        <p:spPr/>
        <p:txBody>
          <a:bodyPr/>
          <a:lstStyle/>
          <a:p>
            <a:fld id="{2294F4C7-35FB-4B62-BCC6-7D1F35998E22}"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2294F4C7-35FB-4B62-BCC6-7D1F35998E22}" type="slidenum">
              <a:rPr lang="ar-IQ" smtClean="0"/>
              <a:pPr/>
              <a:t>‹#›</a:t>
            </a:fld>
            <a:endParaRPr lang="ar-IQ" dirty="0"/>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8" name="Footer Placeholder 7"/>
          <p:cNvSpPr>
            <a:spLocks noGrp="1"/>
          </p:cNvSpPr>
          <p:nvPr>
            <p:ph type="ftr" sz="quarter" idx="11"/>
          </p:nvPr>
        </p:nvSpPr>
        <p:spPr/>
        <p:txBody>
          <a:bodyPr/>
          <a:lstStyle/>
          <a:p>
            <a:endParaRPr lang="ar-IQ" dirty="0"/>
          </a:p>
        </p:txBody>
      </p:sp>
      <p:sp>
        <p:nvSpPr>
          <p:cNvPr id="9" name="Slide Number Placeholder 8"/>
          <p:cNvSpPr>
            <a:spLocks noGrp="1"/>
          </p:cNvSpPr>
          <p:nvPr>
            <p:ph type="sldNum" sz="quarter" idx="12"/>
          </p:nvPr>
        </p:nvSpPr>
        <p:spPr/>
        <p:txBody>
          <a:bodyPr/>
          <a:lstStyle/>
          <a:p>
            <a:fld id="{2294F4C7-35FB-4B62-BCC6-7D1F35998E22}" type="slidenum">
              <a:rPr lang="ar-IQ" smtClean="0"/>
              <a:pPr/>
              <a:t>‹#›</a:t>
            </a:fld>
            <a:endParaRPr lang="ar-IQ" dirty="0"/>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4" name="Footer Placeholder 3"/>
          <p:cNvSpPr>
            <a:spLocks noGrp="1"/>
          </p:cNvSpPr>
          <p:nvPr>
            <p:ph type="ftr" sz="quarter" idx="11"/>
          </p:nvPr>
        </p:nvSpPr>
        <p:spPr/>
        <p:txBody>
          <a:bodyPr/>
          <a:lstStyle/>
          <a:p>
            <a:endParaRPr lang="ar-IQ" dirty="0"/>
          </a:p>
        </p:txBody>
      </p:sp>
      <p:sp>
        <p:nvSpPr>
          <p:cNvPr id="5" name="Slide Number Placeholder 4"/>
          <p:cNvSpPr>
            <a:spLocks noGrp="1"/>
          </p:cNvSpPr>
          <p:nvPr>
            <p:ph type="sldNum" sz="quarter" idx="12"/>
          </p:nvPr>
        </p:nvSpPr>
        <p:spPr/>
        <p:txBody>
          <a:bodyPr/>
          <a:lstStyle/>
          <a:p>
            <a:fld id="{2294F4C7-35FB-4B62-BCC6-7D1F35998E22}"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3" name="Footer Placeholder 2"/>
          <p:cNvSpPr>
            <a:spLocks noGrp="1"/>
          </p:cNvSpPr>
          <p:nvPr>
            <p:ph type="ftr" sz="quarter" idx="11"/>
          </p:nvPr>
        </p:nvSpPr>
        <p:spPr/>
        <p:txBody>
          <a:bodyPr/>
          <a:lstStyle/>
          <a:p>
            <a:endParaRPr lang="ar-IQ" dirty="0"/>
          </a:p>
        </p:txBody>
      </p:sp>
      <p:sp>
        <p:nvSpPr>
          <p:cNvPr id="4" name="Slide Number Placeholder 3"/>
          <p:cNvSpPr>
            <a:spLocks noGrp="1"/>
          </p:cNvSpPr>
          <p:nvPr>
            <p:ph type="sldNum" sz="quarter" idx="12"/>
          </p:nvPr>
        </p:nvSpPr>
        <p:spPr/>
        <p:txBody>
          <a:bodyPr/>
          <a:lstStyle/>
          <a:p>
            <a:fld id="{2294F4C7-35FB-4B62-BCC6-7D1F35998E22}"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2294F4C7-35FB-4B62-BCC6-7D1F35998E22}" type="slidenum">
              <a:rPr lang="ar-IQ" smtClean="0"/>
              <a:pPr/>
              <a:t>‹#›</a:t>
            </a:fld>
            <a:endParaRPr lang="ar-IQ"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7C827FF-BF9C-4FCA-A614-8502B62D9A95}" type="datetimeFigureOut">
              <a:rPr lang="ar-IQ" smtClean="0"/>
              <a:pPr/>
              <a:t>05/06/1442</a:t>
            </a:fld>
            <a:endParaRPr lang="ar-IQ" dirty="0"/>
          </a:p>
        </p:txBody>
      </p:sp>
      <p:sp>
        <p:nvSpPr>
          <p:cNvPr id="6" name="Footer Placeholder 5"/>
          <p:cNvSpPr>
            <a:spLocks noGrp="1"/>
          </p:cNvSpPr>
          <p:nvPr>
            <p:ph type="ftr" sz="quarter" idx="11"/>
          </p:nvPr>
        </p:nvSpPr>
        <p:spPr/>
        <p:txBody>
          <a:bodyPr/>
          <a:lstStyle/>
          <a:p>
            <a:endParaRPr lang="ar-IQ" dirty="0"/>
          </a:p>
        </p:txBody>
      </p:sp>
      <p:sp>
        <p:nvSpPr>
          <p:cNvPr id="7" name="Slide Number Placeholder 6"/>
          <p:cNvSpPr>
            <a:spLocks noGrp="1"/>
          </p:cNvSpPr>
          <p:nvPr>
            <p:ph type="sldNum" sz="quarter" idx="12"/>
          </p:nvPr>
        </p:nvSpPr>
        <p:spPr/>
        <p:txBody>
          <a:bodyPr/>
          <a:lstStyle/>
          <a:p>
            <a:fld id="{2294F4C7-35FB-4B62-BCC6-7D1F35998E22}" type="slidenum">
              <a:rPr lang="ar-IQ" smtClean="0"/>
              <a:pPr/>
              <a:t>‹#›</a:t>
            </a:fld>
            <a:endParaRPr lang="ar-IQ"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7C827FF-BF9C-4FCA-A614-8502B62D9A95}" type="datetimeFigureOut">
              <a:rPr lang="ar-IQ" smtClean="0"/>
              <a:pPr/>
              <a:t>05/06/1442</a:t>
            </a:fld>
            <a:endParaRPr lang="ar-IQ"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IQ"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294F4C7-35FB-4B62-BCC6-7D1F35998E22}" type="slidenum">
              <a:rPr lang="ar-IQ" smtClean="0"/>
              <a:pPr/>
              <a:t>‹#›</a:t>
            </a:fld>
            <a:endParaRPr lang="ar-IQ"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whattoexpect.com/pregnancy/microdeletion/"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95536" y="4005064"/>
            <a:ext cx="6984776" cy="1656184"/>
          </a:xfrm>
        </p:spPr>
        <p:txBody>
          <a:bodyPr/>
          <a:lstStyle/>
          <a:p>
            <a:pPr rtl="0"/>
            <a:r>
              <a:rPr lang="en-US" sz="4400" b="1" dirty="0" err="1" smtClean="0"/>
              <a:t>prof.Dr</a:t>
            </a:r>
            <a:r>
              <a:rPr lang="en-US" sz="4400" b="1" dirty="0" smtClean="0"/>
              <a:t>. </a:t>
            </a:r>
            <a:r>
              <a:rPr lang="en-US" sz="4400" b="1" dirty="0" err="1" smtClean="0"/>
              <a:t>Rabea</a:t>
            </a:r>
            <a:r>
              <a:rPr lang="en-US" sz="4400" b="1" dirty="0" smtClean="0"/>
              <a:t> M. Ali</a:t>
            </a:r>
            <a:endParaRPr lang="ar-IQ" sz="4400" b="1" dirty="0"/>
          </a:p>
        </p:txBody>
      </p:sp>
      <p:sp>
        <p:nvSpPr>
          <p:cNvPr id="2" name="عنوان 1"/>
          <p:cNvSpPr>
            <a:spLocks noGrp="1"/>
          </p:cNvSpPr>
          <p:nvPr>
            <p:ph type="ctrTitle"/>
          </p:nvPr>
        </p:nvSpPr>
        <p:spPr>
          <a:xfrm>
            <a:off x="251520" y="188640"/>
            <a:ext cx="4283968" cy="3384376"/>
          </a:xfrm>
        </p:spPr>
        <p:txBody>
          <a:bodyPr/>
          <a:lstStyle/>
          <a:p>
            <a:pPr marL="182880" indent="0">
              <a:buNone/>
            </a:pPr>
            <a:r>
              <a:rPr lang="en-US" sz="4800" dirty="0" smtClean="0"/>
              <a:t>New trend in maternity nursing </a:t>
            </a:r>
            <a:endParaRPr lang="ar-IQ" sz="4800" dirty="0"/>
          </a:p>
        </p:txBody>
      </p:sp>
      <p:pic>
        <p:nvPicPr>
          <p:cNvPr id="10242" name="Picture 2" descr=" The MCH service are rendered through the&#10;infrastructure of P.H.C. &amp; sub centers. It is proposed to&#10;set up one P.H.C. &amp;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88640"/>
            <a:ext cx="396044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42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ursing Process (NUR1021C/TCC) Potter &amp; Perry Ch. 1 Flashcards | Quiz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0"/>
            <a:ext cx="864096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84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07312" y="188640"/>
            <a:ext cx="8757175" cy="1200329"/>
          </a:xfrm>
          <a:prstGeom prst="rect">
            <a:avLst/>
          </a:prstGeom>
        </p:spPr>
        <p:txBody>
          <a:bodyPr wrap="square">
            <a:spAutoFit/>
          </a:bodyPr>
          <a:lstStyle/>
          <a:p>
            <a:pPr algn="just" rtl="0"/>
            <a:r>
              <a:rPr lang="en-US" sz="2400" b="1" u="sng" dirty="0"/>
              <a:t>Association of Women’s Health, Obstetric, and Neonatal Nurses Standards and Guidelines Standards of Professional Performance</a:t>
            </a:r>
            <a:r>
              <a:rPr lang="en-US" sz="2400" u="sng" dirty="0"/>
              <a:t> </a:t>
            </a:r>
            <a:endParaRPr lang="ar-IQ" sz="2400" u="sng" dirty="0"/>
          </a:p>
        </p:txBody>
      </p:sp>
      <p:sp>
        <p:nvSpPr>
          <p:cNvPr id="3" name="مستطيل 2"/>
          <p:cNvSpPr/>
          <p:nvPr/>
        </p:nvSpPr>
        <p:spPr>
          <a:xfrm>
            <a:off x="207312" y="1416259"/>
            <a:ext cx="8510810" cy="4893647"/>
          </a:xfrm>
          <a:prstGeom prst="rect">
            <a:avLst/>
          </a:prstGeom>
        </p:spPr>
        <p:txBody>
          <a:bodyPr wrap="square">
            <a:spAutoFit/>
          </a:bodyPr>
          <a:lstStyle/>
          <a:p>
            <a:pPr marL="342900" indent="-342900" algn="just" rtl="0">
              <a:buFont typeface="Wingdings" pitchFamily="2" charset="2"/>
              <a:buChar char="q"/>
            </a:pPr>
            <a:r>
              <a:rPr lang="en-US" sz="2400" b="1" dirty="0"/>
              <a:t>Standard I:</a:t>
            </a:r>
            <a:r>
              <a:rPr lang="en-US" sz="2400" dirty="0"/>
              <a:t> </a:t>
            </a:r>
            <a:r>
              <a:rPr lang="en-US" sz="2400" b="1" dirty="0">
                <a:solidFill>
                  <a:srgbClr val="FF0000"/>
                </a:solidFill>
              </a:rPr>
              <a:t>Quality of Care </a:t>
            </a:r>
            <a:r>
              <a:rPr lang="en-US" sz="2400" dirty="0"/>
              <a:t>The nurse systematically evaluates the quality and effectiveness of nursing practice. </a:t>
            </a:r>
          </a:p>
          <a:p>
            <a:pPr marL="342900" indent="-342900" algn="just" rtl="0">
              <a:buFont typeface="Wingdings" pitchFamily="2" charset="2"/>
              <a:buChar char="q"/>
            </a:pPr>
            <a:r>
              <a:rPr lang="en-US" sz="2400" b="1" dirty="0"/>
              <a:t>Standard II</a:t>
            </a:r>
            <a:r>
              <a:rPr lang="en-US" sz="2400" dirty="0"/>
              <a:t>: </a:t>
            </a:r>
            <a:r>
              <a:rPr lang="en-US" sz="2400" b="1" dirty="0">
                <a:solidFill>
                  <a:srgbClr val="FF0000"/>
                </a:solidFill>
              </a:rPr>
              <a:t>Performance Appraisal </a:t>
            </a:r>
            <a:r>
              <a:rPr lang="en-US" sz="2400" dirty="0"/>
              <a:t>The nurse evaluates his/her own nursing practice in relation to professional practice standards and relevant statutes and regulations. </a:t>
            </a:r>
          </a:p>
          <a:p>
            <a:pPr marL="342900" indent="-342900" algn="just" rtl="0">
              <a:buFont typeface="Wingdings" pitchFamily="2" charset="2"/>
              <a:buChar char="q"/>
            </a:pPr>
            <a:r>
              <a:rPr lang="en-US" sz="2400" b="1" dirty="0"/>
              <a:t>Standard III</a:t>
            </a:r>
            <a:r>
              <a:rPr lang="en-US" sz="2400" dirty="0"/>
              <a:t>: </a:t>
            </a:r>
            <a:r>
              <a:rPr lang="en-US" sz="2400" b="1" dirty="0">
                <a:solidFill>
                  <a:srgbClr val="FF0000"/>
                </a:solidFill>
              </a:rPr>
              <a:t>Education </a:t>
            </a:r>
            <a:r>
              <a:rPr lang="en-US" sz="2400" dirty="0"/>
              <a:t>The nurse acquires and maintains current knowledge in nursing practice.</a:t>
            </a:r>
          </a:p>
          <a:p>
            <a:pPr marL="342900" indent="-342900" algn="just" rtl="0">
              <a:buFont typeface="Wingdings" pitchFamily="2" charset="2"/>
              <a:buChar char="q"/>
            </a:pPr>
            <a:r>
              <a:rPr lang="en-US" sz="2400" dirty="0"/>
              <a:t> </a:t>
            </a:r>
            <a:r>
              <a:rPr lang="en-US" sz="2400" b="1" dirty="0"/>
              <a:t>Standard IV:</a:t>
            </a:r>
            <a:r>
              <a:rPr lang="en-US" sz="2400" dirty="0"/>
              <a:t> </a:t>
            </a:r>
            <a:r>
              <a:rPr lang="en-US" sz="2400" b="1" dirty="0">
                <a:solidFill>
                  <a:srgbClr val="FF0000"/>
                </a:solidFill>
              </a:rPr>
              <a:t>Collegiality</a:t>
            </a:r>
            <a:r>
              <a:rPr lang="en-US" sz="2400" dirty="0"/>
              <a:t> The nurse contributes to the professional development of peers, colleagues, and others. </a:t>
            </a:r>
          </a:p>
          <a:p>
            <a:pPr marL="342900" indent="-342900" algn="just" rtl="0">
              <a:buFont typeface="Wingdings" pitchFamily="2" charset="2"/>
              <a:buChar char="q"/>
            </a:pPr>
            <a:r>
              <a:rPr lang="en-US" sz="2400" b="1" dirty="0"/>
              <a:t>Standard V:</a:t>
            </a:r>
            <a:r>
              <a:rPr lang="en-US" sz="2400" dirty="0"/>
              <a:t> </a:t>
            </a:r>
            <a:r>
              <a:rPr lang="en-US" sz="2400" b="1" dirty="0">
                <a:solidFill>
                  <a:srgbClr val="FF0000"/>
                </a:solidFill>
              </a:rPr>
              <a:t>Ethics</a:t>
            </a:r>
            <a:r>
              <a:rPr lang="en-US" sz="2400" dirty="0"/>
              <a:t> The nurse’s decisions and actions on behalf of patients are determined in an ethical manner. </a:t>
            </a:r>
          </a:p>
        </p:txBody>
      </p:sp>
    </p:spTree>
    <p:extLst>
      <p:ext uri="{BB962C8B-B14F-4D97-AF65-F5344CB8AC3E}">
        <p14:creationId xmlns:p14="http://schemas.microsoft.com/office/powerpoint/2010/main" val="29415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424936" cy="5632311"/>
          </a:xfrm>
          <a:prstGeom prst="rect">
            <a:avLst/>
          </a:prstGeom>
        </p:spPr>
        <p:txBody>
          <a:bodyPr wrap="square">
            <a:spAutoFit/>
          </a:bodyPr>
          <a:lstStyle/>
          <a:p>
            <a:pPr marL="342900" indent="-342900" algn="just" rtl="0">
              <a:buFont typeface="Wingdings" pitchFamily="2" charset="2"/>
              <a:buChar char="q"/>
            </a:pPr>
            <a:r>
              <a:rPr lang="en-US" sz="2400" b="1" dirty="0"/>
              <a:t>Standard VI:</a:t>
            </a:r>
            <a:r>
              <a:rPr lang="en-US" sz="2400" dirty="0"/>
              <a:t> </a:t>
            </a:r>
            <a:r>
              <a:rPr lang="en-US" sz="2400" b="1" dirty="0">
                <a:solidFill>
                  <a:srgbClr val="FF0000"/>
                </a:solidFill>
              </a:rPr>
              <a:t>Collaboration</a:t>
            </a:r>
            <a:r>
              <a:rPr lang="en-US" sz="2400" dirty="0"/>
              <a:t> The nurse collaborates with the patient, significant others, and health care providers in providing patient care. </a:t>
            </a:r>
            <a:endParaRPr lang="en-US" sz="2400" dirty="0" smtClean="0"/>
          </a:p>
          <a:p>
            <a:pPr marL="342900" indent="-342900" algn="just" rtl="0">
              <a:buFont typeface="Wingdings" pitchFamily="2" charset="2"/>
              <a:buChar char="q"/>
            </a:pPr>
            <a:r>
              <a:rPr lang="en-US" sz="2400" b="1" dirty="0" smtClean="0"/>
              <a:t>Standard </a:t>
            </a:r>
            <a:r>
              <a:rPr lang="en-US" sz="2400" b="1" dirty="0"/>
              <a:t>VII: </a:t>
            </a:r>
            <a:r>
              <a:rPr lang="en-US" sz="2400" b="1" dirty="0">
                <a:solidFill>
                  <a:srgbClr val="FF0000"/>
                </a:solidFill>
              </a:rPr>
              <a:t>Research</a:t>
            </a:r>
            <a:r>
              <a:rPr lang="en-US" sz="2400" dirty="0">
                <a:solidFill>
                  <a:srgbClr val="FF0000"/>
                </a:solidFill>
              </a:rPr>
              <a:t> </a:t>
            </a:r>
            <a:r>
              <a:rPr lang="en-US" sz="2400" dirty="0"/>
              <a:t>The nurse uses research findings in practice. </a:t>
            </a:r>
            <a:endParaRPr lang="en-US" sz="2400" dirty="0" smtClean="0"/>
          </a:p>
          <a:p>
            <a:pPr marL="342900" indent="-342900" algn="just" rtl="0">
              <a:buFont typeface="Wingdings" pitchFamily="2" charset="2"/>
              <a:buChar char="q"/>
            </a:pPr>
            <a:r>
              <a:rPr lang="en-US" sz="2400" b="1" dirty="0" smtClean="0"/>
              <a:t>Standard </a:t>
            </a:r>
            <a:r>
              <a:rPr lang="en-US" sz="2400" b="1" dirty="0"/>
              <a:t>VIII</a:t>
            </a:r>
            <a:r>
              <a:rPr lang="en-US" sz="2400" dirty="0"/>
              <a:t>: </a:t>
            </a:r>
            <a:r>
              <a:rPr lang="en-US" sz="2400" b="1" dirty="0">
                <a:solidFill>
                  <a:srgbClr val="FF0000"/>
                </a:solidFill>
              </a:rPr>
              <a:t>Resource Utilization </a:t>
            </a:r>
            <a:r>
              <a:rPr lang="en-US" sz="2400" dirty="0"/>
              <a:t>The nurse considers factors related to safety, effectiveness, and cost in planning and delivering patient care</a:t>
            </a:r>
            <a:r>
              <a:rPr lang="en-US" sz="2400" dirty="0" smtClean="0"/>
              <a:t>.</a:t>
            </a:r>
          </a:p>
          <a:p>
            <a:pPr marL="342900" indent="-342900" algn="just" rtl="0">
              <a:buFont typeface="Wingdings" pitchFamily="2" charset="2"/>
              <a:buChar char="q"/>
            </a:pPr>
            <a:r>
              <a:rPr lang="en-US" sz="2400" dirty="0" smtClean="0"/>
              <a:t> </a:t>
            </a:r>
            <a:r>
              <a:rPr lang="en-US" sz="2400" b="1" dirty="0"/>
              <a:t>Standard IX</a:t>
            </a:r>
            <a:r>
              <a:rPr lang="en-US" sz="2400" dirty="0"/>
              <a:t>: </a:t>
            </a:r>
            <a:r>
              <a:rPr lang="en-US" sz="2400" b="1" dirty="0">
                <a:solidFill>
                  <a:srgbClr val="FF0000"/>
                </a:solidFill>
              </a:rPr>
              <a:t>Practice Environment </a:t>
            </a:r>
            <a:r>
              <a:rPr lang="en-US" sz="2400" dirty="0"/>
              <a:t>The nurse contributes to the environment of care delivery within the practice settings. </a:t>
            </a:r>
          </a:p>
          <a:p>
            <a:pPr marL="342900" indent="-342900" algn="just" rtl="0">
              <a:buFont typeface="Wingdings" pitchFamily="2" charset="2"/>
              <a:buChar char="q"/>
            </a:pPr>
            <a:r>
              <a:rPr lang="en-US" sz="2400" b="1" dirty="0"/>
              <a:t>Standard X</a:t>
            </a:r>
            <a:r>
              <a:rPr lang="en-US" sz="2400" dirty="0"/>
              <a:t>: </a:t>
            </a:r>
            <a:r>
              <a:rPr lang="en-US" sz="2400" b="1" dirty="0">
                <a:solidFill>
                  <a:srgbClr val="FF0000"/>
                </a:solidFill>
              </a:rPr>
              <a:t>Accountability</a:t>
            </a:r>
            <a:r>
              <a:rPr lang="en-US" sz="2400" dirty="0">
                <a:solidFill>
                  <a:srgbClr val="FF0000"/>
                </a:solidFill>
              </a:rPr>
              <a:t> </a:t>
            </a:r>
            <a:r>
              <a:rPr lang="en-US" sz="2400" dirty="0"/>
              <a:t>The nurse is professionally and legally accountable for his/her practice. The professional registered nurse may delegate to and supervise qualified personnel who provide patient care.</a:t>
            </a:r>
          </a:p>
        </p:txBody>
      </p:sp>
    </p:spTree>
    <p:extLst>
      <p:ext uri="{BB962C8B-B14F-4D97-AF65-F5344CB8AC3E}">
        <p14:creationId xmlns:p14="http://schemas.microsoft.com/office/powerpoint/2010/main" val="20443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fessional Standards of Practice and Perform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48680"/>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81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352928" cy="2554545"/>
          </a:xfrm>
          <a:prstGeom prst="rect">
            <a:avLst/>
          </a:prstGeom>
        </p:spPr>
        <p:txBody>
          <a:bodyPr wrap="square">
            <a:spAutoFit/>
          </a:bodyPr>
          <a:lstStyle/>
          <a:p>
            <a:pPr algn="ctr" rtl="0"/>
            <a:r>
              <a:rPr lang="en-US" sz="3200" b="1" dirty="0" smtClean="0"/>
              <a:t>Trend </a:t>
            </a:r>
          </a:p>
          <a:p>
            <a:pPr algn="just" rtl="0"/>
            <a:r>
              <a:rPr lang="en-US" sz="3200" dirty="0" smtClean="0"/>
              <a:t>In the changing scenario of health care system of today’s world, the trends in maternal and newborn health nursing are also changing.(Radhika,2016) </a:t>
            </a:r>
            <a:endParaRPr lang="ar-IQ" sz="3200" dirty="0"/>
          </a:p>
        </p:txBody>
      </p:sp>
      <p:sp>
        <p:nvSpPr>
          <p:cNvPr id="3" name="مستطيل 2"/>
          <p:cNvSpPr/>
          <p:nvPr/>
        </p:nvSpPr>
        <p:spPr>
          <a:xfrm>
            <a:off x="467544" y="3861048"/>
            <a:ext cx="8136904" cy="1815882"/>
          </a:xfrm>
          <a:prstGeom prst="rect">
            <a:avLst/>
          </a:prstGeom>
        </p:spPr>
        <p:txBody>
          <a:bodyPr wrap="square">
            <a:spAutoFit/>
          </a:bodyPr>
          <a:lstStyle/>
          <a:p>
            <a:pPr algn="just" rtl="0"/>
            <a:r>
              <a:rPr lang="en-US" sz="2800" dirty="0"/>
              <a:t>New Trends in Maternity's &amp; Midwifery Nursing is  rapidly changing the world, that required professionals  to remain up-to-date in order to react to new any  developments as they occur</a:t>
            </a:r>
          </a:p>
        </p:txBody>
      </p:sp>
    </p:spTree>
    <p:extLst>
      <p:ext uri="{BB962C8B-B14F-4D97-AF65-F5344CB8AC3E}">
        <p14:creationId xmlns:p14="http://schemas.microsoft.com/office/powerpoint/2010/main" val="3782879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ENDS&#10;Family&#10;centered&#10;care&#10;High&#10;technology&#10;care&#10;Primary&#10;nursing&#10;Case&#10;manageme&#10;nt&#10;Child&#10;friendly&#10;environmen&#10;t&#10;Atraumatic&#10;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49578"/>
            <a:ext cx="9144000" cy="50084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rrent Trends In Child&#10;Health Nursing&#10;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841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4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AMILY CENTERED CARE&#1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2448272" cy="277007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IGH TECHNOLOGY CARE&#10;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142146"/>
            <a:ext cx="3038475"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RIMARY NURSING&#10;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45177"/>
            <a:ext cx="263884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ASE MANAGEMENT&#10;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757" y="3140968"/>
            <a:ext cx="2438019"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HILD FRIENDLY&#10;ENVIRONMENT&#10;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1800" y="3140968"/>
            <a:ext cx="2736304" cy="331236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ATRAUMATIC CARE&#10;First, Do not harm&#10;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1253" y="3140968"/>
            <a:ext cx="2903195"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0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st containment&#10;Best possible care with minimal costs&#10;Prevent duplication of Nursing care&#1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820891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70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ospital setup changes&#1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188640"/>
            <a:ext cx="8496943"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79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496944" cy="4031873"/>
          </a:xfrm>
          <a:prstGeom prst="rect">
            <a:avLst/>
          </a:prstGeom>
        </p:spPr>
        <p:txBody>
          <a:bodyPr wrap="square">
            <a:spAutoFit/>
          </a:bodyPr>
          <a:lstStyle/>
          <a:p>
            <a:pPr algn="just" rtl="0"/>
            <a:r>
              <a:rPr lang="en-US" sz="3200" dirty="0" smtClean="0"/>
              <a:t>Technological Advances</a:t>
            </a:r>
          </a:p>
          <a:p>
            <a:pPr algn="just" rtl="0"/>
            <a:endParaRPr lang="en-US" sz="3200" dirty="0" smtClean="0"/>
          </a:p>
          <a:p>
            <a:pPr marL="457200" indent="-457200" algn="just" rtl="0">
              <a:buFont typeface="Wingdings" pitchFamily="2" charset="2"/>
              <a:buChar char="v"/>
            </a:pPr>
            <a:r>
              <a:rPr lang="en-US" sz="3200" dirty="0" smtClean="0"/>
              <a:t> Today fetal monitoring has progressed from the use of Feto</a:t>
            </a:r>
            <a:r>
              <a:rPr lang="en-US" sz="3200" dirty="0"/>
              <a:t>-</a:t>
            </a:r>
            <a:r>
              <a:rPr lang="en-US" sz="3200" dirty="0" smtClean="0"/>
              <a:t>scope to electronic fetal monitor such as:</a:t>
            </a:r>
          </a:p>
          <a:p>
            <a:pPr marL="514350" indent="-514350" algn="just" rtl="0">
              <a:buFont typeface="+mj-lt"/>
              <a:buAutoNum type="arabicPeriod"/>
            </a:pPr>
            <a:r>
              <a:rPr lang="en-US" sz="3200" dirty="0" smtClean="0"/>
              <a:t> Bella beat Shell</a:t>
            </a:r>
          </a:p>
          <a:p>
            <a:pPr marL="514350" indent="-514350" algn="just" rtl="0">
              <a:buFont typeface="+mj-lt"/>
              <a:buAutoNum type="arabicPeriod"/>
            </a:pPr>
            <a:r>
              <a:rPr lang="en-US" sz="3200" dirty="0" smtClean="0"/>
              <a:t> Bloom life</a:t>
            </a:r>
          </a:p>
          <a:p>
            <a:pPr algn="just" rtl="0"/>
            <a:r>
              <a:rPr lang="en-US" sz="3200" dirty="0" smtClean="0"/>
              <a:t> </a:t>
            </a:r>
            <a:endParaRPr lang="ar-IQ" sz="3200" dirty="0"/>
          </a:p>
        </p:txBody>
      </p:sp>
    </p:spTree>
    <p:extLst>
      <p:ext uri="{BB962C8B-B14F-4D97-AF65-F5344CB8AC3E}">
        <p14:creationId xmlns:p14="http://schemas.microsoft.com/office/powerpoint/2010/main" val="127996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496944" cy="5693866"/>
          </a:xfrm>
          <a:prstGeom prst="rect">
            <a:avLst/>
          </a:prstGeom>
        </p:spPr>
        <p:txBody>
          <a:bodyPr wrap="square">
            <a:spAutoFit/>
          </a:bodyPr>
          <a:lstStyle/>
          <a:p>
            <a:pPr algn="just" rtl="0"/>
            <a:r>
              <a:rPr lang="en-US" sz="2800" b="1" u="sng" dirty="0"/>
              <a:t>Philosophy of Maternal and Child Health </a:t>
            </a:r>
            <a:r>
              <a:rPr lang="en-US" sz="2800" b="1" u="sng" dirty="0" smtClean="0"/>
              <a:t>Nursing</a:t>
            </a:r>
          </a:p>
          <a:p>
            <a:pPr algn="just" rtl="0"/>
            <a:r>
              <a:rPr lang="en-US" sz="2800" b="1" dirty="0" smtClean="0"/>
              <a:t> </a:t>
            </a:r>
            <a:endParaRPr lang="en-US" sz="2800" dirty="0"/>
          </a:p>
          <a:p>
            <a:pPr marL="457200" lvl="0" indent="-457200" algn="just" rtl="0">
              <a:buFont typeface="Wingdings" pitchFamily="2" charset="2"/>
              <a:buChar char="q"/>
            </a:pPr>
            <a:r>
              <a:rPr lang="en-US" sz="2800" dirty="0"/>
              <a:t> Maternal and child health nursing is family centered; assessment data must include a family and individual assessment. </a:t>
            </a:r>
          </a:p>
          <a:p>
            <a:pPr marL="457200" lvl="0" indent="-457200" algn="just" rtl="0">
              <a:buFont typeface="Wingdings" pitchFamily="2" charset="2"/>
              <a:buChar char="q"/>
            </a:pPr>
            <a:r>
              <a:rPr lang="en-US" sz="2800" dirty="0"/>
              <a:t>Maternal and child health nursing is community centered; the health of families depends on and influences the health of communities. </a:t>
            </a:r>
          </a:p>
          <a:p>
            <a:pPr marL="457200" lvl="0" indent="-457200" algn="just" rtl="0">
              <a:buFont typeface="Wingdings" pitchFamily="2" charset="2"/>
              <a:buChar char="q"/>
            </a:pPr>
            <a:r>
              <a:rPr lang="en-US" sz="2800" dirty="0"/>
              <a:t>Maternal and child health nursing is research oriented, because research is the means whereby critical knowledge increases. </a:t>
            </a:r>
          </a:p>
          <a:p>
            <a:pPr marL="457200" indent="-457200" algn="just" rtl="0">
              <a:buFont typeface="Wingdings" pitchFamily="2" charset="2"/>
              <a:buChar char="q"/>
            </a:pPr>
            <a:r>
              <a:rPr lang="en-US" sz="2800" dirty="0"/>
              <a:t>Both nursing theory and evidence-based practice provide a foundation for nursing care</a:t>
            </a:r>
            <a:endParaRPr lang="ar-IQ" sz="2800" dirty="0"/>
          </a:p>
        </p:txBody>
      </p:sp>
    </p:spTree>
    <p:extLst>
      <p:ext uri="{BB962C8B-B14F-4D97-AF65-F5344CB8AC3E}">
        <p14:creationId xmlns:p14="http://schemas.microsoft.com/office/powerpoint/2010/main" val="2403680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3243196"/>
          </a:xfrm>
          <a:prstGeom prst="rect">
            <a:avLst/>
          </a:prstGeom>
        </p:spPr>
        <p:txBody>
          <a:bodyPr wrap="square">
            <a:spAutoFit/>
          </a:bodyPr>
          <a:lstStyle/>
          <a:p>
            <a:pPr algn="just" rtl="0">
              <a:lnSpc>
                <a:spcPct val="150000"/>
              </a:lnSpc>
            </a:pPr>
            <a:r>
              <a:rPr lang="en-US" sz="2800" b="1" dirty="0"/>
              <a:t>Bella beat's Shell </a:t>
            </a:r>
            <a:r>
              <a:rPr lang="en-US" sz="2800" b="1" dirty="0" smtClean="0"/>
              <a:t>: </a:t>
            </a:r>
            <a:r>
              <a:rPr lang="en-US" sz="2800" dirty="0" smtClean="0"/>
              <a:t>app It </a:t>
            </a:r>
            <a:r>
              <a:rPr lang="en-US" sz="2800" dirty="0"/>
              <a:t>works to amplify the sound of baby's heartbeat when pressed to the mother's body, as well as to let to record the audio and even share it with friends and family via the app. to regular appointments.</a:t>
            </a:r>
            <a:endParaRPr lang="ar-IQ" sz="2800" dirty="0"/>
          </a:p>
        </p:txBody>
      </p:sp>
    </p:spTree>
    <p:extLst>
      <p:ext uri="{BB962C8B-B14F-4D97-AF65-F5344CB8AC3E}">
        <p14:creationId xmlns:p14="http://schemas.microsoft.com/office/powerpoint/2010/main" val="3981344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6 iOS Compatible Smart Gadgets for New Mom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5284767" cy="568863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Living with Bellabeat Shell: Listening to my baby's heartbe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745138"/>
            <a:ext cx="3305053"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91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60648"/>
            <a:ext cx="8208912" cy="4535857"/>
          </a:xfrm>
          <a:prstGeom prst="rect">
            <a:avLst/>
          </a:prstGeom>
        </p:spPr>
        <p:txBody>
          <a:bodyPr wrap="square">
            <a:spAutoFit/>
          </a:bodyPr>
          <a:lstStyle/>
          <a:p>
            <a:pPr algn="just" rtl="0">
              <a:lnSpc>
                <a:spcPct val="150000"/>
              </a:lnSpc>
            </a:pPr>
            <a:r>
              <a:rPr lang="en-US" sz="2800" b="1" dirty="0" smtClean="0">
                <a:solidFill>
                  <a:schemeClr val="tx1">
                    <a:lumMod val="65000"/>
                    <a:lumOff val="35000"/>
                  </a:schemeClr>
                </a:solidFill>
              </a:rPr>
              <a:t>Bloom life</a:t>
            </a:r>
          </a:p>
          <a:p>
            <a:pPr algn="just" rtl="0">
              <a:lnSpc>
                <a:spcPct val="150000"/>
              </a:lnSpc>
            </a:pPr>
            <a:r>
              <a:rPr lang="en-US" sz="2800" dirty="0" smtClean="0"/>
              <a:t>woman not supposed to wear it the whole time but for one, two or three months of third trimester. It sticks onto the belly and measures the count and timing of contractions (both Braxton Hicks and labor) via electrical signals from the uterine muscle.</a:t>
            </a:r>
            <a:endParaRPr lang="ar-IQ" sz="2800" dirty="0"/>
          </a:p>
        </p:txBody>
      </p:sp>
    </p:spTree>
    <p:extLst>
      <p:ext uri="{BB962C8B-B14F-4D97-AF65-F5344CB8AC3E}">
        <p14:creationId xmlns:p14="http://schemas.microsoft.com/office/powerpoint/2010/main" val="3986302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loomlife's baby bump wearable tracks your contractions | Engadg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16632"/>
            <a:ext cx="4320479" cy="504056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WoW Woman in WearableTech and FemTech | Molly Dickens, Head of Content and  Community at Bloomlife — WOMEN OF WEARAB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60648"/>
            <a:ext cx="4269249"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77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224480"/>
            <a:ext cx="7301408" cy="1015663"/>
          </a:xfrm>
          <a:prstGeom prst="rect">
            <a:avLst/>
          </a:prstGeom>
        </p:spPr>
        <p:txBody>
          <a:bodyPr wrap="square">
            <a:spAutoFit/>
          </a:bodyPr>
          <a:lstStyle/>
          <a:p>
            <a:pPr marL="285750" indent="-285750" algn="l" rtl="0">
              <a:buFont typeface="Wingdings" pitchFamily="2" charset="2"/>
              <a:buChar char="v"/>
            </a:pPr>
            <a:r>
              <a:rPr lang="en-US" sz="2400" b="1" dirty="0"/>
              <a:t>Noninvasive prenatal testing or NIPT (2000s)</a:t>
            </a:r>
          </a:p>
          <a:p>
            <a:r>
              <a:rPr lang="en-US" dirty="0"/>
              <a:t/>
            </a:r>
            <a:br>
              <a:rPr lang="en-US" dirty="0"/>
            </a:br>
            <a:endParaRPr lang="ar-IQ" dirty="0"/>
          </a:p>
        </p:txBody>
      </p:sp>
      <p:sp>
        <p:nvSpPr>
          <p:cNvPr id="3" name="مستطيل 2"/>
          <p:cNvSpPr/>
          <p:nvPr/>
        </p:nvSpPr>
        <p:spPr>
          <a:xfrm>
            <a:off x="467544" y="908720"/>
            <a:ext cx="8208912" cy="2343014"/>
          </a:xfrm>
          <a:prstGeom prst="rect">
            <a:avLst/>
          </a:prstGeom>
        </p:spPr>
        <p:txBody>
          <a:bodyPr wrap="square">
            <a:spAutoFit/>
          </a:bodyPr>
          <a:lstStyle/>
          <a:p>
            <a:pPr algn="just" rtl="0">
              <a:lnSpc>
                <a:spcPct val="150000"/>
              </a:lnSpc>
            </a:pPr>
            <a:r>
              <a:rPr lang="en-US" sz="2000" b="1" dirty="0"/>
              <a:t> a blood test, can be done as early as the 9th week of pregnancy and can screen for chromosomal abnormalities in baby. Unlike amniocentesis, NIPT carries no risk of miscarriage. Early diagnosis of chromosomal disorders, including </a:t>
            </a:r>
            <a:r>
              <a:rPr lang="en-US" sz="2000" b="1" dirty="0">
                <a:hlinkClick r:id="rId2"/>
              </a:rPr>
              <a:t>microdeletions</a:t>
            </a:r>
            <a:r>
              <a:rPr lang="en-US" sz="2000" b="1" dirty="0"/>
              <a:t> ensures that affected babies receive the care they need as soon as possible.</a:t>
            </a:r>
            <a:endParaRPr lang="ar-IQ" sz="2000" b="1" dirty="0"/>
          </a:p>
        </p:txBody>
      </p:sp>
    </p:spTree>
    <p:extLst>
      <p:ext uri="{BB962C8B-B14F-4D97-AF65-F5344CB8AC3E}">
        <p14:creationId xmlns:p14="http://schemas.microsoft.com/office/powerpoint/2010/main" val="957331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568952" cy="2677656"/>
          </a:xfrm>
          <a:prstGeom prst="rect">
            <a:avLst/>
          </a:prstGeom>
        </p:spPr>
        <p:txBody>
          <a:bodyPr wrap="square">
            <a:spAutoFit/>
          </a:bodyPr>
          <a:lstStyle/>
          <a:p>
            <a:pPr marL="457200" indent="-457200" algn="just" rtl="0">
              <a:buFont typeface="Wingdings" pitchFamily="2" charset="2"/>
              <a:buChar char="v"/>
            </a:pPr>
            <a:r>
              <a:rPr lang="en-US" sz="2800" b="1" u="sng" dirty="0"/>
              <a:t>Cell-free DNA genetic screening</a:t>
            </a:r>
            <a:endParaRPr lang="en-US" sz="2800" u="sng" dirty="0"/>
          </a:p>
          <a:p>
            <a:pPr algn="just" rtl="0"/>
            <a:r>
              <a:rPr lang="en-US" sz="2800" dirty="0"/>
              <a:t>Cell-free DNA screening is the newest way to screen for genetic problems in the baby. This is a simple blood test that can detect pieces of the baby's DNA in mom's blood to determine if there may be a problem with the pregnancy.</a:t>
            </a:r>
          </a:p>
        </p:txBody>
      </p:sp>
      <p:sp>
        <p:nvSpPr>
          <p:cNvPr id="3" name="AutoShape 2" descr="Cell Free DNA – NIPT – Εμβρυο +"/>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a:p>
        </p:txBody>
      </p:sp>
      <p:sp>
        <p:nvSpPr>
          <p:cNvPr id="4" name="AutoShape 4" descr="Cell Free DNA – NIPT – Εμβρυο +"/>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dirty="0"/>
          </a:p>
        </p:txBody>
      </p:sp>
      <p:pic>
        <p:nvPicPr>
          <p:cNvPr id="2054" name="Picture 6" descr="Cell Free DNA – NIPT – Εμβρυο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866296"/>
            <a:ext cx="7620000" cy="340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04664"/>
            <a:ext cx="8208912" cy="6740307"/>
          </a:xfrm>
          <a:prstGeom prst="rect">
            <a:avLst/>
          </a:prstGeom>
        </p:spPr>
        <p:txBody>
          <a:bodyPr wrap="square">
            <a:spAutoFit/>
          </a:bodyPr>
          <a:lstStyle/>
          <a:p>
            <a:pPr marL="342900" indent="-342900" algn="just" rtl="0">
              <a:buFont typeface="Wingdings" pitchFamily="2" charset="2"/>
              <a:buChar char="v"/>
            </a:pPr>
            <a:r>
              <a:rPr lang="en-US" sz="2400" b="1" u="sng" dirty="0" smtClean="0"/>
              <a:t>Clearblue Digital pregnancy test.</a:t>
            </a:r>
          </a:p>
          <a:p>
            <a:pPr algn="just" rtl="0"/>
            <a:endParaRPr lang="en-US" sz="2400" dirty="0"/>
          </a:p>
          <a:p>
            <a:pPr marL="514350" indent="-514350" algn="just" rtl="0">
              <a:buFont typeface="+mj-lt"/>
              <a:buAutoNum type="arabicPeriod"/>
            </a:pPr>
            <a:endParaRPr lang="en-US" sz="2400" dirty="0" smtClean="0"/>
          </a:p>
          <a:p>
            <a:pPr algn="just" rtl="0" fontAlgn="base"/>
            <a:r>
              <a:rPr lang="en-US" sz="2400" b="1" dirty="0"/>
              <a:t>Description</a:t>
            </a:r>
          </a:p>
          <a:p>
            <a:pPr algn="just" rtl="0" fontAlgn="base"/>
            <a:r>
              <a:rPr lang="en-US" sz="2400" dirty="0"/>
              <a:t>Unmistakably clear results</a:t>
            </a:r>
          </a:p>
          <a:p>
            <a:pPr algn="just" rtl="0" fontAlgn="base"/>
            <a:r>
              <a:rPr lang="en-US" sz="2400" dirty="0"/>
              <a:t>Over 99% accurate</a:t>
            </a:r>
          </a:p>
          <a:p>
            <a:pPr algn="just" rtl="0" fontAlgn="base"/>
            <a:r>
              <a:rPr lang="en-US" sz="2400" dirty="0"/>
              <a:t>Results 5 days </a:t>
            </a:r>
            <a:r>
              <a:rPr lang="en-US" sz="2400" dirty="0" smtClean="0"/>
              <a:t>sooner</a:t>
            </a:r>
          </a:p>
          <a:p>
            <a:pPr algn="just" rtl="0" fontAlgn="base"/>
            <a:endParaRPr lang="en-US" sz="2400" dirty="0"/>
          </a:p>
          <a:p>
            <a:pPr algn="just" rtl="0" fontAlgn="base"/>
            <a:endParaRPr lang="en-US" sz="2400" dirty="0"/>
          </a:p>
          <a:p>
            <a:pPr algn="just" rtl="0"/>
            <a:endParaRPr lang="en-US" sz="2400" dirty="0"/>
          </a:p>
          <a:p>
            <a:pPr algn="just" rtl="0" fontAlgn="base"/>
            <a:r>
              <a:rPr lang="en-US" sz="2400" dirty="0" smtClean="0"/>
              <a:t>The </a:t>
            </a:r>
            <a:r>
              <a:rPr lang="en-US" sz="2400" dirty="0"/>
              <a:t>pregnancy hormone increases rapidly in early pregnancy and Clearblue Digital can be used to test up to 4 days before </a:t>
            </a:r>
            <a:r>
              <a:rPr lang="en-US" sz="2400" dirty="0" smtClean="0"/>
              <a:t>the expect period </a:t>
            </a:r>
            <a:r>
              <a:rPr lang="en-US" sz="2400" dirty="0"/>
              <a:t>(5 days sooner than missed period).  </a:t>
            </a:r>
          </a:p>
          <a:p>
            <a:pPr algn="just" rtl="0" fontAlgn="base"/>
            <a:r>
              <a:rPr lang="en-US" sz="2400" dirty="0" smtClean="0"/>
              <a:t>**</a:t>
            </a:r>
            <a:r>
              <a:rPr lang="en-US" sz="2400" dirty="0"/>
              <a:t>99% accurate at detecting typical pregnancy hormone levels. </a:t>
            </a:r>
          </a:p>
          <a:p>
            <a:pPr marL="514350" indent="-514350" algn="just" rtl="0">
              <a:buFont typeface="+mj-lt"/>
              <a:buAutoNum type="arabicPeriod"/>
            </a:pPr>
            <a:endParaRPr lang="en-US" sz="2400" dirty="0" smtClean="0"/>
          </a:p>
          <a:p>
            <a:pPr marL="514350" indent="-514350" algn="just" rtl="0">
              <a:buFont typeface="+mj-lt"/>
              <a:buAutoNum type="arabicPeriod"/>
            </a:pPr>
            <a:endParaRPr lang="en-US" sz="2400" dirty="0"/>
          </a:p>
        </p:txBody>
      </p:sp>
      <p:pic>
        <p:nvPicPr>
          <p:cNvPr id="3074" name="Picture 2" descr="How to use Clearblue Digital Pregnancy Test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423" y="1340768"/>
            <a:ext cx="4262050" cy="2434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1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apid Detection Pregnancy Test: Fast Results - Clearbl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636912"/>
            <a:ext cx="7776864"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755576" y="328588"/>
            <a:ext cx="7992888" cy="2343014"/>
          </a:xfrm>
          <a:prstGeom prst="rect">
            <a:avLst/>
          </a:prstGeom>
        </p:spPr>
        <p:txBody>
          <a:bodyPr wrap="square">
            <a:spAutoFit/>
          </a:bodyPr>
          <a:lstStyle/>
          <a:p>
            <a:pPr algn="just" rtl="0">
              <a:lnSpc>
                <a:spcPct val="150000"/>
              </a:lnSpc>
            </a:pPr>
            <a:r>
              <a:rPr lang="en-US" sz="2000" dirty="0"/>
              <a:t>tests can be used either ‘in-stream’ simply by holding the tip directly in the urine stream for 5 seconds; or by dipping the test into a collected urine sample for between 5 - 20 seconds, depending on the product used. Keep in mind you should always read the instruction leaflet before testing</a:t>
            </a:r>
            <a:endParaRPr lang="ar-IQ" sz="2000" dirty="0"/>
          </a:p>
        </p:txBody>
      </p:sp>
    </p:spTree>
    <p:extLst>
      <p:ext uri="{BB962C8B-B14F-4D97-AF65-F5344CB8AC3E}">
        <p14:creationId xmlns:p14="http://schemas.microsoft.com/office/powerpoint/2010/main" val="204552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4153370202"/>
              </p:ext>
            </p:extLst>
          </p:nvPr>
        </p:nvGraphicFramePr>
        <p:xfrm>
          <a:off x="143508" y="628461"/>
          <a:ext cx="8928992" cy="6142814"/>
        </p:xfrm>
        <a:graphic>
          <a:graphicData uri="http://schemas.openxmlformats.org/drawingml/2006/table">
            <a:tbl>
              <a:tblPr rtl="1" firstRow="1" bandRow="1">
                <a:tableStyleId>{5C22544A-7EE6-4342-B048-85BDC9FD1C3A}</a:tableStyleId>
              </a:tblPr>
              <a:tblGrid>
                <a:gridCol w="4464496"/>
                <a:gridCol w="4464496"/>
              </a:tblGrid>
              <a:tr h="388012">
                <a:tc>
                  <a:txBody>
                    <a:bodyPr/>
                    <a:lstStyle/>
                    <a:p>
                      <a:pPr algn="l" rtl="0"/>
                      <a:r>
                        <a:rPr lang="en-US" sz="1800" b="1" kern="1200" dirty="0" smtClean="0">
                          <a:solidFill>
                            <a:schemeClr val="lt1"/>
                          </a:solidFill>
                          <a:effectLst/>
                          <a:latin typeface="+mn-lt"/>
                          <a:ea typeface="+mn-ea"/>
                          <a:cs typeface="+mn-cs"/>
                        </a:rPr>
                        <a:t>Implications for Nursing</a:t>
                      </a:r>
                      <a:endParaRPr lang="ar-IQ" sz="2000" dirty="0"/>
                    </a:p>
                  </a:txBody>
                  <a:tcPr/>
                </a:tc>
                <a:tc>
                  <a:txBody>
                    <a:bodyPr/>
                    <a:lstStyle/>
                    <a:p>
                      <a:pPr algn="l" rtl="0"/>
                      <a:r>
                        <a:rPr lang="en-US" sz="1800" b="1" kern="1200" dirty="0" smtClean="0">
                          <a:solidFill>
                            <a:schemeClr val="lt1"/>
                          </a:solidFill>
                          <a:effectLst/>
                          <a:latin typeface="+mn-lt"/>
                          <a:ea typeface="+mn-ea"/>
                          <a:cs typeface="+mn-cs"/>
                        </a:rPr>
                        <a:t>Trend</a:t>
                      </a:r>
                      <a:endParaRPr lang="ar-IQ" sz="2000" dirty="0"/>
                    </a:p>
                  </a:txBody>
                  <a:tcPr/>
                </a:tc>
              </a:tr>
              <a:tr h="2037061">
                <a:tc>
                  <a:txBody>
                    <a:bodyPr/>
                    <a:lstStyle/>
                    <a:p>
                      <a:pPr marL="285750" indent="-285750" algn="l" rtl="0">
                        <a:buFont typeface="Arial" pitchFamily="34" charset="0"/>
                        <a:buChar char="•"/>
                      </a:pPr>
                      <a:r>
                        <a:rPr lang="en-US" sz="2400" kern="1200" dirty="0" smtClean="0">
                          <a:solidFill>
                            <a:schemeClr val="dk1"/>
                          </a:solidFill>
                          <a:effectLst/>
                          <a:latin typeface="+mn-lt"/>
                          <a:ea typeface="+mn-ea"/>
                          <a:cs typeface="+mn-cs"/>
                        </a:rPr>
                        <a:t>Fewer family members are present as support in a time of crisis.</a:t>
                      </a:r>
                    </a:p>
                    <a:p>
                      <a:pPr marL="285750" indent="-285750" algn="l" rtl="0">
                        <a:buFont typeface="Arial" pitchFamily="34" charset="0"/>
                        <a:buChar char="•"/>
                      </a:pPr>
                      <a:r>
                        <a:rPr lang="en-US" sz="2400" kern="1200" dirty="0" smtClean="0">
                          <a:solidFill>
                            <a:schemeClr val="dk1"/>
                          </a:solidFill>
                          <a:effectLst/>
                          <a:latin typeface="+mn-lt"/>
                          <a:ea typeface="+mn-ea"/>
                          <a:cs typeface="+mn-cs"/>
                        </a:rPr>
                        <a:t> Nurses must fulfill this role more than ever before. </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US" sz="2400" b="1" kern="1200" dirty="0" smtClean="0">
                          <a:solidFill>
                            <a:schemeClr val="dk1"/>
                          </a:solidFill>
                          <a:effectLst/>
                          <a:latin typeface="+mn-lt"/>
                          <a:ea typeface="+mn-ea"/>
                          <a:cs typeface="+mn-cs"/>
                        </a:rPr>
                        <a:t>Families are smaller than in previous decades.</a:t>
                      </a:r>
                    </a:p>
                    <a:p>
                      <a:pPr marL="342900" indent="-342900" algn="l" rtl="0">
                        <a:buFont typeface="Wingdings" pitchFamily="2" charset="2"/>
                        <a:buChar char="v"/>
                      </a:pPr>
                      <a:endParaRPr lang="ar-IQ" sz="2000" dirty="0"/>
                    </a:p>
                  </a:txBody>
                  <a:tcPr/>
                </a:tc>
              </a:tr>
              <a:tr h="1492701">
                <a:tc>
                  <a:txBody>
                    <a:bodyPr/>
                    <a:lstStyle/>
                    <a:p>
                      <a:pPr algn="l" rtl="0">
                        <a:lnSpc>
                          <a:spcPct val="150000"/>
                        </a:lnSpc>
                      </a:pPr>
                      <a:r>
                        <a:rPr lang="en-US" sz="2000" kern="1200" dirty="0" smtClean="0">
                          <a:solidFill>
                            <a:schemeClr val="dk1"/>
                          </a:solidFill>
                          <a:effectLst/>
                          <a:latin typeface="+mn-lt"/>
                          <a:ea typeface="+mn-ea"/>
                          <a:cs typeface="+mn-cs"/>
                        </a:rPr>
                        <a:t>A single parent may have fewer financial resources; this is more likely if the parent is a woman.</a:t>
                      </a:r>
                      <a:endParaRPr lang="en-US" sz="2000" kern="1200" dirty="0">
                        <a:solidFill>
                          <a:schemeClr val="dk1"/>
                        </a:solidFill>
                        <a:effectLst/>
                        <a:latin typeface="+mn-lt"/>
                        <a:ea typeface="+mn-ea"/>
                        <a:cs typeface="+mn-cs"/>
                      </a:endParaRPr>
                    </a:p>
                  </a:txBody>
                  <a:tcPr/>
                </a:tc>
                <a:tc>
                  <a:txBody>
                    <a:bodyPr/>
                    <a:lstStyle/>
                    <a:p>
                      <a:pPr marL="342900" indent="-342900" algn="l" rtl="0">
                        <a:buFont typeface="Wingdings" pitchFamily="2" charset="2"/>
                        <a:buChar char="v"/>
                      </a:pPr>
                      <a:r>
                        <a:rPr lang="en-US" sz="2000" kern="1200" dirty="0" smtClean="0">
                          <a:solidFill>
                            <a:schemeClr val="dk1"/>
                          </a:solidFill>
                          <a:effectLst/>
                          <a:latin typeface="+mn-lt"/>
                          <a:ea typeface="+mn-ea"/>
                          <a:cs typeface="+mn-cs"/>
                        </a:rPr>
                        <a:t>Single parents are increasing in number</a:t>
                      </a:r>
                      <a:endParaRPr lang="ar-IQ" sz="2000" dirty="0"/>
                    </a:p>
                  </a:txBody>
                  <a:tcPr/>
                </a:tc>
              </a:tr>
              <a:tr h="205889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 Good interviewing is necessary with mobile families so a health database can be established; education for health monitoring is important.</a:t>
                      </a:r>
                    </a:p>
                  </a:txBody>
                  <a:tcP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US" sz="2000" kern="1200" dirty="0" smtClean="0">
                          <a:solidFill>
                            <a:schemeClr val="dk1"/>
                          </a:solidFill>
                          <a:effectLst/>
                          <a:latin typeface="+mn-lt"/>
                          <a:ea typeface="+mn-ea"/>
                          <a:cs typeface="+mn-cs"/>
                        </a:rPr>
                        <a:t>Families are more mobile than previously; there is an increase in the number of homeless women and children. </a:t>
                      </a:r>
                    </a:p>
                    <a:p>
                      <a:pPr marL="342900" indent="-342900" algn="l" rtl="0">
                        <a:buFont typeface="Wingdings" pitchFamily="2" charset="2"/>
                        <a:buChar char="v"/>
                      </a:pPr>
                      <a:endParaRPr lang="ar-IQ" sz="2000" dirty="0"/>
                    </a:p>
                  </a:txBody>
                  <a:tcPr/>
                </a:tc>
              </a:tr>
            </a:tbl>
          </a:graphicData>
        </a:graphic>
      </p:graphicFrame>
      <p:sp>
        <p:nvSpPr>
          <p:cNvPr id="5" name="مستطيل 4"/>
          <p:cNvSpPr/>
          <p:nvPr/>
        </p:nvSpPr>
        <p:spPr>
          <a:xfrm>
            <a:off x="395536" y="116632"/>
            <a:ext cx="8424936" cy="400110"/>
          </a:xfrm>
          <a:prstGeom prst="rect">
            <a:avLst/>
          </a:prstGeom>
        </p:spPr>
        <p:txBody>
          <a:bodyPr wrap="square">
            <a:spAutoFit/>
          </a:bodyPr>
          <a:lstStyle/>
          <a:p>
            <a:pPr algn="l" rtl="0"/>
            <a:r>
              <a:rPr lang="en-US" sz="2000" b="1" dirty="0"/>
              <a:t>Trends in Maternal and Child Health Care and Implications for Nurses </a:t>
            </a:r>
          </a:p>
        </p:txBody>
      </p:sp>
    </p:spTree>
    <p:extLst>
      <p:ext uri="{BB962C8B-B14F-4D97-AF65-F5344CB8AC3E}">
        <p14:creationId xmlns:p14="http://schemas.microsoft.com/office/powerpoint/2010/main" val="46664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911807781"/>
              </p:ext>
            </p:extLst>
          </p:nvPr>
        </p:nvGraphicFramePr>
        <p:xfrm>
          <a:off x="323528" y="188640"/>
          <a:ext cx="8352928" cy="6035040"/>
        </p:xfrm>
        <a:graphic>
          <a:graphicData uri="http://schemas.openxmlformats.org/drawingml/2006/table">
            <a:tbl>
              <a:tblPr rtl="1" firstRow="1" bandRow="1">
                <a:tableStyleId>{5C22544A-7EE6-4342-B048-85BDC9FD1C3A}</a:tableStyleId>
              </a:tblPr>
              <a:tblGrid>
                <a:gridCol w="4176464"/>
                <a:gridCol w="4176464"/>
              </a:tblGrid>
              <a:tr h="672930">
                <a:tc>
                  <a:txBody>
                    <a:bodyPr/>
                    <a:lstStyle/>
                    <a:p>
                      <a:pPr algn="l" rtl="0">
                        <a:lnSpc>
                          <a:spcPct val="150000"/>
                        </a:lnSpc>
                      </a:pPr>
                      <a:r>
                        <a:rPr lang="en-US" sz="2000" b="1" kern="1200" dirty="0" smtClean="0">
                          <a:solidFill>
                            <a:schemeClr val="lt1"/>
                          </a:solidFill>
                          <a:effectLst/>
                          <a:latin typeface="+mn-lt"/>
                          <a:ea typeface="+mn-ea"/>
                          <a:cs typeface="+mn-cs"/>
                        </a:rPr>
                        <a:t>Screening for child or intimate partner abuse should be included in family contacts. Be aware of the legal responsibilities for reporting abuse.</a:t>
                      </a:r>
                      <a:endParaRPr lang="ar-IQ" sz="2000" dirty="0"/>
                    </a:p>
                  </a:txBody>
                  <a:tcPr/>
                </a:tc>
                <a:tc>
                  <a:txBody>
                    <a:bodyPr/>
                    <a:lstStyle/>
                    <a:p>
                      <a:pPr marL="342900" indent="-342900" algn="l" rtl="0">
                        <a:lnSpc>
                          <a:spcPct val="150000"/>
                        </a:lnSpc>
                        <a:buFont typeface="Wingdings" pitchFamily="2" charset="2"/>
                        <a:buChar char="v"/>
                      </a:pPr>
                      <a:r>
                        <a:rPr lang="en-US" sz="2000" b="1" kern="1200" dirty="0" smtClean="0">
                          <a:solidFill>
                            <a:schemeClr val="lt1"/>
                          </a:solidFill>
                          <a:effectLst/>
                          <a:latin typeface="+mn-lt"/>
                          <a:ea typeface="+mn-ea"/>
                          <a:cs typeface="+mn-cs"/>
                        </a:rPr>
                        <a:t>Abuse is more common than ever before</a:t>
                      </a:r>
                      <a:endParaRPr lang="ar-IQ" sz="2000" dirty="0"/>
                    </a:p>
                  </a:txBody>
                  <a:tcPr/>
                </a:tc>
              </a:tr>
              <a:tr h="6729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Families are ripe for health education; providing this can be a major nursing role.`</a:t>
                      </a:r>
                    </a:p>
                  </a:txBody>
                  <a:tcPr/>
                </a:tc>
                <a:tc>
                  <a:txBody>
                    <a:bodyPr/>
                    <a:lstStyle/>
                    <a:p>
                      <a:pPr marL="342900" marR="0" indent="-342900" algn="l" defTabSz="914400" rtl="0" eaLnBrk="1" fontAlgn="auto" latinLnBrk="0" hangingPunct="1">
                        <a:lnSpc>
                          <a:spcPct val="150000"/>
                        </a:lnSpc>
                        <a:spcBef>
                          <a:spcPts val="0"/>
                        </a:spcBef>
                        <a:spcAft>
                          <a:spcPts val="0"/>
                        </a:spcAft>
                        <a:buClrTx/>
                        <a:buSzTx/>
                        <a:buFont typeface="Wingdings" pitchFamily="2" charset="2"/>
                        <a:buChar char="v"/>
                        <a:tabLst/>
                        <a:defRPr/>
                      </a:pPr>
                      <a:r>
                        <a:rPr lang="en-US" sz="2400" kern="1200" dirty="0" smtClean="0">
                          <a:solidFill>
                            <a:schemeClr val="dk1"/>
                          </a:solidFill>
                          <a:effectLst/>
                          <a:latin typeface="+mn-lt"/>
                          <a:ea typeface="+mn-ea"/>
                          <a:cs typeface="+mn-cs"/>
                        </a:rPr>
                        <a:t>Families are more health-conscious than previously.</a:t>
                      </a:r>
                    </a:p>
                    <a:p>
                      <a:pPr marL="285750" indent="-285750" rtl="1">
                        <a:buFont typeface="Wingdings" pitchFamily="2" charset="2"/>
                        <a:buChar char="v"/>
                      </a:pPr>
                      <a:endParaRPr lang="ar-IQ" dirty="0"/>
                    </a:p>
                  </a:txBody>
                  <a:tcPr/>
                </a:tc>
              </a:tr>
              <a:tr h="672930">
                <a:tc>
                  <a:txBody>
                    <a:bodyPr/>
                    <a:lstStyle/>
                    <a:p>
                      <a:pPr algn="l" rtl="0">
                        <a:lnSpc>
                          <a:spcPct val="150000"/>
                        </a:lnSpc>
                      </a:pPr>
                      <a:r>
                        <a:rPr lang="en-US" sz="2000" kern="1200" dirty="0" smtClean="0">
                          <a:solidFill>
                            <a:schemeClr val="dk1"/>
                          </a:solidFill>
                          <a:effectLst/>
                          <a:latin typeface="+mn-lt"/>
                          <a:ea typeface="+mn-ea"/>
                          <a:cs typeface="+mn-cs"/>
                        </a:rPr>
                        <a:t>Comprehensive care is necessary in primary care settings because referral to specialists may no longer be an option</a:t>
                      </a:r>
                      <a:endParaRPr lang="ar-IQ" sz="2000" dirty="0"/>
                    </a:p>
                  </a:txBody>
                  <a:tcPr/>
                </a:tc>
                <a:tc>
                  <a:txBody>
                    <a:bodyPr/>
                    <a:lstStyle/>
                    <a:p>
                      <a:pPr marL="342900" marR="0" indent="-342900" algn="just" defTabSz="914400" rtl="0" eaLnBrk="1" fontAlgn="auto" latinLnBrk="0" hangingPunct="1">
                        <a:lnSpc>
                          <a:spcPct val="100000"/>
                        </a:lnSpc>
                        <a:spcBef>
                          <a:spcPts val="0"/>
                        </a:spcBef>
                        <a:spcAft>
                          <a:spcPts val="0"/>
                        </a:spcAft>
                        <a:buClrTx/>
                        <a:buSzTx/>
                        <a:buFont typeface="Wingdings" pitchFamily="2" charset="2"/>
                        <a:buChar char="v"/>
                        <a:tabLst/>
                        <a:defRPr/>
                      </a:pPr>
                      <a:r>
                        <a:rPr lang="en-US" sz="2400" kern="1200" dirty="0" smtClean="0">
                          <a:solidFill>
                            <a:schemeClr val="dk1"/>
                          </a:solidFill>
                          <a:effectLst/>
                          <a:latin typeface="+mn-lt"/>
                          <a:ea typeface="+mn-ea"/>
                          <a:cs typeface="+mn-cs"/>
                        </a:rPr>
                        <a:t>Health care must respect cost containment</a:t>
                      </a:r>
                    </a:p>
                    <a:p>
                      <a:pPr marL="285750" indent="-285750" rtl="1">
                        <a:buFont typeface="Wingdings" pitchFamily="2" charset="2"/>
                        <a:buChar char="v"/>
                      </a:pPr>
                      <a:endParaRPr lang="ar-IQ" dirty="0"/>
                    </a:p>
                  </a:txBody>
                  <a:tcPr/>
                </a:tc>
              </a:tr>
            </a:tbl>
          </a:graphicData>
        </a:graphic>
      </p:graphicFrame>
    </p:spTree>
    <p:extLst>
      <p:ext uri="{BB962C8B-B14F-4D97-AF65-F5344CB8AC3E}">
        <p14:creationId xmlns:p14="http://schemas.microsoft.com/office/powerpoint/2010/main" val="1132866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568952" cy="6186309"/>
          </a:xfrm>
          <a:prstGeom prst="rect">
            <a:avLst/>
          </a:prstGeom>
        </p:spPr>
        <p:txBody>
          <a:bodyPr wrap="square">
            <a:spAutoFit/>
          </a:bodyPr>
          <a:lstStyle/>
          <a:p>
            <a:pPr lvl="0" algn="ctr" rtl="0"/>
            <a:r>
              <a:rPr lang="en-US" sz="3200" dirty="0" smtClean="0"/>
              <a:t>Cont.</a:t>
            </a:r>
            <a:r>
              <a:rPr lang="en-US" sz="2800" dirty="0" smtClean="0"/>
              <a:t>…</a:t>
            </a:r>
          </a:p>
          <a:p>
            <a:pPr marL="457200" lvl="0" indent="-457200" algn="just" rtl="0">
              <a:buFont typeface="Wingdings" pitchFamily="2" charset="2"/>
              <a:buChar char="q"/>
            </a:pPr>
            <a:r>
              <a:rPr lang="en-US" sz="2800" dirty="0" smtClean="0"/>
              <a:t>A </a:t>
            </a:r>
            <a:r>
              <a:rPr lang="en-US" sz="2800" dirty="0"/>
              <a:t>maternal and child health nurse serves as an advocate to protect the rights of all family members, including the fetus. </a:t>
            </a:r>
          </a:p>
          <a:p>
            <a:pPr marL="457200" lvl="0" indent="-457200" algn="just" rtl="0">
              <a:buFont typeface="Wingdings" pitchFamily="2" charset="2"/>
              <a:buChar char="q"/>
            </a:pPr>
            <a:r>
              <a:rPr lang="en-US" sz="2800" dirty="0"/>
              <a:t>Maternal and child health nursing includes a high degree of independent nursing functions, because teaching and counseling are so frequently required. </a:t>
            </a:r>
          </a:p>
          <a:p>
            <a:pPr marL="457200" lvl="0" indent="-457200" algn="just" rtl="0">
              <a:buFont typeface="Wingdings" pitchFamily="2" charset="2"/>
              <a:buChar char="q"/>
            </a:pPr>
            <a:r>
              <a:rPr lang="en-US" sz="2800" dirty="0"/>
              <a:t>Promoting health is an important nursing role, because this protects the health of the next generation. </a:t>
            </a:r>
          </a:p>
          <a:p>
            <a:pPr marL="457200" lvl="0" indent="-457200" algn="just" rtl="0">
              <a:buFont typeface="Wingdings" pitchFamily="2" charset="2"/>
              <a:buChar char="q"/>
            </a:pPr>
            <a:r>
              <a:rPr lang="en-US" sz="2800" dirty="0"/>
              <a:t>Pregnancy or childhood illness can be stressful and can alter family life in both subtle and extensive ways. </a:t>
            </a:r>
          </a:p>
        </p:txBody>
      </p:sp>
    </p:spTree>
    <p:extLst>
      <p:ext uri="{BB962C8B-B14F-4D97-AF65-F5344CB8AC3E}">
        <p14:creationId xmlns:p14="http://schemas.microsoft.com/office/powerpoint/2010/main" val="354481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rrent trends in child health nurs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2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352928" cy="4154984"/>
          </a:xfrm>
          <a:prstGeom prst="rect">
            <a:avLst/>
          </a:prstGeom>
        </p:spPr>
        <p:txBody>
          <a:bodyPr wrap="square">
            <a:spAutoFit/>
          </a:bodyPr>
          <a:lstStyle/>
          <a:p>
            <a:pPr lvl="0" algn="ctr" rtl="0"/>
            <a:r>
              <a:rPr lang="en-US" sz="4000" dirty="0" smtClean="0"/>
              <a:t>Cont. </a:t>
            </a:r>
          </a:p>
          <a:p>
            <a:pPr marL="342900" lvl="0" indent="-342900" algn="just" rtl="0">
              <a:buFont typeface="Wingdings" pitchFamily="2" charset="2"/>
              <a:buChar char="q"/>
            </a:pPr>
            <a:r>
              <a:rPr lang="en-US" sz="3200" dirty="0" smtClean="0"/>
              <a:t>Personal</a:t>
            </a:r>
            <a:r>
              <a:rPr lang="en-US" sz="3200" dirty="0"/>
              <a:t>, cultural, and religious attitudes and beliefs influence the meaning of illness and its impact on the </a:t>
            </a:r>
            <a:r>
              <a:rPr lang="en-US" sz="3200" dirty="0" smtClean="0"/>
              <a:t>family.</a:t>
            </a:r>
          </a:p>
          <a:p>
            <a:pPr marL="342900" lvl="0" indent="-342900" algn="just" rtl="0">
              <a:buFont typeface="Wingdings" pitchFamily="2" charset="2"/>
              <a:buChar char="q"/>
            </a:pPr>
            <a:r>
              <a:rPr lang="en-US" sz="3200" dirty="0" smtClean="0"/>
              <a:t>Maternal </a:t>
            </a:r>
            <a:r>
              <a:rPr lang="en-US" sz="3200" dirty="0"/>
              <a:t>and child health nursing is a challenging role for a nurse and is a major factor in promoting high-level wellness in families</a:t>
            </a:r>
          </a:p>
        </p:txBody>
      </p:sp>
    </p:spTree>
    <p:extLst>
      <p:ext uri="{BB962C8B-B14F-4D97-AF65-F5344CB8AC3E}">
        <p14:creationId xmlns:p14="http://schemas.microsoft.com/office/powerpoint/2010/main" val="216058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188640"/>
            <a:ext cx="8424936" cy="5940088"/>
          </a:xfrm>
          <a:prstGeom prst="rect">
            <a:avLst/>
          </a:prstGeom>
        </p:spPr>
        <p:txBody>
          <a:bodyPr wrap="square">
            <a:spAutoFit/>
          </a:bodyPr>
          <a:lstStyle/>
          <a:p>
            <a:pPr algn="just" rtl="0"/>
            <a:r>
              <a:rPr lang="en-US" sz="3200" b="1" u="sng" dirty="0"/>
              <a:t>Common Measures to Ensure Family-Centered Maternal and Child</a:t>
            </a:r>
            <a:r>
              <a:rPr lang="en-US" sz="3200" u="sng" dirty="0"/>
              <a:t> </a:t>
            </a:r>
            <a:r>
              <a:rPr lang="en-US" sz="3200" b="1" u="sng" dirty="0"/>
              <a:t>Health Care Principle</a:t>
            </a:r>
            <a:r>
              <a:rPr lang="en-US" sz="3200" u="sng" dirty="0"/>
              <a:t> </a:t>
            </a:r>
            <a:endParaRPr lang="en-US" sz="3200" u="sng" dirty="0" smtClean="0"/>
          </a:p>
          <a:p>
            <a:pPr algn="just" rtl="0"/>
            <a:endParaRPr lang="en-US" sz="3200" u="sng" dirty="0"/>
          </a:p>
          <a:p>
            <a:pPr marL="742950" lvl="0" indent="-742950" algn="just" rtl="0">
              <a:buFont typeface="+mj-lt"/>
              <a:buAutoNum type="arabicPeriod"/>
            </a:pPr>
            <a:r>
              <a:rPr lang="en-US" sz="3600" dirty="0"/>
              <a:t> </a:t>
            </a:r>
            <a:r>
              <a:rPr lang="en-US" sz="3600" dirty="0" smtClean="0"/>
              <a:t>The </a:t>
            </a:r>
            <a:r>
              <a:rPr lang="en-US" sz="3600" dirty="0"/>
              <a:t>family is the basic unit of society.</a:t>
            </a:r>
          </a:p>
          <a:p>
            <a:pPr marL="742950" lvl="0" indent="-742950" algn="just" rtl="0">
              <a:buFont typeface="+mj-lt"/>
              <a:buAutoNum type="arabicPeriod"/>
            </a:pPr>
            <a:r>
              <a:rPr lang="en-US" sz="3600" dirty="0"/>
              <a:t> Families represent racial, ethnic, cultural, and socioeconomic diversity. </a:t>
            </a:r>
          </a:p>
          <a:p>
            <a:pPr marL="742950" lvl="0" indent="-742950" algn="just" rtl="0">
              <a:buFont typeface="+mj-lt"/>
              <a:buAutoNum type="arabicPeriod"/>
            </a:pPr>
            <a:r>
              <a:rPr lang="en-US" sz="3600" dirty="0"/>
              <a:t>Children grow both individually and as part of a family. </a:t>
            </a:r>
          </a:p>
        </p:txBody>
      </p:sp>
    </p:spTree>
    <p:extLst>
      <p:ext uri="{BB962C8B-B14F-4D97-AF65-F5344CB8AC3E}">
        <p14:creationId xmlns:p14="http://schemas.microsoft.com/office/powerpoint/2010/main" val="2713522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640960" cy="6124754"/>
          </a:xfrm>
          <a:prstGeom prst="rect">
            <a:avLst/>
          </a:prstGeom>
        </p:spPr>
        <p:txBody>
          <a:bodyPr wrap="square">
            <a:spAutoFit/>
          </a:bodyPr>
          <a:lstStyle/>
          <a:p>
            <a:pPr algn="just" rtl="0"/>
            <a:r>
              <a:rPr lang="en-US" sz="2800" b="1" u="sng" dirty="0"/>
              <a:t>Nursing </a:t>
            </a:r>
            <a:r>
              <a:rPr lang="en-US" sz="2800" b="1" u="sng" dirty="0" smtClean="0"/>
              <a:t>Interventions</a:t>
            </a:r>
          </a:p>
          <a:p>
            <a:pPr algn="just" rtl="0"/>
            <a:r>
              <a:rPr lang="en-US" sz="2800" b="1" u="sng" dirty="0" smtClean="0"/>
              <a:t> </a:t>
            </a:r>
            <a:endParaRPr lang="en-US" sz="2800" u="sng" dirty="0"/>
          </a:p>
          <a:p>
            <a:pPr marL="457200" lvl="0" indent="-457200" algn="just" rtl="0">
              <a:buFont typeface="Wingdings" pitchFamily="2" charset="2"/>
              <a:buChar char="q"/>
            </a:pPr>
            <a:r>
              <a:rPr lang="en-US" sz="2800" dirty="0"/>
              <a:t> Consider the family as a whole as well as its individual members. </a:t>
            </a:r>
          </a:p>
          <a:p>
            <a:pPr marL="457200" lvl="0" indent="-457200" algn="just" rtl="0">
              <a:buFont typeface="Wingdings" pitchFamily="2" charset="2"/>
              <a:buChar char="q"/>
            </a:pPr>
            <a:r>
              <a:rPr lang="en-US" sz="2800" dirty="0"/>
              <a:t>Encourage families to reach out to their community so that family members are not isolated from their community or from each other. </a:t>
            </a:r>
          </a:p>
          <a:p>
            <a:pPr marL="457200" lvl="0" indent="-457200" algn="just" rtl="0">
              <a:buFont typeface="Wingdings" pitchFamily="2" charset="2"/>
              <a:buChar char="q"/>
            </a:pPr>
            <a:r>
              <a:rPr lang="en-US" sz="2800" dirty="0"/>
              <a:t>Encourage family bonding through rooming-in in both maternal and child health hospital settings. </a:t>
            </a:r>
          </a:p>
          <a:p>
            <a:pPr marL="457200" lvl="0" indent="-457200" algn="just" rtl="0">
              <a:buFont typeface="Wingdings" pitchFamily="2" charset="2"/>
              <a:buChar char="q"/>
            </a:pPr>
            <a:r>
              <a:rPr lang="en-US" sz="2800" dirty="0"/>
              <a:t>Participate in early hospital discharge programs to reunite families as soon as possible. </a:t>
            </a:r>
          </a:p>
          <a:p>
            <a:pPr marL="457200" lvl="0" indent="-457200" algn="just" rtl="0">
              <a:buFont typeface="Wingdings" pitchFamily="2" charset="2"/>
              <a:buChar char="q"/>
            </a:pPr>
            <a:r>
              <a:rPr lang="en-US" sz="2800" dirty="0"/>
              <a:t>Encourage family and sibling visits in the hospital to promote family contacts. </a:t>
            </a:r>
          </a:p>
        </p:txBody>
      </p:sp>
    </p:spTree>
    <p:extLst>
      <p:ext uri="{BB962C8B-B14F-4D97-AF65-F5344CB8AC3E}">
        <p14:creationId xmlns:p14="http://schemas.microsoft.com/office/powerpoint/2010/main" val="83601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347113"/>
            <a:ext cx="8136904" cy="5386090"/>
          </a:xfrm>
          <a:prstGeom prst="rect">
            <a:avLst/>
          </a:prstGeom>
        </p:spPr>
        <p:txBody>
          <a:bodyPr wrap="square">
            <a:spAutoFit/>
          </a:bodyPr>
          <a:lstStyle/>
          <a:p>
            <a:pPr lvl="0" algn="ctr" rtl="0"/>
            <a:r>
              <a:rPr lang="en-US" sz="3600" dirty="0" smtClean="0"/>
              <a:t>Cont</a:t>
            </a:r>
            <a:r>
              <a:rPr lang="en-US" sz="2800" dirty="0" smtClean="0"/>
              <a:t>.</a:t>
            </a:r>
          </a:p>
          <a:p>
            <a:pPr marL="457200" lvl="0" indent="-457200" algn="just" rtl="0">
              <a:buFont typeface="Wingdings" pitchFamily="2" charset="2"/>
              <a:buChar char="q"/>
            </a:pPr>
            <a:r>
              <a:rPr lang="en-US" sz="2800" dirty="0" smtClean="0"/>
              <a:t>Assess </a:t>
            </a:r>
            <a:r>
              <a:rPr lang="en-US" sz="2800" dirty="0"/>
              <a:t>families for strengths as well as specific needs or challenges.</a:t>
            </a:r>
          </a:p>
          <a:p>
            <a:pPr marL="457200" lvl="0" indent="-457200" algn="just" rtl="0">
              <a:buFont typeface="Wingdings" pitchFamily="2" charset="2"/>
              <a:buChar char="q"/>
            </a:pPr>
            <a:r>
              <a:rPr lang="en-US" sz="2800" dirty="0"/>
              <a:t>Respect diversity in families as a unique quality of that family. </a:t>
            </a:r>
          </a:p>
          <a:p>
            <a:pPr marL="457200" lvl="0" indent="-457200" algn="just" rtl="0">
              <a:buFont typeface="Wingdings" pitchFamily="2" charset="2"/>
              <a:buChar char="q"/>
            </a:pPr>
            <a:r>
              <a:rPr lang="en-US" sz="2800" dirty="0"/>
              <a:t>Encourage families to give care to a newborn or ill child.</a:t>
            </a:r>
          </a:p>
          <a:p>
            <a:pPr marL="457200" lvl="0" indent="-457200" algn="just" rtl="0">
              <a:buFont typeface="Wingdings" pitchFamily="2" charset="2"/>
              <a:buChar char="q"/>
            </a:pPr>
            <a:r>
              <a:rPr lang="en-US" sz="2800" dirty="0"/>
              <a:t>Include developmental stimulation in nursing care. </a:t>
            </a:r>
          </a:p>
          <a:p>
            <a:pPr marL="457200" lvl="0" indent="-457200" algn="just" rtl="0">
              <a:buFont typeface="Wingdings" pitchFamily="2" charset="2"/>
              <a:buChar char="q"/>
            </a:pPr>
            <a:r>
              <a:rPr lang="en-US" sz="2800" dirty="0"/>
              <a:t>Share or initiate information on health planning with family members so that care is family oriented. </a:t>
            </a:r>
          </a:p>
        </p:txBody>
      </p:sp>
    </p:spTree>
    <p:extLst>
      <p:ext uri="{BB962C8B-B14F-4D97-AF65-F5344CB8AC3E}">
        <p14:creationId xmlns:p14="http://schemas.microsoft.com/office/powerpoint/2010/main" val="104025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8064896" cy="523220"/>
          </a:xfrm>
          <a:prstGeom prst="rect">
            <a:avLst/>
          </a:prstGeom>
        </p:spPr>
        <p:txBody>
          <a:bodyPr wrap="square">
            <a:spAutoFit/>
          </a:bodyPr>
          <a:lstStyle/>
          <a:p>
            <a:pPr algn="ctr" rtl="0"/>
            <a:r>
              <a:rPr lang="en-US" sz="2800" b="1" u="sng" dirty="0"/>
              <a:t>family-centered care and the nursing process</a:t>
            </a:r>
            <a:endParaRPr lang="ar-IQ" sz="2800" u="sng" dirty="0"/>
          </a:p>
        </p:txBody>
      </p:sp>
      <p:sp>
        <p:nvSpPr>
          <p:cNvPr id="3" name="مستطيل 2"/>
          <p:cNvSpPr/>
          <p:nvPr/>
        </p:nvSpPr>
        <p:spPr>
          <a:xfrm>
            <a:off x="611560" y="836712"/>
            <a:ext cx="8208912" cy="2793072"/>
          </a:xfrm>
          <a:prstGeom prst="rect">
            <a:avLst/>
          </a:prstGeom>
        </p:spPr>
        <p:txBody>
          <a:bodyPr wrap="square">
            <a:spAutoFit/>
          </a:bodyPr>
          <a:lstStyle/>
          <a:p>
            <a:pPr algn="just" rtl="0">
              <a:lnSpc>
                <a:spcPct val="150000"/>
              </a:lnSpc>
            </a:pPr>
            <a:r>
              <a:rPr lang="en-US" sz="2400" dirty="0"/>
              <a:t>American Nurses Association/Society of Pediatric Nurses </a:t>
            </a:r>
          </a:p>
          <a:p>
            <a:pPr algn="just" rtl="0">
              <a:lnSpc>
                <a:spcPct val="150000"/>
              </a:lnSpc>
            </a:pPr>
            <a:r>
              <a:rPr lang="en-US" sz="2400" dirty="0"/>
              <a:t>Standards of Care and Professional Performance Standards of Care Comprehensive pediatric nursing care focuses on helping children and their families and communities achieve their optimum health potentials</a:t>
            </a:r>
            <a:endParaRPr lang="ar-IQ" sz="2400" dirty="0"/>
          </a:p>
        </p:txBody>
      </p:sp>
      <p:sp>
        <p:nvSpPr>
          <p:cNvPr id="4" name="مستطيل 3"/>
          <p:cNvSpPr/>
          <p:nvPr/>
        </p:nvSpPr>
        <p:spPr>
          <a:xfrm>
            <a:off x="539552" y="3861048"/>
            <a:ext cx="8280920" cy="2308324"/>
          </a:xfrm>
          <a:prstGeom prst="rect">
            <a:avLst/>
          </a:prstGeom>
        </p:spPr>
        <p:txBody>
          <a:bodyPr wrap="square">
            <a:spAutoFit/>
          </a:bodyPr>
          <a:lstStyle/>
          <a:p>
            <a:pPr algn="l" rtl="0">
              <a:lnSpc>
                <a:spcPct val="150000"/>
              </a:lnSpc>
            </a:pPr>
            <a:r>
              <a:rPr lang="en-US" sz="2400" b="1" u="sng" dirty="0"/>
              <a:t>This is best achieved within the framework of family-centered care and the nursing process, </a:t>
            </a:r>
            <a:r>
              <a:rPr lang="en-US" sz="2400" dirty="0"/>
              <a:t>including primary, secondary, and tertiary care coordinated across health care and community settings. </a:t>
            </a:r>
          </a:p>
        </p:txBody>
      </p:sp>
    </p:spTree>
    <p:extLst>
      <p:ext uri="{BB962C8B-B14F-4D97-AF65-F5344CB8AC3E}">
        <p14:creationId xmlns:p14="http://schemas.microsoft.com/office/powerpoint/2010/main" val="254209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8352928" cy="6001643"/>
          </a:xfrm>
          <a:prstGeom prst="rect">
            <a:avLst/>
          </a:prstGeom>
        </p:spPr>
        <p:txBody>
          <a:bodyPr wrap="square">
            <a:spAutoFit/>
          </a:bodyPr>
          <a:lstStyle/>
          <a:p>
            <a:pPr algn="just" rtl="0"/>
            <a:r>
              <a:rPr lang="en-US" sz="2400" b="1" dirty="0"/>
              <a:t>Standard I:</a:t>
            </a:r>
            <a:r>
              <a:rPr lang="en-US" sz="2400" dirty="0"/>
              <a:t> </a:t>
            </a:r>
            <a:r>
              <a:rPr lang="en-US" sz="2400" b="1" u="sng" dirty="0">
                <a:solidFill>
                  <a:srgbClr val="C00000"/>
                </a:solidFill>
              </a:rPr>
              <a:t>Assessment</a:t>
            </a:r>
            <a:r>
              <a:rPr lang="en-US" sz="2400" dirty="0">
                <a:solidFill>
                  <a:srgbClr val="C00000"/>
                </a:solidFill>
              </a:rPr>
              <a:t> </a:t>
            </a:r>
            <a:r>
              <a:rPr lang="en-US" sz="2400" dirty="0"/>
              <a:t>The pediatric nurse collects patient health data. </a:t>
            </a:r>
            <a:endParaRPr lang="en-US" sz="2400" dirty="0" smtClean="0"/>
          </a:p>
          <a:p>
            <a:pPr algn="just" rtl="0"/>
            <a:r>
              <a:rPr lang="en-US" sz="2400" b="1" dirty="0" smtClean="0"/>
              <a:t>Standard </a:t>
            </a:r>
            <a:r>
              <a:rPr lang="en-US" sz="2400" b="1" dirty="0"/>
              <a:t>II</a:t>
            </a:r>
            <a:r>
              <a:rPr lang="en-US" sz="2400" dirty="0"/>
              <a:t>: </a:t>
            </a:r>
            <a:r>
              <a:rPr lang="en-US" sz="2400" b="1" u="sng" dirty="0">
                <a:solidFill>
                  <a:srgbClr val="C00000"/>
                </a:solidFill>
              </a:rPr>
              <a:t>Diagnosis</a:t>
            </a:r>
            <a:r>
              <a:rPr lang="en-US" sz="2400" dirty="0">
                <a:solidFill>
                  <a:srgbClr val="C00000"/>
                </a:solidFill>
              </a:rPr>
              <a:t> </a:t>
            </a:r>
            <a:r>
              <a:rPr lang="en-US" sz="2400" dirty="0"/>
              <a:t>The pediatric nurse analyzes the assessment data in determining diagnoses. </a:t>
            </a:r>
          </a:p>
          <a:p>
            <a:pPr algn="just" rtl="0"/>
            <a:r>
              <a:rPr lang="en-US" sz="2400" b="1" dirty="0"/>
              <a:t>Standard III:</a:t>
            </a:r>
            <a:r>
              <a:rPr lang="en-US" sz="2400" dirty="0"/>
              <a:t> </a:t>
            </a:r>
            <a:r>
              <a:rPr lang="en-US" sz="2400" b="1" u="sng" dirty="0">
                <a:solidFill>
                  <a:srgbClr val="C00000"/>
                </a:solidFill>
              </a:rPr>
              <a:t>Outcome</a:t>
            </a:r>
            <a:r>
              <a:rPr lang="en-US" sz="2400" b="1" dirty="0">
                <a:solidFill>
                  <a:srgbClr val="C00000"/>
                </a:solidFill>
              </a:rPr>
              <a:t> Identification </a:t>
            </a:r>
            <a:r>
              <a:rPr lang="en-US" sz="2400" dirty="0"/>
              <a:t>The pediatric nurse identifies expected outcomes individualized to the child and the family. </a:t>
            </a:r>
          </a:p>
          <a:p>
            <a:pPr algn="just" rtl="0"/>
            <a:r>
              <a:rPr lang="en-US" sz="2400" b="1" dirty="0"/>
              <a:t>Standard IV:</a:t>
            </a:r>
            <a:r>
              <a:rPr lang="en-US" sz="2400" dirty="0"/>
              <a:t> </a:t>
            </a:r>
            <a:r>
              <a:rPr lang="en-US" sz="2400" b="1" u="sng" dirty="0">
                <a:solidFill>
                  <a:srgbClr val="C00000"/>
                </a:solidFill>
              </a:rPr>
              <a:t>Planning</a:t>
            </a:r>
            <a:r>
              <a:rPr lang="en-US" sz="2400" dirty="0">
                <a:solidFill>
                  <a:srgbClr val="C00000"/>
                </a:solidFill>
              </a:rPr>
              <a:t> </a:t>
            </a:r>
            <a:r>
              <a:rPr lang="en-US" sz="2400" dirty="0"/>
              <a:t>The pediatric nurse develops a plan of care that prescribes interventions to obtain expected outcomes. </a:t>
            </a:r>
          </a:p>
          <a:p>
            <a:pPr algn="just" rtl="0"/>
            <a:r>
              <a:rPr lang="en-US" sz="2400" b="1" dirty="0"/>
              <a:t>Standard V:</a:t>
            </a:r>
            <a:r>
              <a:rPr lang="en-US" sz="2400" dirty="0"/>
              <a:t> </a:t>
            </a:r>
            <a:r>
              <a:rPr lang="en-US" sz="2400" b="1" u="sng" dirty="0">
                <a:solidFill>
                  <a:srgbClr val="C00000"/>
                </a:solidFill>
              </a:rPr>
              <a:t>Implementation</a:t>
            </a:r>
            <a:r>
              <a:rPr lang="en-US" sz="2400" dirty="0">
                <a:solidFill>
                  <a:srgbClr val="C00000"/>
                </a:solidFill>
              </a:rPr>
              <a:t> </a:t>
            </a:r>
            <a:r>
              <a:rPr lang="en-US" sz="2400" dirty="0"/>
              <a:t>The pediatric nurse implements the interventions identified in the plan of care. </a:t>
            </a:r>
          </a:p>
          <a:p>
            <a:pPr algn="just" rtl="0"/>
            <a:r>
              <a:rPr lang="en-US" sz="2400" b="1" dirty="0"/>
              <a:t>Standard VI:</a:t>
            </a:r>
            <a:r>
              <a:rPr lang="en-US" sz="2400" dirty="0"/>
              <a:t> </a:t>
            </a:r>
            <a:r>
              <a:rPr lang="en-US" sz="2400" b="1" u="sng" dirty="0">
                <a:solidFill>
                  <a:srgbClr val="C00000"/>
                </a:solidFill>
              </a:rPr>
              <a:t>Evaluation</a:t>
            </a:r>
            <a:r>
              <a:rPr lang="en-US" sz="2400" dirty="0">
                <a:solidFill>
                  <a:srgbClr val="C00000"/>
                </a:solidFill>
              </a:rPr>
              <a:t> </a:t>
            </a:r>
            <a:r>
              <a:rPr lang="en-US" sz="2400" dirty="0"/>
              <a:t>The pediatric nurse evaluates the child’s and family’s progress toward attainment of outcomes. </a:t>
            </a:r>
          </a:p>
        </p:txBody>
      </p:sp>
    </p:spTree>
    <p:extLst>
      <p:ext uri="{BB962C8B-B14F-4D97-AF65-F5344CB8AC3E}">
        <p14:creationId xmlns:p14="http://schemas.microsoft.com/office/powerpoint/2010/main" val="3089403015"/>
      </p:ext>
    </p:extLst>
  </p:cSld>
  <p:clrMapOvr>
    <a:masterClrMapping/>
  </p:clrMapOvr>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358</TotalTime>
  <Words>1345</Words>
  <Application>Microsoft Office PowerPoint</Application>
  <PresentationFormat>On-screen Show (4:3)</PresentationFormat>
  <Paragraphs>101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دفق الهواء</vt:lpstr>
      <vt:lpstr>New trend in maternity nursing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Maher</cp:lastModifiedBy>
  <cp:revision>84</cp:revision>
  <dcterms:created xsi:type="dcterms:W3CDTF">2021-01-07T12:07:50Z</dcterms:created>
  <dcterms:modified xsi:type="dcterms:W3CDTF">2021-01-18T12:06:41Z</dcterms:modified>
</cp:coreProperties>
</file>