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9" r:id="rId2"/>
    <p:sldId id="256"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706"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95FA6330-6FC7-4C39-A5FB-075639B08A07}" type="datetimeFigureOut">
              <a:rPr lang="ar-IQ" smtClean="0"/>
              <a:pPr/>
              <a:t>05/06/1442</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783BF689-93FD-4923-AFE6-E29C8634E35F}"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5FA6330-6FC7-4C39-A5FB-075639B08A07}" type="datetimeFigureOut">
              <a:rPr lang="ar-IQ" smtClean="0"/>
              <a:pPr/>
              <a:t>05/06/1442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3BF689-93FD-4923-AFE6-E29C8634E35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5FA6330-6FC7-4C39-A5FB-075639B08A07}" type="datetimeFigureOut">
              <a:rPr lang="ar-IQ" smtClean="0"/>
              <a:pPr/>
              <a:t>05/06/1442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3BF689-93FD-4923-AFE6-E29C8634E35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5FA6330-6FC7-4C39-A5FB-075639B08A07}" type="datetimeFigureOut">
              <a:rPr lang="ar-IQ" smtClean="0"/>
              <a:pPr/>
              <a:t>05/06/1442</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783BF689-93FD-4923-AFE6-E29C8634E35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95FA6330-6FC7-4C39-A5FB-075639B08A07}" type="datetimeFigureOut">
              <a:rPr lang="ar-IQ" smtClean="0"/>
              <a:pPr/>
              <a:t>05/06/1442</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783BF689-93FD-4923-AFE6-E29C8634E35F}"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95FA6330-6FC7-4C39-A5FB-075639B08A07}" type="datetimeFigureOut">
              <a:rPr lang="ar-IQ" smtClean="0"/>
              <a:pPr/>
              <a:t>05/06/1442</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83BF689-93FD-4923-AFE6-E29C8634E35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95FA6330-6FC7-4C39-A5FB-075639B08A07}" type="datetimeFigureOut">
              <a:rPr lang="ar-IQ" smtClean="0"/>
              <a:pPr/>
              <a:t>05/06/1442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783BF689-93FD-4923-AFE6-E29C8634E35F}"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95FA6330-6FC7-4C39-A5FB-075639B08A07}" type="datetimeFigureOut">
              <a:rPr lang="ar-IQ" smtClean="0"/>
              <a:pPr/>
              <a:t>05/06/1442</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3BF689-93FD-4923-AFE6-E29C8634E35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95FA6330-6FC7-4C39-A5FB-075639B08A07}" type="datetimeFigureOut">
              <a:rPr lang="ar-IQ" smtClean="0"/>
              <a:pPr/>
              <a:t>05/06/1442</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83BF689-93FD-4923-AFE6-E29C8634E35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5FA6330-6FC7-4C39-A5FB-075639B08A07}" type="datetimeFigureOut">
              <a:rPr lang="ar-IQ" smtClean="0"/>
              <a:pPr/>
              <a:t>05/06/1442</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83BF689-93FD-4923-AFE6-E29C8634E35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95FA6330-6FC7-4C39-A5FB-075639B08A07}" type="datetimeFigureOut">
              <a:rPr lang="ar-IQ" smtClean="0"/>
              <a:pPr/>
              <a:t>05/06/1442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83BF689-93FD-4923-AFE6-E29C8634E35F}"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5FA6330-6FC7-4C39-A5FB-075639B08A07}" type="datetimeFigureOut">
              <a:rPr lang="ar-IQ" smtClean="0"/>
              <a:pPr/>
              <a:t>05/06/1442</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83BF689-93FD-4923-AFE6-E29C8634E35F}"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manatural.com/7-easy-exercises-for-an-optimal-pregnancy-labor/" TargetMode="External"/><Relationship Id="rId2" Type="http://schemas.openxmlformats.org/officeDocument/2006/relationships/hyperlink" Target="https://www.mamanatural.com/how-to-do-belly-mapping/" TargetMode="External"/><Relationship Id="rId1" Type="http://schemas.openxmlformats.org/officeDocument/2006/relationships/slideLayout" Target="../slideLayouts/slideLayout2.xml"/><Relationship Id="rId5" Type="http://schemas.openxmlformats.org/officeDocument/2006/relationships/hyperlink" Target="http://www.amazon.com/s/ref=as_li_ss_tl?url=search-alias=sporting&amp;field-keywords=birth+ball&amp;linkCode=ll2&amp;tag=mamanatural-20&amp;linkId=61e7ef85493d491dedbe2a64b5f987d1" TargetMode="External"/><Relationship Id="rId4" Type="http://schemas.openxmlformats.org/officeDocument/2006/relationships/hyperlink" Target="https://www.mamanatural.com/birth-bal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mamanatural.com/product/childbirth-affirmations-recordings/" TargetMode="External"/><Relationship Id="rId2" Type="http://schemas.openxmlformats.org/officeDocument/2006/relationships/hyperlink" Target="https://www.mamanatural.com/pregnancy-diet/" TargetMode="External"/><Relationship Id="rId1" Type="http://schemas.openxmlformats.org/officeDocument/2006/relationships/slideLayout" Target="../slideLayouts/slideLayout2.xml"/><Relationship Id="rId4" Type="http://schemas.openxmlformats.org/officeDocument/2006/relationships/hyperlink" Target="https://www.mamanatural.com/birth-doul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Anesthesia" TargetMode="External"/><Relationship Id="rId7" Type="http://schemas.openxmlformats.org/officeDocument/2006/relationships/image" Target="../media/image3.jpeg"/><Relationship Id="rId2" Type="http://schemas.openxmlformats.org/officeDocument/2006/relationships/hyperlink" Target="https://en.wikipedia.org/wiki/Childbirth" TargetMode="External"/><Relationship Id="rId1" Type="http://schemas.openxmlformats.org/officeDocument/2006/relationships/slideLayout" Target="../slideLayouts/slideLayout1.xml"/><Relationship Id="rId6" Type="http://schemas.openxmlformats.org/officeDocument/2006/relationships/hyperlink" Target="https://en.wikipedia.org/wiki/Caesarean_section" TargetMode="External"/><Relationship Id="rId5" Type="http://schemas.openxmlformats.org/officeDocument/2006/relationships/hyperlink" Target="https://en.wikipedia.org/wiki/Ventouse" TargetMode="External"/><Relationship Id="rId4" Type="http://schemas.openxmlformats.org/officeDocument/2006/relationships/hyperlink" Target="https://en.wikipedia.org/wiki/Episiotomi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mamanatural.com/home-birth-is-it-safe/" TargetMode="External"/><Relationship Id="rId2" Type="http://schemas.openxmlformats.org/officeDocument/2006/relationships/hyperlink" Target="https://www.mamanatural.com/birth-cente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mamanatural.com/labor-intervention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Grantly_Dick-Read" TargetMode="External"/><Relationship Id="rId2" Type="http://schemas.openxmlformats.org/officeDocument/2006/relationships/hyperlink" Target="https://en.wikipedia.org/wiki/Hospital_birt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World_Health_Organiz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rtl="0">
              <a:buNone/>
            </a:pPr>
            <a:r>
              <a:rPr lang="en-US" sz="5400" b="1" dirty="0" smtClean="0">
                <a:solidFill>
                  <a:schemeClr val="tx1"/>
                </a:solidFill>
                <a:latin typeface="Times New Roman" pitchFamily="18" charset="0"/>
                <a:cs typeface="Times New Roman" pitchFamily="18" charset="0"/>
              </a:rPr>
              <a:t>Natural childbirth</a:t>
            </a:r>
          </a:p>
          <a:p>
            <a:pPr algn="ctr" rtl="0">
              <a:buNone/>
            </a:pPr>
            <a:endParaRPr lang="en-US" b="1" dirty="0" smtClean="0">
              <a:solidFill>
                <a:schemeClr val="tx1"/>
              </a:solidFill>
              <a:latin typeface="Times New Roman" pitchFamily="18" charset="0"/>
              <a:cs typeface="Times New Roman" pitchFamily="18" charset="0"/>
            </a:endParaRPr>
          </a:p>
          <a:p>
            <a:pPr algn="ctr" rtl="0">
              <a:buNone/>
            </a:pPr>
            <a:endParaRPr lang="en-US" b="1" dirty="0" smtClean="0">
              <a:solidFill>
                <a:schemeClr val="tx1"/>
              </a:solidFill>
              <a:latin typeface="Times New Roman" pitchFamily="18" charset="0"/>
              <a:cs typeface="Times New Roman" pitchFamily="18" charset="0"/>
            </a:endParaRPr>
          </a:p>
          <a:p>
            <a:pPr algn="ctr" rtl="0">
              <a:buNone/>
            </a:pPr>
            <a:r>
              <a:rPr lang="en-US" b="1" dirty="0" smtClean="0">
                <a:solidFill>
                  <a:schemeClr val="tx1"/>
                </a:solidFill>
                <a:latin typeface="Times New Roman" pitchFamily="18" charset="0"/>
                <a:cs typeface="Times New Roman" pitchFamily="18" charset="0"/>
              </a:rPr>
              <a:t>Prof. Dr. </a:t>
            </a:r>
            <a:r>
              <a:rPr lang="en-US" b="1" dirty="0" err="1" smtClean="0">
                <a:solidFill>
                  <a:schemeClr val="tx1"/>
                </a:solidFill>
                <a:latin typeface="Times New Roman" pitchFamily="18" charset="0"/>
                <a:cs typeface="Times New Roman" pitchFamily="18" charset="0"/>
              </a:rPr>
              <a:t>Rabea</a:t>
            </a:r>
            <a:r>
              <a:rPr lang="en-US" b="1" dirty="0" smtClean="0">
                <a:solidFill>
                  <a:schemeClr val="tx1"/>
                </a:solidFill>
                <a:latin typeface="Times New Roman" pitchFamily="18" charset="0"/>
                <a:cs typeface="Times New Roman" pitchFamily="18" charset="0"/>
              </a:rPr>
              <a:t> M. Ali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85728"/>
            <a:ext cx="8686800" cy="6357982"/>
          </a:xfrm>
        </p:spPr>
        <p:txBody>
          <a:bodyPr>
            <a:noAutofit/>
          </a:bodyPr>
          <a:lstStyle/>
          <a:p>
            <a:pPr algn="just" rtl="0"/>
            <a:r>
              <a:rPr lang="en-US" sz="2400" dirty="0" smtClean="0">
                <a:latin typeface="Times New Roman" pitchFamily="18" charset="0"/>
                <a:cs typeface="Times New Roman" pitchFamily="18" charset="0"/>
              </a:rPr>
              <a:t>The stated goal of Lamaze is to increase a mother's confidence in her ability to give birth; classes help pregnant women understand how to cope with pain in ways that both facilitate labor and promote comfort, including relaxation techniques, movement and massage.                            </a:t>
            </a:r>
          </a:p>
          <a:p>
            <a:pPr algn="just" rtl="0"/>
            <a:r>
              <a:rPr lang="en-US" sz="2400" b="1" i="1" u="sng" dirty="0" smtClean="0">
                <a:latin typeface="Times New Roman" pitchFamily="18" charset="0"/>
                <a:cs typeface="Times New Roman" pitchFamily="18" charset="0"/>
              </a:rPr>
              <a:t>The beliefs of Lamaze International can be summarized with their Six Healthy Birth Practices </a:t>
            </a:r>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1- Let labor begin on its own </a:t>
            </a:r>
          </a:p>
          <a:p>
            <a:pPr algn="just" rtl="0"/>
            <a:r>
              <a:rPr lang="en-US" sz="2400" dirty="0" smtClean="0">
                <a:latin typeface="Times New Roman" pitchFamily="18" charset="0"/>
                <a:cs typeface="Times New Roman" pitchFamily="18" charset="0"/>
              </a:rPr>
              <a:t>2- Walk, move around and change positions throughout labor </a:t>
            </a:r>
          </a:p>
          <a:p>
            <a:pPr algn="just" rtl="0"/>
            <a:r>
              <a:rPr lang="en-US" sz="2400" dirty="0" smtClean="0">
                <a:latin typeface="Times New Roman" pitchFamily="18" charset="0"/>
                <a:cs typeface="Times New Roman" pitchFamily="18" charset="0"/>
              </a:rPr>
              <a:t>3- Bring a loved one or friend for continuous support </a:t>
            </a:r>
          </a:p>
          <a:p>
            <a:pPr algn="just" rtl="0"/>
            <a:r>
              <a:rPr lang="en-US" sz="2400" dirty="0" smtClean="0">
                <a:latin typeface="Times New Roman" pitchFamily="18" charset="0"/>
                <a:cs typeface="Times New Roman" pitchFamily="18" charset="0"/>
              </a:rPr>
              <a:t>4- Avoid interventions that are not medically necessary. </a:t>
            </a:r>
          </a:p>
          <a:p>
            <a:pPr algn="just" rtl="0"/>
            <a:r>
              <a:rPr lang="en-US" sz="2400" dirty="0" smtClean="0">
                <a:latin typeface="Times New Roman" pitchFamily="18" charset="0"/>
                <a:cs typeface="Times New Roman" pitchFamily="18" charset="0"/>
              </a:rPr>
              <a:t>5- Avoid giving birth on your back and follow your body's urges to push. </a:t>
            </a:r>
          </a:p>
          <a:p>
            <a:pPr algn="just" rtl="0"/>
            <a:r>
              <a:rPr lang="en-US" sz="2400" dirty="0" smtClean="0">
                <a:latin typeface="Times New Roman" pitchFamily="18" charset="0"/>
                <a:cs typeface="Times New Roman" pitchFamily="18" charset="0"/>
              </a:rPr>
              <a:t>6- Keep mother and baby together - It's best for mother, baby and breastfeeding. </a:t>
            </a:r>
            <a:endParaRPr lang="ar-IQ"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صر نائب للمحتوى 11"/>
          <p:cNvSpPr>
            <a:spLocks noGrp="1"/>
          </p:cNvSpPr>
          <p:nvPr>
            <p:ph idx="1"/>
          </p:nvPr>
        </p:nvSpPr>
        <p:spPr>
          <a:xfrm>
            <a:off x="304800" y="357166"/>
            <a:ext cx="8686800" cy="6143668"/>
          </a:xfrm>
        </p:spPr>
        <p:txBody>
          <a:bodyPr>
            <a:noAutofit/>
          </a:bodyPr>
          <a:lstStyle/>
          <a:p>
            <a:pPr algn="just" rtl="0"/>
            <a:r>
              <a:rPr lang="en-US" sz="2400" dirty="0" smtClean="0">
                <a:latin typeface="Times New Roman" pitchFamily="18" charset="0"/>
                <a:cs typeface="Times New Roman" pitchFamily="18" charset="0"/>
              </a:rPr>
              <a:t> </a:t>
            </a:r>
          </a:p>
          <a:p>
            <a:pPr algn="just" rtl="0">
              <a:buNone/>
            </a:pPr>
            <a:r>
              <a:rPr lang="en-US" i="1" u="sng" dirty="0" smtClean="0">
                <a:latin typeface="Times New Roman" pitchFamily="18" charset="0"/>
                <a:cs typeface="Times New Roman" pitchFamily="18" charset="0"/>
              </a:rPr>
              <a:t>Bradley Method</a:t>
            </a:r>
          </a:p>
          <a:p>
            <a:pPr algn="just" rtl="0"/>
            <a:endParaRPr lang="en-US" sz="2400" i="1" u="sng" dirty="0" smtClean="0">
              <a:latin typeface="Times New Roman" pitchFamily="18" charset="0"/>
              <a:cs typeface="Times New Roman" pitchFamily="18" charset="0"/>
            </a:endParaRPr>
          </a:p>
          <a:p>
            <a:pPr algn="just" rtl="0"/>
            <a:endParaRPr lang="en-US" sz="2400" i="1" u="sng" dirty="0" smtClean="0">
              <a:latin typeface="Times New Roman" pitchFamily="18" charset="0"/>
              <a:cs typeface="Times New Roman" pitchFamily="18" charset="0"/>
            </a:endParaRPr>
          </a:p>
          <a:p>
            <a:pPr algn="just" rtl="0"/>
            <a:endParaRPr lang="en-US" sz="2400" i="1" u="sng" dirty="0" smtClean="0">
              <a:latin typeface="Times New Roman" pitchFamily="18" charset="0"/>
              <a:cs typeface="Times New Roman" pitchFamily="18" charset="0"/>
            </a:endParaRPr>
          </a:p>
          <a:p>
            <a:pPr algn="just" rtl="0">
              <a:buNone/>
            </a:pPr>
            <a:r>
              <a:rPr lang="en-US" sz="2400" dirty="0" smtClean="0">
                <a:latin typeface="Times New Roman" pitchFamily="18" charset="0"/>
                <a:cs typeface="Times New Roman" pitchFamily="18" charset="0"/>
              </a:rPr>
              <a:t>   </a:t>
            </a:r>
          </a:p>
          <a:p>
            <a:pPr algn="just" rtl="0">
              <a:buNone/>
            </a:pPr>
            <a:r>
              <a:rPr lang="en-US" sz="2400" dirty="0" smtClean="0">
                <a:latin typeface="Times New Roman" pitchFamily="18" charset="0"/>
                <a:cs typeface="Times New Roman" pitchFamily="18" charset="0"/>
              </a:rPr>
              <a:t>   The Bradley method of natural childbirth (also known as "husband coached childbirth") is a method of natural childbirth developed in 1947 by Robert A. Bradley,   The Bradley method emphasizes that birth is a natural process: mothers are encouraged to trust their body and focus on diet and exercise throughout pregnancy; and it teaches couples to manage labor through deep breathing and the support of a partner.                                                       </a:t>
            </a:r>
          </a:p>
          <a:p>
            <a:pPr algn="just" rtl="0">
              <a:buNone/>
            </a:pPr>
            <a:r>
              <a:rPr lang="en-US" sz="2400" dirty="0" smtClean="0">
                <a:latin typeface="Times New Roman" pitchFamily="18" charset="0"/>
                <a:cs typeface="Times New Roman" pitchFamily="18" charset="0"/>
              </a:rPr>
              <a:t>   The main goal of the Bradley method is healthy mothers and babies.</a:t>
            </a:r>
            <a:endParaRPr lang="ar-IQ" sz="2400" dirty="0">
              <a:latin typeface="Times New Roman" pitchFamily="18" charset="0"/>
              <a:cs typeface="Times New Roman" pitchFamily="18" charset="0"/>
            </a:endParaRPr>
          </a:p>
        </p:txBody>
      </p:sp>
      <p:pic>
        <p:nvPicPr>
          <p:cNvPr id="13" name="صورة 12" descr="ÙØªÙØ¬Ø© Ø¨Ø­Ø« Ø§ÙØµÙØ± Ø¹Ù âªlamaze method picturesâ¬â"/>
          <p:cNvPicPr/>
          <p:nvPr/>
        </p:nvPicPr>
        <p:blipFill>
          <a:blip r:embed="rId2" cstate="print"/>
          <a:srcRect/>
          <a:stretch>
            <a:fillRect/>
          </a:stretch>
        </p:blipFill>
        <p:spPr bwMode="auto">
          <a:xfrm>
            <a:off x="5214942" y="357166"/>
            <a:ext cx="3286148" cy="271462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500042"/>
            <a:ext cx="8686800" cy="6072230"/>
          </a:xfrm>
        </p:spPr>
        <p:txBody>
          <a:bodyPr>
            <a:normAutofit/>
          </a:bodyPr>
          <a:lstStyle/>
          <a:p>
            <a:pPr algn="just" rtl="0"/>
            <a:r>
              <a:rPr lang="en-US" sz="2400" dirty="0" smtClean="0">
                <a:latin typeface="Times New Roman" pitchFamily="18" charset="0"/>
                <a:cs typeface="Times New Roman" pitchFamily="18" charset="0"/>
              </a:rPr>
              <a:t>Bradley entered into obstetrics in 1947; at the time mothers were restrained in large cribs and wore protective helmets to protect their heads from hitting the sides of the crib due to the effect of the medication they were given. </a:t>
            </a:r>
          </a:p>
          <a:p>
            <a:pPr algn="just" rtl="0"/>
            <a:r>
              <a:rPr lang="en-US" sz="2400" dirty="0" smtClean="0">
                <a:latin typeface="Times New Roman" pitchFamily="18" charset="0"/>
                <a:cs typeface="Times New Roman" pitchFamily="18" charset="0"/>
              </a:rPr>
              <a:t>The method  Bradley termed "the six needs of the laboring woman most notably. </a:t>
            </a:r>
          </a:p>
          <a:p>
            <a:pPr algn="just" rtl="0"/>
            <a:r>
              <a:rPr lang="en-US" sz="2400" dirty="0" smtClean="0">
                <a:latin typeface="Times New Roman" pitchFamily="18" charset="0"/>
                <a:cs typeface="Times New Roman" pitchFamily="18" charset="0"/>
              </a:rPr>
              <a:t>deep and complete relaxation </a:t>
            </a:r>
          </a:p>
          <a:p>
            <a:pPr lvl="0" algn="just" rtl="0"/>
            <a:r>
              <a:rPr lang="en-US" sz="2400" dirty="0" smtClean="0">
                <a:latin typeface="Times New Roman" pitchFamily="18" charset="0"/>
                <a:cs typeface="Times New Roman" pitchFamily="18" charset="0"/>
              </a:rPr>
              <a:t>abdominal breathing, but also including</a:t>
            </a:r>
          </a:p>
          <a:p>
            <a:pPr lvl="0" algn="just" rtl="0"/>
            <a:r>
              <a:rPr lang="en-US" sz="2400" dirty="0" smtClean="0">
                <a:latin typeface="Times New Roman" pitchFamily="18" charset="0"/>
                <a:cs typeface="Times New Roman" pitchFamily="18" charset="0"/>
              </a:rPr>
              <a:t>quiet, darkness and</a:t>
            </a:r>
          </a:p>
          <a:p>
            <a:pPr lvl="0" algn="just" rtl="0"/>
            <a:r>
              <a:rPr lang="en-US" sz="2400" dirty="0" smtClean="0">
                <a:latin typeface="Times New Roman" pitchFamily="18" charset="0"/>
                <a:cs typeface="Times New Roman" pitchFamily="18" charset="0"/>
              </a:rPr>
              <a:t> solitude,</a:t>
            </a:r>
          </a:p>
          <a:p>
            <a:pPr lvl="0" algn="just" rtl="0"/>
            <a:r>
              <a:rPr lang="en-US" sz="2400" dirty="0" smtClean="0">
                <a:latin typeface="Times New Roman" pitchFamily="18" charset="0"/>
                <a:cs typeface="Times New Roman" pitchFamily="18" charset="0"/>
              </a:rPr>
              <a:t>physical comfort,</a:t>
            </a:r>
          </a:p>
          <a:p>
            <a:pPr lvl="0" algn="just" rtl="0"/>
            <a:r>
              <a:rPr lang="en-US" sz="2400" dirty="0" smtClean="0">
                <a:latin typeface="Times New Roman" pitchFamily="18" charset="0"/>
                <a:cs typeface="Times New Roman" pitchFamily="18" charset="0"/>
              </a:rPr>
              <a:t>closed eyes and the appearance of sleep </a:t>
            </a:r>
          </a:p>
          <a:p>
            <a:pPr algn="just" rtl="0"/>
            <a:r>
              <a:rPr lang="en-US" sz="2400" dirty="0" smtClean="0">
                <a:latin typeface="Times New Roman" pitchFamily="18" charset="0"/>
                <a:cs typeface="Times New Roman" pitchFamily="18" charset="0"/>
              </a:rPr>
              <a:t> </a:t>
            </a:r>
          </a:p>
          <a:p>
            <a:pPr algn="just" rtl="0"/>
            <a:endParaRPr lang="ar-IQ"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14290"/>
            <a:ext cx="8686800" cy="6429420"/>
          </a:xfrm>
        </p:spPr>
        <p:txBody>
          <a:bodyPr>
            <a:noAutofit/>
          </a:bodyPr>
          <a:lstStyle/>
          <a:p>
            <a:pPr algn="just" rtl="0"/>
            <a:r>
              <a:rPr lang="en-US" sz="2400" dirty="0" smtClean="0">
                <a:latin typeface="Times New Roman" pitchFamily="18" charset="0"/>
                <a:cs typeface="Times New Roman" pitchFamily="18" charset="0"/>
              </a:rPr>
              <a:t> </a:t>
            </a:r>
          </a:p>
          <a:p>
            <a:pPr algn="just" rtl="0"/>
            <a:r>
              <a:rPr lang="en-US" i="1" u="sng" dirty="0" smtClean="0">
                <a:latin typeface="Times New Roman" pitchFamily="18" charset="0"/>
                <a:cs typeface="Times New Roman" pitchFamily="18" charset="0"/>
              </a:rPr>
              <a:t>Alexander Method</a:t>
            </a:r>
            <a:r>
              <a:rPr lang="en-US" dirty="0" smtClean="0">
                <a:latin typeface="Times New Roman" pitchFamily="18" charset="0"/>
                <a:cs typeface="Times New Roman" pitchFamily="18" charset="0"/>
              </a:rPr>
              <a:t> </a:t>
            </a:r>
          </a:p>
          <a:p>
            <a:pPr algn="just" rtl="0"/>
            <a:endParaRPr lang="en-US" sz="2400" dirty="0" smtClean="0">
              <a:latin typeface="Times New Roman" pitchFamily="18" charset="0"/>
              <a:cs typeface="Times New Roman" pitchFamily="18" charset="0"/>
            </a:endParaRPr>
          </a:p>
          <a:p>
            <a:pPr algn="just" rtl="0"/>
            <a:endParaRPr lang="en-US" sz="2400" dirty="0" smtClean="0">
              <a:latin typeface="Times New Roman" pitchFamily="18" charset="0"/>
              <a:cs typeface="Times New Roman" pitchFamily="18" charset="0"/>
            </a:endParaRPr>
          </a:p>
          <a:p>
            <a:pPr algn="just" rtl="0">
              <a:buNone/>
            </a:pPr>
            <a:endParaRPr lang="en-US" sz="2400" dirty="0" smtClean="0">
              <a:latin typeface="Times New Roman" pitchFamily="18" charset="0"/>
              <a:cs typeface="Times New Roman" pitchFamily="18" charset="0"/>
            </a:endParaRPr>
          </a:p>
          <a:p>
            <a:pPr algn="just" rtl="0"/>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The Alexander Technique is an educational method used worldwide for over 100 years. By teaching how to change faulty postural habits, it enables improved mobility, posture, alertness and relief of chronic stiffness, tension and stress. The Alexander Technique is so far helpful for long-term back pain, long-term neck pain, and may help people cope with Parkinson's disease.                                                                       </a:t>
            </a:r>
          </a:p>
          <a:p>
            <a:pPr algn="just" rtl="0"/>
            <a:r>
              <a:rPr lang="en-US" sz="2400" dirty="0" smtClean="0">
                <a:latin typeface="Times New Roman" pitchFamily="18" charset="0"/>
                <a:cs typeface="Times New Roman" pitchFamily="18" charset="0"/>
              </a:rPr>
              <a:t>The Alexander Technique is a method of muscular re-education, which has become standard training for actors, dancers and singers, and is practiced for health reasons all over the world. </a:t>
            </a:r>
          </a:p>
          <a:p>
            <a:pPr algn="just" rtl="0"/>
            <a:r>
              <a:rPr lang="en-US" sz="2400" dirty="0" smtClean="0">
                <a:latin typeface="Times New Roman" pitchFamily="18" charset="0"/>
                <a:cs typeface="Times New Roman" pitchFamily="18" charset="0"/>
              </a:rPr>
              <a:t> </a:t>
            </a:r>
            <a:endParaRPr lang="ar-IQ" sz="2400" dirty="0">
              <a:latin typeface="Times New Roman" pitchFamily="18" charset="0"/>
              <a:cs typeface="Times New Roman" pitchFamily="18" charset="0"/>
            </a:endParaRPr>
          </a:p>
        </p:txBody>
      </p:sp>
      <p:pic>
        <p:nvPicPr>
          <p:cNvPr id="4" name="صورة 3" descr="ÙØªÙØ¬Ø© Ø¨Ø­Ø« Ø§ÙØµÙØ± Ø¹Ù âªAlexander Method  picturesâ¬â"/>
          <p:cNvPicPr/>
          <p:nvPr/>
        </p:nvPicPr>
        <p:blipFill>
          <a:blip r:embed="rId2" cstate="print"/>
          <a:srcRect/>
          <a:stretch>
            <a:fillRect/>
          </a:stretch>
        </p:blipFill>
        <p:spPr bwMode="auto">
          <a:xfrm>
            <a:off x="4643438" y="428604"/>
            <a:ext cx="4000528" cy="242411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57166"/>
            <a:ext cx="8686800" cy="6215106"/>
          </a:xfrm>
        </p:spPr>
        <p:txBody>
          <a:bodyPr>
            <a:normAutofit/>
          </a:bodyPr>
          <a:lstStyle/>
          <a:p>
            <a:pPr algn="just" rtl="0"/>
            <a:r>
              <a:rPr lang="en-US" sz="2400" dirty="0" smtClean="0">
                <a:latin typeface="Times New Roman" pitchFamily="18" charset="0"/>
                <a:cs typeface="Times New Roman" pitchFamily="18" charset="0"/>
              </a:rPr>
              <a:t> </a:t>
            </a:r>
          </a:p>
          <a:p>
            <a:pPr algn="just" rtl="0"/>
            <a:r>
              <a:rPr lang="en-US" sz="2800" i="1" u="sng" dirty="0" smtClean="0">
                <a:latin typeface="Times New Roman" pitchFamily="18" charset="0"/>
                <a:cs typeface="Times New Roman" pitchFamily="18" charset="0"/>
              </a:rPr>
              <a:t>Water Delivery</a:t>
            </a:r>
          </a:p>
          <a:p>
            <a:pPr algn="just" rtl="0"/>
            <a:endParaRPr lang="en-US" sz="2400" i="1" u="sng" dirty="0" smtClean="0">
              <a:latin typeface="Times New Roman" pitchFamily="18" charset="0"/>
              <a:cs typeface="Times New Roman" pitchFamily="18" charset="0"/>
            </a:endParaRPr>
          </a:p>
          <a:p>
            <a:pPr algn="just" rtl="0"/>
            <a:endParaRPr lang="en-US" sz="2400" i="1" u="sng" dirty="0" smtClean="0">
              <a:latin typeface="Times New Roman" pitchFamily="18" charset="0"/>
              <a:cs typeface="Times New Roman" pitchFamily="18" charset="0"/>
            </a:endParaRPr>
          </a:p>
          <a:p>
            <a:pPr algn="just" rtl="0"/>
            <a:endParaRPr lang="en-US" sz="2400" i="1" u="sng" dirty="0" smtClean="0">
              <a:latin typeface="Times New Roman" pitchFamily="18" charset="0"/>
              <a:cs typeface="Times New Roman" pitchFamily="18" charset="0"/>
            </a:endParaRPr>
          </a:p>
          <a:p>
            <a:pPr algn="just" rtl="0"/>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 Giving birth in a warm tub of water can help a woman relax. The buoyancy also helps alleviate discomfort and pressure. Some believe that the water helps the baby enter the world with less light, sound, and dramatic change. Water delivery is not recommended for women with high-risk pregnancies and in every case preparation should be made for delivery to occur out of the water if complications arise. recommended and there places overseas where continuous under water equipment for fetal monitoring is available.                                                                  </a:t>
            </a:r>
          </a:p>
          <a:p>
            <a:pPr algn="just" rtl="0"/>
            <a:endParaRPr lang="ar-IQ" sz="2400" dirty="0">
              <a:latin typeface="Times New Roman" pitchFamily="18" charset="0"/>
              <a:cs typeface="Times New Roman" pitchFamily="18" charset="0"/>
            </a:endParaRPr>
          </a:p>
        </p:txBody>
      </p:sp>
      <p:pic>
        <p:nvPicPr>
          <p:cNvPr id="4" name="صورة 3" descr="ÙØªÙØ¬Ø© Ø¨Ø­Ø« Ø§ÙØµÙØ± Ø¹Ù âªWater Delivery picturesâ¬â"/>
          <p:cNvPicPr/>
          <p:nvPr/>
        </p:nvPicPr>
        <p:blipFill>
          <a:blip r:embed="rId2" cstate="print"/>
          <a:srcRect/>
          <a:stretch>
            <a:fillRect/>
          </a:stretch>
        </p:blipFill>
        <p:spPr bwMode="auto">
          <a:xfrm>
            <a:off x="4286248" y="357166"/>
            <a:ext cx="4286280" cy="257176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500042"/>
            <a:ext cx="8686800" cy="5929354"/>
          </a:xfrm>
        </p:spPr>
        <p:txBody>
          <a:bodyPr>
            <a:noAutofit/>
          </a:bodyPr>
          <a:lstStyle/>
          <a:p>
            <a:pPr algn="just" rtl="0"/>
            <a:r>
              <a:rPr lang="ar-IQ" sz="2400" b="1"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rtl="0"/>
            <a:r>
              <a:rPr lang="en-US" sz="2400" b="1" u="sng" dirty="0" smtClean="0">
                <a:latin typeface="Times New Roman" pitchFamily="18" charset="0"/>
                <a:cs typeface="Times New Roman" pitchFamily="18" charset="0"/>
              </a:rPr>
              <a:t> The natural childbirth they have certain basic principles in common. </a:t>
            </a:r>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1- The father or a trusted companion attends the classes with the mother. During labor and delivery this companion is with the mother to encourage and coach her. </a:t>
            </a:r>
          </a:p>
          <a:p>
            <a:pPr algn="just" rtl="0"/>
            <a:r>
              <a:rPr lang="en-US" sz="2400" dirty="0" smtClean="0">
                <a:latin typeface="Times New Roman" pitchFamily="18" charset="0"/>
                <a:cs typeface="Times New Roman" pitchFamily="18" charset="0"/>
              </a:rPr>
              <a:t>2- The mother is taught certain exercises, usually related to breathing and to bearing down, which she uses during contractions and delivery. </a:t>
            </a:r>
          </a:p>
          <a:p>
            <a:pPr algn="just" rtl="0"/>
            <a:r>
              <a:rPr lang="en-US" sz="2400" dirty="0" smtClean="0">
                <a:latin typeface="Times New Roman" pitchFamily="18" charset="0"/>
                <a:cs typeface="Times New Roman" pitchFamily="18" charset="0"/>
              </a:rPr>
              <a:t>3- In the classes, which are usually attended during the latter half of pregnancy, the mother and her companion are taught the principles of labor and delivery. Attempts are made to correct misconceptions, to allay fears, and to make childbirth a fulfilling experience for both the mother and father.</a:t>
            </a:r>
          </a:p>
          <a:p>
            <a:pPr algn="just" rtl="0"/>
            <a:endParaRPr lang="ar-IQ"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428604"/>
            <a:ext cx="8686800" cy="6143668"/>
          </a:xfrm>
        </p:spPr>
        <p:txBody>
          <a:bodyPr>
            <a:noAutofit/>
          </a:bodyPr>
          <a:lstStyle/>
          <a:p>
            <a:pPr algn="just" rtl="0">
              <a:buNone/>
            </a:pPr>
            <a:r>
              <a:rPr lang="en-US" sz="2400" b="1" dirty="0" smtClean="0">
                <a:latin typeface="Times New Roman" pitchFamily="18" charset="0"/>
                <a:cs typeface="Times New Roman" pitchFamily="18" charset="0"/>
              </a:rPr>
              <a:t>Natural pain relief options</a:t>
            </a:r>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Without Medication:            </a:t>
            </a:r>
          </a:p>
          <a:p>
            <a:pPr algn="just" rtl="0"/>
            <a:r>
              <a:rPr lang="en-US" sz="2400" dirty="0" smtClean="0">
                <a:latin typeface="Times New Roman" pitchFamily="18" charset="0"/>
                <a:cs typeface="Times New Roman" pitchFamily="18" charset="0"/>
              </a:rPr>
              <a:t>1-Relaxation.</a:t>
            </a:r>
          </a:p>
          <a:p>
            <a:pPr algn="just" rtl="0"/>
            <a:r>
              <a:rPr lang="en-US" sz="2400" dirty="0" smtClean="0">
                <a:latin typeface="Times New Roman" pitchFamily="18" charset="0"/>
                <a:cs typeface="Times New Roman" pitchFamily="18" charset="0"/>
              </a:rPr>
              <a:t>2- breathing.</a:t>
            </a:r>
          </a:p>
          <a:p>
            <a:pPr algn="just" rtl="0"/>
            <a:r>
              <a:rPr lang="en-US" sz="2400" dirty="0" smtClean="0">
                <a:latin typeface="Times New Roman" pitchFamily="18" charset="0"/>
                <a:cs typeface="Times New Roman" pitchFamily="18" charset="0"/>
              </a:rPr>
              <a:t>3-moving around.</a:t>
            </a:r>
          </a:p>
          <a:p>
            <a:pPr algn="just" rtl="0"/>
            <a:r>
              <a:rPr lang="en-US" sz="2400" dirty="0" smtClean="0">
                <a:latin typeface="Times New Roman" pitchFamily="18" charset="0"/>
                <a:cs typeface="Times New Roman" pitchFamily="18" charset="0"/>
              </a:rPr>
              <a:t>4- water therapy.</a:t>
            </a:r>
          </a:p>
          <a:p>
            <a:pPr algn="just" rtl="0"/>
            <a:r>
              <a:rPr lang="en-US" sz="2400" dirty="0" smtClean="0">
                <a:latin typeface="Times New Roman" pitchFamily="18" charset="0"/>
                <a:cs typeface="Times New Roman" pitchFamily="18" charset="0"/>
              </a:rPr>
              <a:t>5- massage </a:t>
            </a:r>
          </a:p>
          <a:p>
            <a:pPr algn="just" rtl="0"/>
            <a:r>
              <a:rPr lang="en-US" sz="2400" dirty="0" smtClean="0">
                <a:latin typeface="Times New Roman" pitchFamily="18" charset="0"/>
                <a:cs typeface="Times New Roman" pitchFamily="18" charset="0"/>
              </a:rPr>
              <a:t>With medication: Spinal anesthesia and Epidural analgesia</a:t>
            </a:r>
          </a:p>
          <a:p>
            <a:pPr algn="just" rtl="0"/>
            <a:r>
              <a:rPr lang="en-US" sz="2400" b="1" dirty="0" smtClean="0">
                <a:latin typeface="Times New Roman" pitchFamily="18" charset="0"/>
                <a:cs typeface="Times New Roman" pitchFamily="18" charset="0"/>
              </a:rPr>
              <a:t>Methods of natural pain relive</a:t>
            </a:r>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1-walking around </a:t>
            </a:r>
          </a:p>
          <a:p>
            <a:pPr algn="just" rtl="0"/>
            <a:r>
              <a:rPr lang="en-US" sz="2400" dirty="0" smtClean="0">
                <a:latin typeface="Times New Roman" pitchFamily="18" charset="0"/>
                <a:cs typeface="Times New Roman" pitchFamily="18" charset="0"/>
              </a:rPr>
              <a:t>2-sitting / rocking on a birthing (exercise)ball</a:t>
            </a:r>
          </a:p>
          <a:p>
            <a:pPr algn="just" rtl="0"/>
            <a:r>
              <a:rPr lang="en-US" sz="2400" dirty="0" smtClean="0">
                <a:latin typeface="Times New Roman" pitchFamily="18" charset="0"/>
                <a:cs typeface="Times New Roman" pitchFamily="18" charset="0"/>
              </a:rPr>
              <a:t>3- taking a hot shower (aimed at your low back)or  a Jacuzzi </a:t>
            </a:r>
          </a:p>
          <a:p>
            <a:pPr algn="just" rtl="0"/>
            <a:r>
              <a:rPr lang="en-US" sz="2400" dirty="0" smtClean="0">
                <a:latin typeface="Times New Roman" pitchFamily="18" charset="0"/>
                <a:cs typeface="Times New Roman" pitchFamily="18" charset="0"/>
              </a:rPr>
              <a:t>4-massaging your back (well, have someone else do it)</a:t>
            </a:r>
          </a:p>
          <a:p>
            <a:pPr algn="just" rtl="0"/>
            <a:r>
              <a:rPr lang="en-US" sz="2400" dirty="0" smtClean="0">
                <a:latin typeface="Times New Roman" pitchFamily="18" charset="0"/>
                <a:cs typeface="Times New Roman" pitchFamily="18" charset="0"/>
              </a:rPr>
              <a:t>5-sitting up and rocking</a:t>
            </a:r>
            <a:endParaRPr lang="ar-IQ"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500042"/>
            <a:ext cx="8686800" cy="6072230"/>
          </a:xfrm>
        </p:spPr>
        <p:txBody>
          <a:bodyPr>
            <a:normAutofit/>
          </a:bodyPr>
          <a:lstStyle/>
          <a:p>
            <a:pPr algn="l" rtl="0"/>
            <a:r>
              <a:rPr lang="en-US" sz="2400" dirty="0" smtClean="0">
                <a:latin typeface="Times New Roman" pitchFamily="18" charset="0"/>
                <a:cs typeface="Times New Roman" pitchFamily="18" charset="0"/>
              </a:rPr>
              <a:t>6-counter –pressure on the back (especially for back labor). Try tennis balls.</a:t>
            </a:r>
          </a:p>
          <a:p>
            <a:pPr algn="l" rtl="0"/>
            <a:r>
              <a:rPr lang="en-US" sz="2400" dirty="0" smtClean="0">
                <a:latin typeface="Times New Roman" pitchFamily="18" charset="0"/>
                <a:cs typeface="Times New Roman" pitchFamily="18" charset="0"/>
              </a:rPr>
              <a:t>7- massage oils for all-over massage</a:t>
            </a:r>
          </a:p>
          <a:p>
            <a:pPr algn="l" rtl="0"/>
            <a:r>
              <a:rPr lang="en-US" sz="2400" dirty="0" smtClean="0">
                <a:latin typeface="Times New Roman" pitchFamily="18" charset="0"/>
                <a:cs typeface="Times New Roman" pitchFamily="18" charset="0"/>
              </a:rPr>
              <a:t>8-chiropractic adjustment (some will make house calls)</a:t>
            </a:r>
          </a:p>
          <a:p>
            <a:pPr algn="l" rtl="0"/>
            <a:r>
              <a:rPr lang="en-US" sz="2400" dirty="0" smtClean="0">
                <a:latin typeface="Times New Roman" pitchFamily="18" charset="0"/>
                <a:cs typeface="Times New Roman" pitchFamily="18" charset="0"/>
              </a:rPr>
              <a:t>9-prayer / meditation, yoga</a:t>
            </a:r>
          </a:p>
          <a:p>
            <a:pPr algn="l" rtl="0"/>
            <a:r>
              <a:rPr lang="en-US" sz="2400" dirty="0" smtClean="0">
                <a:latin typeface="Times New Roman" pitchFamily="18" charset="0"/>
                <a:cs typeface="Times New Roman" pitchFamily="18" charset="0"/>
              </a:rPr>
              <a:t>10-focusing on the baby and “opening” </a:t>
            </a:r>
          </a:p>
          <a:p>
            <a:pPr algn="l" rtl="0"/>
            <a:r>
              <a:rPr lang="en-US" sz="2400" dirty="0" smtClean="0">
                <a:latin typeface="Times New Roman" pitchFamily="18" charset="0"/>
                <a:cs typeface="Times New Roman" pitchFamily="18" charset="0"/>
              </a:rPr>
              <a:t>11-changing positions </a:t>
            </a:r>
          </a:p>
          <a:p>
            <a:pPr algn="l" rtl="0"/>
            <a:r>
              <a:rPr lang="en-US" sz="2400" dirty="0" smtClean="0">
                <a:latin typeface="Times New Roman" pitchFamily="18" charset="0"/>
                <a:cs typeface="Times New Roman" pitchFamily="18" charset="0"/>
              </a:rPr>
              <a:t>12- soothing music</a:t>
            </a:r>
          </a:p>
          <a:p>
            <a:pPr algn="l" rtl="0"/>
            <a:r>
              <a:rPr lang="en-US" sz="2400" dirty="0" smtClean="0">
                <a:latin typeface="Times New Roman" pitchFamily="18" charset="0"/>
                <a:cs typeface="Times New Roman" pitchFamily="18" charset="0"/>
              </a:rPr>
              <a:t>13- foot massage(pressure points, can take your mind off the pain)</a:t>
            </a:r>
          </a:p>
          <a:p>
            <a:pPr algn="l" rtl="0"/>
            <a:r>
              <a:rPr lang="en-US" sz="2400" dirty="0" smtClean="0">
                <a:latin typeface="Times New Roman" pitchFamily="18" charset="0"/>
                <a:cs typeface="Times New Roman" pitchFamily="18" charset="0"/>
              </a:rPr>
              <a:t>14-getting in a pool of water </a:t>
            </a:r>
          </a:p>
          <a:p>
            <a:pPr algn="l" rtl="0"/>
            <a:r>
              <a:rPr lang="en-US" sz="2400" dirty="0" smtClean="0">
                <a:latin typeface="Times New Roman" pitchFamily="18" charset="0"/>
                <a:cs typeface="Times New Roman" pitchFamily="18" charset="0"/>
              </a:rPr>
              <a:t>15 –staying hydrated </a:t>
            </a:r>
          </a:p>
          <a:p>
            <a:pPr algn="l" rtl="0"/>
            <a:r>
              <a:rPr lang="en-US" sz="2400" dirty="0" smtClean="0">
                <a:latin typeface="Times New Roman" pitchFamily="18" charset="0"/>
                <a:cs typeface="Times New Roman" pitchFamily="18" charset="0"/>
              </a:rPr>
              <a:t>16- eating small snacks, if you want to’</a:t>
            </a:r>
          </a:p>
          <a:p>
            <a:pPr algn="l" rtl="0"/>
            <a:endParaRPr lang="ar-IQ"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0"/>
            <a:ext cx="8686800" cy="6858000"/>
          </a:xfrm>
        </p:spPr>
        <p:txBody>
          <a:bodyPr>
            <a:noAutofit/>
          </a:bodyPr>
          <a:lstStyle/>
          <a:p>
            <a:pPr algn="just" rtl="0"/>
            <a:r>
              <a:rPr lang="en-US" sz="2400" b="1" i="1" dirty="0" smtClean="0">
                <a:latin typeface="Times New Roman" pitchFamily="18" charset="0"/>
                <a:cs typeface="Times New Roman" pitchFamily="18" charset="0"/>
              </a:rPr>
              <a:t>steps to preparing for a natural childbirth:  </a:t>
            </a:r>
            <a:endParaRPr lang="en-US" sz="2400" dirty="0" smtClean="0">
              <a:latin typeface="Times New Roman" pitchFamily="18" charset="0"/>
              <a:cs typeface="Times New Roman" pitchFamily="18" charset="0"/>
            </a:endParaRPr>
          </a:p>
          <a:p>
            <a:pPr algn="just" rtl="0"/>
            <a:r>
              <a:rPr lang="en-US" sz="2400" b="1" dirty="0" smtClean="0">
                <a:latin typeface="Times New Roman" pitchFamily="18" charset="0"/>
                <a:cs typeface="Times New Roman" pitchFamily="18" charset="0"/>
              </a:rPr>
              <a:t>Step 1: Commit</a:t>
            </a:r>
          </a:p>
          <a:p>
            <a:pPr algn="just" rtl="0"/>
            <a:r>
              <a:rPr lang="en-US" sz="2400" dirty="0" smtClean="0">
                <a:latin typeface="Times New Roman" pitchFamily="18" charset="0"/>
                <a:cs typeface="Times New Roman" pitchFamily="18" charset="0"/>
              </a:rPr>
              <a:t>Most women don’t just stumble into a natural birth. It takes determination and commitment. Birth never happens exactly how you plan, so it’s good to be open to changing plans when need be. However, going into labor without fully committing to an un medicated birth will make it hard to resist when the going gets tough and nurses are offering medication.</a:t>
            </a:r>
          </a:p>
          <a:p>
            <a:pPr algn="just" rtl="0"/>
            <a:r>
              <a:rPr lang="en-US" sz="2400" b="1" dirty="0" smtClean="0">
                <a:latin typeface="Times New Roman" pitchFamily="18" charset="0"/>
                <a:cs typeface="Times New Roman" pitchFamily="18" charset="0"/>
              </a:rPr>
              <a:t>Step 2: Prepare your mind and body</a:t>
            </a:r>
          </a:p>
          <a:p>
            <a:pPr algn="just" rtl="0"/>
            <a:r>
              <a:rPr lang="en-US" sz="2400" dirty="0" smtClean="0">
                <a:latin typeface="Times New Roman" pitchFamily="18" charset="0"/>
                <a:cs typeface="Times New Roman" pitchFamily="18" charset="0"/>
              </a:rPr>
              <a:t>Labor is a very physical journey, exercise will help keep you strong. Walking, swimming, and yoga are great ways to prepare for birth by keeping your body strong and pelvis open. </a:t>
            </a:r>
            <a:r>
              <a:rPr lang="en-US" sz="2400" dirty="0" smtClean="0">
                <a:latin typeface="Times New Roman" pitchFamily="18" charset="0"/>
                <a:cs typeface="Times New Roman" pitchFamily="18" charset="0"/>
                <a:hlinkClick r:id="rId2"/>
              </a:rPr>
              <a:t>belly mapping</a:t>
            </a:r>
            <a:r>
              <a:rPr lang="en-US" sz="2400" dirty="0" smtClean="0">
                <a:latin typeface="Times New Roman" pitchFamily="18" charset="0"/>
                <a:cs typeface="Times New Roman" pitchFamily="18" charset="0"/>
              </a:rPr>
              <a:t>, daily stretching and </a:t>
            </a:r>
            <a:r>
              <a:rPr lang="en-US" sz="2400" dirty="0" smtClean="0">
                <a:latin typeface="Times New Roman" pitchFamily="18" charset="0"/>
                <a:cs typeface="Times New Roman" pitchFamily="18" charset="0"/>
                <a:hlinkClick r:id="rId3"/>
              </a:rPr>
              <a:t>exercise</a:t>
            </a:r>
            <a:r>
              <a:rPr lang="en-US" sz="2400" dirty="0" smtClean="0">
                <a:latin typeface="Times New Roman" pitchFamily="18" charset="0"/>
                <a:cs typeface="Times New Roman" pitchFamily="18" charset="0"/>
              </a:rPr>
              <a:t>, prenatal yoga, and just getting up and walking around every so often when you’re at work. It’s also important to avoid sitting in reclined positions like in big comfy chairs and sofas. </a:t>
            </a:r>
            <a:r>
              <a:rPr lang="en-US" sz="2400" dirty="0" smtClean="0">
                <a:latin typeface="Times New Roman" pitchFamily="18" charset="0"/>
                <a:cs typeface="Times New Roman" pitchFamily="18" charset="0"/>
                <a:hlinkClick r:id="rId4"/>
              </a:rPr>
              <a:t>Sitting on a </a:t>
            </a:r>
            <a:r>
              <a:rPr lang="en-US" sz="2400" dirty="0" smtClean="0">
                <a:latin typeface="Times New Roman" pitchFamily="18" charset="0"/>
                <a:cs typeface="Times New Roman" pitchFamily="18" charset="0"/>
                <a:hlinkClick r:id="rId5"/>
              </a:rPr>
              <a:t>birth ball</a:t>
            </a:r>
            <a:r>
              <a:rPr lang="en-US" sz="2400" dirty="0" smtClean="0">
                <a:latin typeface="Times New Roman" pitchFamily="18" charset="0"/>
                <a:cs typeface="Times New Roman" pitchFamily="18" charset="0"/>
              </a:rPr>
              <a:t> is a great alternative.</a:t>
            </a:r>
          </a:p>
          <a:p>
            <a:pPr algn="just" rtl="0"/>
            <a:endParaRPr lang="ar-IQ"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14290"/>
            <a:ext cx="8686800" cy="6643710"/>
          </a:xfrm>
        </p:spPr>
        <p:txBody>
          <a:bodyPr>
            <a:noAutofit/>
          </a:bodyPr>
          <a:lstStyle/>
          <a:p>
            <a:pPr algn="just" rtl="0">
              <a:buNone/>
            </a:pPr>
            <a:r>
              <a:rPr lang="en-US" sz="2400" dirty="0" smtClean="0">
                <a:latin typeface="Times New Roman" pitchFamily="18" charset="0"/>
                <a:cs typeface="Times New Roman" pitchFamily="18" charset="0"/>
                <a:hlinkClick r:id="rId2"/>
              </a:rPr>
              <a:t>   Eat while pregnant</a:t>
            </a:r>
            <a:r>
              <a:rPr lang="en-US" sz="2400" dirty="0" smtClean="0">
                <a:latin typeface="Times New Roman" pitchFamily="18" charset="0"/>
                <a:cs typeface="Times New Roman" pitchFamily="18" charset="0"/>
              </a:rPr>
              <a:t> is creating the baby, so it’s vital to eat a high nutrient, real food diet. Be sure to eat enough quality protein, salt, and vegetables. Choose foods from different color groups (called eating the rainbow) so you can be sure you are getting what you and baby need. Labor is also a mental, emotional, and spiritual journey. Many women have found that practicing mindfulness, prayer, or daily </a:t>
            </a:r>
            <a:r>
              <a:rPr lang="en-US" sz="2400" dirty="0" smtClean="0">
                <a:latin typeface="Times New Roman" pitchFamily="18" charset="0"/>
                <a:cs typeface="Times New Roman" pitchFamily="18" charset="0"/>
                <a:hlinkClick r:id="rId3"/>
              </a:rPr>
              <a:t>affirmations</a:t>
            </a:r>
            <a:r>
              <a:rPr lang="en-US" sz="2400" dirty="0" smtClean="0">
                <a:latin typeface="Times New Roman" pitchFamily="18" charset="0"/>
                <a:cs typeface="Times New Roman" pitchFamily="18" charset="0"/>
              </a:rPr>
              <a:t> help them connect to their baby and prepare mentally for the birth they are going to experience together.</a:t>
            </a:r>
          </a:p>
          <a:p>
            <a:pPr algn="just" rtl="0"/>
            <a:r>
              <a:rPr lang="en-US" sz="2400" b="1" dirty="0" smtClean="0">
                <a:latin typeface="Times New Roman" pitchFamily="18" charset="0"/>
                <a:cs typeface="Times New Roman" pitchFamily="18" charset="0"/>
              </a:rPr>
              <a:t>Step 3: Get a Doula</a:t>
            </a:r>
          </a:p>
          <a:p>
            <a:pPr algn="just" rtl="0"/>
            <a:r>
              <a:rPr lang="en-US" sz="2400" dirty="0" smtClean="0">
                <a:latin typeface="Times New Roman" pitchFamily="18" charset="0"/>
                <a:cs typeface="Times New Roman" pitchFamily="18" charset="0"/>
                <a:hlinkClick r:id="rId4"/>
              </a:rPr>
              <a:t>A doula is a professionally trained birth attendant</a:t>
            </a:r>
            <a:r>
              <a:rPr lang="en-US" sz="2400" dirty="0" smtClean="0">
                <a:latin typeface="Times New Roman" pitchFamily="18" charset="0"/>
                <a:cs typeface="Times New Roman" pitchFamily="18" charset="0"/>
              </a:rPr>
              <a:t> who will meet with you throughout your pregnancy to establish a relationship, she’ll be with you and coach you throughout your entire labor, and will follow up with breastfeeding and newborn care. Doulas are seriously birth angels.</a:t>
            </a:r>
          </a:p>
          <a:p>
            <a:pPr algn="just" rtl="0"/>
            <a:r>
              <a:rPr lang="en-US" sz="2400" dirty="0" smtClean="0">
                <a:latin typeface="Times New Roman" pitchFamily="18" charset="0"/>
                <a:cs typeface="Times New Roman" pitchFamily="18" charset="0"/>
              </a:rPr>
              <a:t>Women who have doulas are more likely to have spontaneous vaginal births .</a:t>
            </a:r>
          </a:p>
          <a:p>
            <a:pPr algn="just" rtl="0"/>
            <a:endParaRPr lang="ar-IQ"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6215106"/>
          </a:xfrm>
        </p:spPr>
        <p:txBody>
          <a:bodyPr>
            <a:normAutofit/>
          </a:bodyPr>
          <a:lstStyle/>
          <a:p>
            <a:pPr algn="just" rtl="0"/>
            <a:endParaRPr lang="en-US" b="1" dirty="0" smtClean="0">
              <a:solidFill>
                <a:schemeClr val="tx1"/>
              </a:solidFill>
              <a:latin typeface="Times New Roman" pitchFamily="18" charset="0"/>
              <a:cs typeface="Times New Roman" pitchFamily="18" charset="0"/>
            </a:endParaRPr>
          </a:p>
          <a:p>
            <a:pPr algn="just" rtl="0"/>
            <a:endParaRPr lang="en-US" b="1" dirty="0" smtClean="0">
              <a:solidFill>
                <a:schemeClr val="tx1"/>
              </a:solidFill>
              <a:latin typeface="Times New Roman" pitchFamily="18" charset="0"/>
              <a:cs typeface="Times New Roman" pitchFamily="18" charset="0"/>
            </a:endParaRPr>
          </a:p>
          <a:p>
            <a:pPr algn="just" rtl="0"/>
            <a:endParaRPr lang="en-US" b="1" dirty="0" smtClean="0">
              <a:solidFill>
                <a:schemeClr val="tx1"/>
              </a:solidFill>
              <a:latin typeface="Times New Roman" pitchFamily="18" charset="0"/>
              <a:cs typeface="Times New Roman" pitchFamily="18" charset="0"/>
            </a:endParaRPr>
          </a:p>
          <a:p>
            <a:pPr algn="just" rtl="0"/>
            <a:endParaRPr lang="en-US" b="1" dirty="0" smtClean="0">
              <a:solidFill>
                <a:schemeClr val="tx1"/>
              </a:solidFill>
              <a:latin typeface="Times New Roman" pitchFamily="18" charset="0"/>
              <a:cs typeface="Times New Roman" pitchFamily="18" charset="0"/>
            </a:endParaRPr>
          </a:p>
          <a:p>
            <a:pPr algn="just" rtl="0"/>
            <a:endParaRPr lang="en-US" b="1" dirty="0" smtClean="0">
              <a:solidFill>
                <a:schemeClr val="tx1"/>
              </a:solidFill>
              <a:latin typeface="Times New Roman" pitchFamily="18" charset="0"/>
              <a:cs typeface="Times New Roman" pitchFamily="18" charset="0"/>
            </a:endParaRPr>
          </a:p>
          <a:p>
            <a:pPr algn="just" rtl="0"/>
            <a:r>
              <a:rPr lang="en-US" b="1" dirty="0" smtClean="0">
                <a:solidFill>
                  <a:schemeClr val="tx1"/>
                </a:solidFill>
                <a:latin typeface="Times New Roman" pitchFamily="18" charset="0"/>
                <a:cs typeface="Times New Roman" pitchFamily="18" charset="0"/>
              </a:rPr>
              <a:t>Natural childbirth</a:t>
            </a:r>
            <a:r>
              <a:rPr lang="en-US" dirty="0" smtClean="0">
                <a:solidFill>
                  <a:schemeClr val="tx1"/>
                </a:solidFill>
                <a:latin typeface="Times New Roman" pitchFamily="18" charset="0"/>
                <a:cs typeface="Times New Roman" pitchFamily="18" charset="0"/>
              </a:rPr>
              <a:t> is </a:t>
            </a:r>
            <a:r>
              <a:rPr lang="en-US" dirty="0" smtClean="0">
                <a:solidFill>
                  <a:schemeClr val="tx1"/>
                </a:solidFill>
                <a:latin typeface="Times New Roman" pitchFamily="18" charset="0"/>
                <a:cs typeface="Times New Roman" pitchFamily="18" charset="0"/>
                <a:hlinkClick r:id="rId2" tooltip="Childbirth"/>
              </a:rPr>
              <a:t>childbirth</a:t>
            </a:r>
            <a:r>
              <a:rPr lang="en-US" dirty="0" smtClean="0">
                <a:solidFill>
                  <a:schemeClr val="tx1"/>
                </a:solidFill>
                <a:latin typeface="Times New Roman" pitchFamily="18" charset="0"/>
                <a:cs typeface="Times New Roman" pitchFamily="18" charset="0"/>
              </a:rPr>
              <a:t> without routine medical interventions, particularly </a:t>
            </a:r>
            <a:r>
              <a:rPr lang="en-US" dirty="0" smtClean="0">
                <a:solidFill>
                  <a:schemeClr val="tx1"/>
                </a:solidFill>
                <a:latin typeface="Times New Roman" pitchFamily="18" charset="0"/>
                <a:cs typeface="Times New Roman" pitchFamily="18" charset="0"/>
                <a:hlinkClick r:id="rId3" tooltip="Anesthesia"/>
              </a:rPr>
              <a:t>anesthesia</a:t>
            </a:r>
            <a:r>
              <a:rPr lang="en-US" dirty="0" smtClean="0">
                <a:solidFill>
                  <a:schemeClr val="tx1"/>
                </a:solidFill>
                <a:latin typeface="Times New Roman" pitchFamily="18" charset="0"/>
                <a:cs typeface="Times New Roman" pitchFamily="18" charset="0"/>
              </a:rPr>
              <a:t>. Natural childbirth arose in opposition to the techno-medical model of childbirth that has recently gained popularity in industrialized societies. Natural childbirth attempts to minimize medical intervention, particularly the use of anesthetic medications and surgical interventions such as </a:t>
            </a:r>
            <a:r>
              <a:rPr lang="en-US" dirty="0" smtClean="0">
                <a:solidFill>
                  <a:schemeClr val="tx1"/>
                </a:solidFill>
                <a:latin typeface="Times New Roman" pitchFamily="18" charset="0"/>
                <a:cs typeface="Times New Roman" pitchFamily="18" charset="0"/>
                <a:hlinkClick r:id="rId4" tooltip="Episiotomies"/>
              </a:rPr>
              <a:t>episiotomies</a:t>
            </a:r>
            <a:r>
              <a:rPr lang="en-US" dirty="0" smtClean="0">
                <a:solidFill>
                  <a:schemeClr val="tx1"/>
                </a:solidFill>
                <a:latin typeface="Times New Roman" pitchFamily="18" charset="0"/>
                <a:cs typeface="Times New Roman" pitchFamily="18" charset="0"/>
              </a:rPr>
              <a:t>, forceps and </a:t>
            </a:r>
            <a:r>
              <a:rPr lang="en-US" dirty="0" err="1" smtClean="0">
                <a:solidFill>
                  <a:schemeClr val="tx1"/>
                </a:solidFill>
                <a:latin typeface="Times New Roman" pitchFamily="18" charset="0"/>
                <a:cs typeface="Times New Roman" pitchFamily="18" charset="0"/>
                <a:hlinkClick r:id="rId5" tooltip="Ventouse"/>
              </a:rPr>
              <a:t>ventouse</a:t>
            </a:r>
            <a:r>
              <a:rPr lang="en-US" dirty="0" smtClean="0">
                <a:solidFill>
                  <a:schemeClr val="tx1"/>
                </a:solidFill>
                <a:latin typeface="Times New Roman" pitchFamily="18" charset="0"/>
                <a:cs typeface="Times New Roman" pitchFamily="18" charset="0"/>
              </a:rPr>
              <a:t> deliveries and </a:t>
            </a:r>
            <a:r>
              <a:rPr lang="en-US" dirty="0" smtClean="0">
                <a:solidFill>
                  <a:schemeClr val="tx1"/>
                </a:solidFill>
                <a:latin typeface="Times New Roman" pitchFamily="18" charset="0"/>
                <a:cs typeface="Times New Roman" pitchFamily="18" charset="0"/>
                <a:hlinkClick r:id="rId6" tooltip="Caesarean section"/>
              </a:rPr>
              <a:t>caesarean sections</a:t>
            </a:r>
            <a:r>
              <a:rPr lang="en-US" dirty="0" smtClean="0">
                <a:solidFill>
                  <a:schemeClr val="tx1"/>
                </a:solidFill>
                <a:latin typeface="Times New Roman" pitchFamily="18" charset="0"/>
                <a:cs typeface="Times New Roman" pitchFamily="18" charset="0"/>
              </a:rPr>
              <a:t>. </a:t>
            </a:r>
            <a:endParaRPr lang="ar-IQ" dirty="0">
              <a:solidFill>
                <a:schemeClr val="tx1"/>
              </a:solidFill>
              <a:latin typeface="Times New Roman" pitchFamily="18" charset="0"/>
              <a:cs typeface="Times New Roman" pitchFamily="18" charset="0"/>
            </a:endParaRPr>
          </a:p>
        </p:txBody>
      </p:sp>
      <p:pic>
        <p:nvPicPr>
          <p:cNvPr id="4" name="صورة 3" descr="ÙØªÙØ¬Ø© Ø¨Ø­Ø« Ø§ÙØµÙØ± Ø¹Ù âªnatural childbirthâ¬â"/>
          <p:cNvPicPr/>
          <p:nvPr/>
        </p:nvPicPr>
        <p:blipFill>
          <a:blip r:embed="rId7" cstate="print"/>
          <a:srcRect/>
          <a:stretch>
            <a:fillRect/>
          </a:stretch>
        </p:blipFill>
        <p:spPr bwMode="auto">
          <a:xfrm>
            <a:off x="5000628" y="428604"/>
            <a:ext cx="3724282" cy="2786082"/>
          </a:xfrm>
          <a:prstGeom prst="rect">
            <a:avLst/>
          </a:prstGeom>
          <a:noFill/>
          <a:ln w="9525">
            <a:solidFill>
              <a:schemeClr val="accent1"/>
            </a:solid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85728"/>
            <a:ext cx="8686800" cy="6286544"/>
          </a:xfrm>
        </p:spPr>
        <p:txBody>
          <a:bodyPr>
            <a:normAutofit lnSpcReduction="10000"/>
          </a:bodyPr>
          <a:lstStyle/>
          <a:p>
            <a:pPr algn="just" rtl="0"/>
            <a:r>
              <a:rPr lang="en-US" sz="2400" b="1" dirty="0" smtClean="0">
                <a:latin typeface="Times New Roman" pitchFamily="18" charset="0"/>
                <a:cs typeface="Times New Roman" pitchFamily="18" charset="0"/>
              </a:rPr>
              <a:t>Step 4: Pick your provider</a:t>
            </a:r>
          </a:p>
          <a:p>
            <a:pPr algn="just" rtl="0"/>
            <a:r>
              <a:rPr lang="en-US" sz="2400" dirty="0" smtClean="0">
                <a:latin typeface="Times New Roman" pitchFamily="18" charset="0"/>
                <a:cs typeface="Times New Roman" pitchFamily="18" charset="0"/>
              </a:rPr>
              <a:t>When choosing your provider you have 4 options:</a:t>
            </a:r>
          </a:p>
          <a:p>
            <a:pPr lvl="0" algn="just" rtl="0"/>
            <a:r>
              <a:rPr lang="en-US" sz="2400" b="1" dirty="0" smtClean="0">
                <a:latin typeface="Times New Roman" pitchFamily="18" charset="0"/>
                <a:cs typeface="Times New Roman" pitchFamily="18" charset="0"/>
              </a:rPr>
              <a:t>OB/GYN</a:t>
            </a:r>
            <a:r>
              <a:rPr lang="en-US" sz="2400" dirty="0" smtClean="0">
                <a:latin typeface="Times New Roman" pitchFamily="18" charset="0"/>
                <a:cs typeface="Times New Roman" pitchFamily="18" charset="0"/>
              </a:rPr>
              <a:t> – Traditional route. These providers are the least likely to be low intervention.</a:t>
            </a:r>
          </a:p>
          <a:p>
            <a:pPr lvl="0" algn="just" rtl="0"/>
            <a:r>
              <a:rPr lang="en-US" sz="2400" b="1" dirty="0" smtClean="0">
                <a:latin typeface="Times New Roman" pitchFamily="18" charset="0"/>
                <a:cs typeface="Times New Roman" pitchFamily="18" charset="0"/>
              </a:rPr>
              <a:t>Family physician</a:t>
            </a:r>
            <a:r>
              <a:rPr lang="en-US" sz="2400" dirty="0" smtClean="0">
                <a:latin typeface="Times New Roman" pitchFamily="18" charset="0"/>
                <a:cs typeface="Times New Roman" pitchFamily="18" charset="0"/>
              </a:rPr>
              <a:t> – Tend to be more holistic. Will be able to care for you and your baby after birth.</a:t>
            </a:r>
          </a:p>
          <a:p>
            <a:pPr lvl="0" algn="just" rtl="0"/>
            <a:r>
              <a:rPr lang="en-US" sz="2400" b="1" dirty="0" smtClean="0">
                <a:latin typeface="Times New Roman" pitchFamily="18" charset="0"/>
                <a:cs typeface="Times New Roman" pitchFamily="18" charset="0"/>
              </a:rPr>
              <a:t>Certified Professional Midwives</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(CPM)</a:t>
            </a:r>
            <a:r>
              <a:rPr lang="en-US" sz="2400" dirty="0" smtClean="0">
                <a:latin typeface="Times New Roman" pitchFamily="18" charset="0"/>
                <a:cs typeface="Times New Roman" pitchFamily="18" charset="0"/>
              </a:rPr>
              <a:t> – Are midwives, not nurses; they’re only licensed in some states.</a:t>
            </a:r>
          </a:p>
          <a:p>
            <a:pPr lvl="0" algn="just" rtl="0"/>
            <a:r>
              <a:rPr lang="en-US" sz="2400" b="1" dirty="0" smtClean="0">
                <a:latin typeface="Times New Roman" pitchFamily="18" charset="0"/>
                <a:cs typeface="Times New Roman" pitchFamily="18" charset="0"/>
              </a:rPr>
              <a:t>Certified Nurse Midwives</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(CNM)</a:t>
            </a:r>
            <a:r>
              <a:rPr lang="en-US" sz="2400" dirty="0" smtClean="0">
                <a:latin typeface="Times New Roman" pitchFamily="18" charset="0"/>
                <a:cs typeface="Times New Roman" pitchFamily="18" charset="0"/>
              </a:rPr>
              <a:t> – Nurses who have additional midwifery training.</a:t>
            </a:r>
          </a:p>
          <a:p>
            <a:pPr algn="just" rtl="0"/>
            <a:r>
              <a:rPr lang="en-US" sz="2400" b="1" dirty="0" smtClean="0">
                <a:latin typeface="Times New Roman" pitchFamily="18" charset="0"/>
                <a:cs typeface="Times New Roman" pitchFamily="18" charset="0"/>
              </a:rPr>
              <a:t>Step 5: Pick your birth place</a:t>
            </a:r>
          </a:p>
          <a:p>
            <a:pPr algn="just" rtl="0"/>
            <a:r>
              <a:rPr lang="en-US" sz="2400" dirty="0" smtClean="0">
                <a:latin typeface="Times New Roman" pitchFamily="18" charset="0"/>
                <a:cs typeface="Times New Roman" pitchFamily="18" charset="0"/>
              </a:rPr>
              <a:t>Choosing a birth place is just as important as choosing your provider. You have 3 choices.</a:t>
            </a:r>
            <a:r>
              <a:rPr lang="en-US" sz="2400" b="1" u="sng" dirty="0" smtClean="0">
                <a:latin typeface="Times New Roman" pitchFamily="18" charset="0"/>
                <a:cs typeface="Times New Roman" pitchFamily="18" charset="0"/>
              </a:rPr>
              <a:t> Hospital :</a:t>
            </a:r>
            <a:r>
              <a:rPr lang="en-US" sz="2400" dirty="0" smtClean="0">
                <a:latin typeface="Times New Roman" pitchFamily="18" charset="0"/>
                <a:cs typeface="Times New Roman" pitchFamily="18" charset="0"/>
              </a:rPr>
              <a:t>A great place for a woman who anticipates needing more interventions. There’s a hospital bed, monitors, oxygen, etc. on the walls, fluorescent lights, baby warmer. The hospital is the only place you can have a cesarean or get pain medication</a:t>
            </a:r>
            <a:endParaRPr lang="en-US" sz="2400" b="1" dirty="0" smtClean="0">
              <a:latin typeface="Times New Roman" pitchFamily="18" charset="0"/>
              <a:cs typeface="Times New Roman" pitchFamily="18" charset="0"/>
            </a:endParaRPr>
          </a:p>
          <a:p>
            <a:pPr algn="just" rtl="0"/>
            <a:endParaRPr lang="en-US" sz="2400" dirty="0" smtClean="0">
              <a:latin typeface="Times New Roman" pitchFamily="18" charset="0"/>
              <a:cs typeface="Times New Roman" pitchFamily="18" charset="0"/>
            </a:endParaRPr>
          </a:p>
          <a:p>
            <a:pPr algn="just" rtl="0"/>
            <a:endParaRPr lang="ar-IQ"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57166"/>
            <a:ext cx="8686800" cy="6143668"/>
          </a:xfrm>
        </p:spPr>
        <p:txBody>
          <a:bodyPr>
            <a:noAutofit/>
          </a:bodyPr>
          <a:lstStyle/>
          <a:p>
            <a:pPr algn="just" rtl="0"/>
            <a:r>
              <a:rPr lang="en-US" sz="2400" b="1" u="sng" dirty="0" smtClean="0">
                <a:latin typeface="Times New Roman" pitchFamily="18" charset="0"/>
                <a:cs typeface="Times New Roman" pitchFamily="18" charset="0"/>
              </a:rPr>
              <a:t>Birth center:</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 birth center is like giving birth at someone else’s home. </a:t>
            </a:r>
            <a:r>
              <a:rPr lang="en-US" sz="2400" dirty="0" smtClean="0">
                <a:latin typeface="Times New Roman" pitchFamily="18" charset="0"/>
                <a:cs typeface="Times New Roman" pitchFamily="18" charset="0"/>
                <a:hlinkClick r:id="rId2"/>
              </a:rPr>
              <a:t>Birth centers</a:t>
            </a:r>
            <a:r>
              <a:rPr lang="en-US" sz="2400" dirty="0" smtClean="0">
                <a:latin typeface="Times New Roman" pitchFamily="18" charset="0"/>
                <a:cs typeface="Times New Roman" pitchFamily="18" charset="0"/>
              </a:rPr>
              <a:t> are comfy environments, usually with a large bed, and a warm homey feel. They contain medical equipment, but it’s usually hidden away out of sight. Birth centers can provide some interventions but not many,. However, low risk women tend not to need many interventions, and the vast majority of complications during pregnancy and birth come with some forewarning, so emergent transfers are extremely rare.</a:t>
            </a:r>
            <a:endParaRPr lang="en-US" sz="2400" b="1" dirty="0" smtClean="0">
              <a:latin typeface="Times New Roman" pitchFamily="18" charset="0"/>
              <a:cs typeface="Times New Roman" pitchFamily="18" charset="0"/>
            </a:endParaRPr>
          </a:p>
          <a:p>
            <a:pPr algn="just" rtl="0"/>
            <a:r>
              <a:rPr lang="en-US" sz="2400" b="1" u="sng" dirty="0" smtClean="0">
                <a:latin typeface="Times New Roman" pitchFamily="18" charset="0"/>
                <a:cs typeface="Times New Roman" pitchFamily="18" charset="0"/>
              </a:rPr>
              <a:t>Home: </a:t>
            </a:r>
            <a:r>
              <a:rPr lang="en-US" sz="2400" dirty="0" smtClean="0">
                <a:latin typeface="Times New Roman" pitchFamily="18" charset="0"/>
                <a:cs typeface="Times New Roman" pitchFamily="18" charset="0"/>
              </a:rPr>
              <a:t>At a </a:t>
            </a:r>
            <a:r>
              <a:rPr lang="en-US" sz="2400" dirty="0" smtClean="0">
                <a:latin typeface="Times New Roman" pitchFamily="18" charset="0"/>
                <a:cs typeface="Times New Roman" pitchFamily="18" charset="0"/>
                <a:hlinkClick r:id="rId3"/>
              </a:rPr>
              <a:t>home birth</a:t>
            </a:r>
            <a:r>
              <a:rPr lang="en-US" sz="2400" dirty="0" smtClean="0">
                <a:latin typeface="Times New Roman" pitchFamily="18" charset="0"/>
                <a:cs typeface="Times New Roman" pitchFamily="18" charset="0"/>
              </a:rPr>
              <a:t>, midwives bring the same equipment that is at the birth center. They have a plan for transfer of care in case something comes up during pregnancy or labor. However, transfers are rare. Birth usually happens smoothly on it’s own when it’s left to just happen. Home birth midwives are skilled at categorizing women as low risk or high risk, so they only take women into their care who are good candidates for home birth.</a:t>
            </a:r>
            <a:endParaRPr lang="en-US" sz="2400" b="1" dirty="0" smtClean="0">
              <a:latin typeface="Times New Roman" pitchFamily="18" charset="0"/>
              <a:cs typeface="Times New Roman" pitchFamily="18" charset="0"/>
            </a:endParaRPr>
          </a:p>
          <a:p>
            <a:pPr algn="just" rtl="0"/>
            <a:endParaRPr lang="ar-IQ"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500042"/>
            <a:ext cx="8686800" cy="5929354"/>
          </a:xfrm>
        </p:spPr>
        <p:txBody>
          <a:bodyPr>
            <a:normAutofit/>
          </a:bodyPr>
          <a:lstStyle/>
          <a:p>
            <a:pPr algn="just" rtl="0"/>
            <a:r>
              <a:rPr lang="en-US" sz="2400" b="1" dirty="0" smtClean="0">
                <a:latin typeface="Times New Roman" pitchFamily="18" charset="0"/>
                <a:cs typeface="Times New Roman" pitchFamily="18" charset="0"/>
              </a:rPr>
              <a:t>Step 6: Know the benefit and risk of each intervention</a:t>
            </a:r>
          </a:p>
          <a:p>
            <a:pPr algn="just" rtl="0"/>
            <a:r>
              <a:rPr lang="en-US" sz="2400" dirty="0" smtClean="0">
                <a:latin typeface="Times New Roman" pitchFamily="18" charset="0"/>
                <a:cs typeface="Times New Roman" pitchFamily="18" charset="0"/>
              </a:rPr>
              <a:t>You already know that the </a:t>
            </a:r>
            <a:r>
              <a:rPr lang="en-US" sz="2400" u="sng" dirty="0" smtClean="0">
                <a:latin typeface="Times New Roman" pitchFamily="18" charset="0"/>
                <a:cs typeface="Times New Roman" pitchFamily="18" charset="0"/>
                <a:hlinkClick r:id="rId2"/>
              </a:rPr>
              <a:t>cascade of interventions</a:t>
            </a:r>
            <a:r>
              <a:rPr lang="en-US" sz="2400" dirty="0" smtClean="0">
                <a:latin typeface="Times New Roman" pitchFamily="18" charset="0"/>
                <a:cs typeface="Times New Roman" pitchFamily="18" charset="0"/>
              </a:rPr>
              <a:t> is something you want to avoid if possible, but how do you know when an intervention is necessary? </a:t>
            </a:r>
            <a:endParaRPr lang="ar-IQ"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714356"/>
            <a:ext cx="8686800" cy="5365769"/>
          </a:xfrm>
        </p:spPr>
        <p:txBody>
          <a:bodyPr>
            <a:normAutofit/>
          </a:bodyPr>
          <a:lstStyle/>
          <a:p>
            <a:pPr algn="ctr"/>
            <a:endParaRPr lang="en-US" sz="6000" dirty="0" smtClean="0">
              <a:latin typeface="Times New Roman" pitchFamily="18" charset="0"/>
              <a:cs typeface="Times New Roman" pitchFamily="18" charset="0"/>
            </a:endParaRPr>
          </a:p>
          <a:p>
            <a:pPr algn="ctr"/>
            <a:endParaRPr lang="en-US" sz="6000" dirty="0" smtClean="0">
              <a:latin typeface="Times New Roman" pitchFamily="18" charset="0"/>
              <a:cs typeface="Times New Roman" pitchFamily="18" charset="0"/>
            </a:endParaRPr>
          </a:p>
          <a:p>
            <a:pPr algn="ctr"/>
            <a:r>
              <a:rPr lang="en-US" sz="6000" dirty="0" smtClean="0">
                <a:latin typeface="Times New Roman" pitchFamily="18" charset="0"/>
                <a:cs typeface="Times New Roman" pitchFamily="18" charset="0"/>
              </a:rPr>
              <a:t>Thank you for listening</a:t>
            </a:r>
            <a:endParaRPr lang="ar-IQ" sz="6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14290"/>
            <a:ext cx="8686800" cy="6429420"/>
          </a:xfrm>
        </p:spPr>
        <p:txBody>
          <a:bodyPr>
            <a:noAutofit/>
          </a:bodyPr>
          <a:lstStyle/>
          <a:p>
            <a:pPr algn="just" rtl="0" fontAlgn="base">
              <a:buNone/>
            </a:pPr>
            <a:r>
              <a:rPr lang="en-US" sz="2400" dirty="0" smtClean="0">
                <a:solidFill>
                  <a:schemeClr val="tx1"/>
                </a:solidFill>
                <a:latin typeface="Times New Roman" pitchFamily="18" charset="0"/>
                <a:cs typeface="Times New Roman" pitchFamily="18" charset="0"/>
              </a:rPr>
              <a:t>   Natural childbirth may occur during a physician or midwife attended </a:t>
            </a:r>
            <a:r>
              <a:rPr lang="en-US" sz="2400" dirty="0" smtClean="0">
                <a:solidFill>
                  <a:schemeClr val="tx1"/>
                </a:solidFill>
                <a:latin typeface="Times New Roman" pitchFamily="18" charset="0"/>
                <a:cs typeface="Times New Roman" pitchFamily="18" charset="0"/>
                <a:hlinkClick r:id="rId2" tooltip="Hospital birth"/>
              </a:rPr>
              <a:t>hospital birth</a:t>
            </a:r>
            <a:r>
              <a:rPr lang="en-US" sz="2400" dirty="0" smtClean="0">
                <a:solidFill>
                  <a:schemeClr val="tx1"/>
                </a:solidFill>
                <a:latin typeface="Times New Roman" pitchFamily="18" charset="0"/>
                <a:cs typeface="Times New Roman" pitchFamily="18" charset="0"/>
              </a:rPr>
              <a:t>, a midwife attended homebirth, or an unassisted birth.</a:t>
            </a:r>
            <a:endParaRPr lang="en-US" sz="2400" dirty="0" smtClean="0">
              <a:latin typeface="Times New Roman" pitchFamily="18" charset="0"/>
              <a:cs typeface="Times New Roman" pitchFamily="18" charset="0"/>
            </a:endParaRPr>
          </a:p>
          <a:p>
            <a:pPr algn="just" rtl="0" fontAlgn="base"/>
            <a:r>
              <a:rPr lang="en-US" sz="2400" dirty="0" smtClean="0">
                <a:latin typeface="Times New Roman" pitchFamily="18" charset="0"/>
                <a:cs typeface="Times New Roman" pitchFamily="18" charset="0"/>
              </a:rPr>
              <a:t>The term "natural childbirth" was coined by obstetrician </a:t>
            </a:r>
            <a:r>
              <a:rPr lang="en-US" sz="2400" dirty="0" err="1" smtClean="0">
                <a:latin typeface="Times New Roman" pitchFamily="18" charset="0"/>
                <a:cs typeface="Times New Roman" pitchFamily="18" charset="0"/>
                <a:hlinkClick r:id="rId3" tooltip="Grantly Dick-Read"/>
              </a:rPr>
              <a:t>Grantly</a:t>
            </a:r>
            <a:r>
              <a:rPr lang="en-US" sz="2400" dirty="0" smtClean="0">
                <a:latin typeface="Times New Roman" pitchFamily="18" charset="0"/>
                <a:cs typeface="Times New Roman" pitchFamily="18" charset="0"/>
                <a:hlinkClick r:id="rId3" tooltip="Grantly Dick-Read"/>
              </a:rPr>
              <a:t> Dick-Read</a:t>
            </a:r>
            <a:r>
              <a:rPr lang="en-US" sz="2400" dirty="0" smtClean="0">
                <a:latin typeface="Times New Roman" pitchFamily="18" charset="0"/>
                <a:cs typeface="Times New Roman" pitchFamily="18" charset="0"/>
              </a:rPr>
              <a:t> upon publication of his book Natural Childbirth in the 1930s, which was followed by the 1942 Childbirth Without Fear. Some women who choose to deliver in a non-hospital setting such as a birth center, family-centered care, it's also possible to have a more natural childbirth in many hospitals. Some hospitals have birth  and at home, women are free to move around during their labor, get in positions that are most comfortable to them, and spend time in the tub or Jacuzzi. The baby is monitored frequently, often with a handheld ultrasound device. comfort measures such as hydrotherapy, massage, warm and cold compresses, and visualization and relaxation techniques are often used.</a:t>
            </a:r>
          </a:p>
          <a:p>
            <a:pPr algn="just" rtl="0" fontAlgn="base"/>
            <a:endParaRPr lang="ar-IQ"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14290"/>
            <a:ext cx="8686800" cy="6429420"/>
          </a:xfrm>
        </p:spPr>
        <p:txBody>
          <a:bodyPr>
            <a:noAutofit/>
          </a:bodyPr>
          <a:lstStyle/>
          <a:p>
            <a:pPr algn="just" rtl="0" fontAlgn="base"/>
            <a:endParaRPr lang="en-US" sz="2400" dirty="0" smtClean="0">
              <a:latin typeface="Times New Roman" pitchFamily="18" charset="0"/>
              <a:cs typeface="Times New Roman" pitchFamily="18" charset="0"/>
            </a:endParaRPr>
          </a:p>
          <a:p>
            <a:pPr algn="just" rtl="0" fontAlgn="base"/>
            <a:r>
              <a:rPr lang="en-US" sz="2400" dirty="0" smtClean="0">
                <a:latin typeface="Times New Roman" pitchFamily="18" charset="0"/>
                <a:cs typeface="Times New Roman" pitchFamily="18" charset="0"/>
              </a:rPr>
              <a:t>The woman is free to eat and drink as she chooses. A variety of health care professionals may work in the birth center setting — such as registered nurses, certified nurse midwives, and doulas (professionally trained providers of labor support and/or postpartum care) who act as labor assistants.</a:t>
            </a:r>
          </a:p>
          <a:p>
            <a:pPr marL="0" lvl="0" indent="0" algn="just" rtl="0" fontAlgn="base">
              <a:spcBef>
                <a:spcPct val="0"/>
              </a:spcBef>
              <a:spcAft>
                <a:spcPct val="0"/>
              </a:spcAft>
              <a:buClrTx/>
              <a:buSzTx/>
              <a:buNone/>
            </a:pPr>
            <a:endParaRPr lang="en-US" sz="2400" b="1" i="1" dirty="0" smtClean="0">
              <a:solidFill>
                <a:srgbClr val="1F497D"/>
              </a:solidFill>
              <a:latin typeface="Times New Roman" pitchFamily="18" charset="0"/>
              <a:ea typeface="Calibri" pitchFamily="34" charset="0"/>
              <a:cs typeface="Times New Roman" pitchFamily="18" charset="0"/>
            </a:endParaRPr>
          </a:p>
          <a:p>
            <a:pPr marL="0" lvl="0" indent="0" algn="just" rtl="0" fontAlgn="base">
              <a:spcBef>
                <a:spcPct val="0"/>
              </a:spcBef>
              <a:spcAft>
                <a:spcPct val="0"/>
              </a:spcAft>
              <a:buClrTx/>
              <a:buSzTx/>
              <a:buNone/>
            </a:pPr>
            <a:r>
              <a:rPr lang="en-US" sz="2400" b="1" i="1" dirty="0" smtClean="0">
                <a:solidFill>
                  <a:srgbClr val="1F497D"/>
                </a:solidFill>
                <a:latin typeface="Times New Roman" pitchFamily="18" charset="0"/>
                <a:ea typeface="Calibri" pitchFamily="34" charset="0"/>
                <a:cs typeface="Times New Roman" pitchFamily="18" charset="0"/>
              </a:rPr>
              <a:t> </a:t>
            </a:r>
          </a:p>
          <a:p>
            <a:pPr marL="0" lvl="0" indent="0" algn="just" rtl="0" fontAlgn="base">
              <a:spcBef>
                <a:spcPct val="0"/>
              </a:spcBef>
              <a:spcAft>
                <a:spcPct val="0"/>
              </a:spcAft>
              <a:buClrTx/>
              <a:buSzTx/>
              <a:buNone/>
            </a:pPr>
            <a:r>
              <a:rPr lang="en-US" b="1" i="1" dirty="0" smtClean="0">
                <a:solidFill>
                  <a:srgbClr val="1F497D"/>
                </a:solidFill>
                <a:latin typeface="Times New Roman" pitchFamily="18" charset="0"/>
                <a:ea typeface="Calibri" pitchFamily="34" charset="0"/>
                <a:cs typeface="Times New Roman" pitchFamily="18" charset="0"/>
              </a:rPr>
              <a:t>Advantages natural childbirth</a:t>
            </a:r>
            <a:r>
              <a:rPr lang="en-US" b="1" dirty="0" smtClean="0">
                <a:solidFill>
                  <a:srgbClr val="1F497D"/>
                </a:solidFill>
                <a:latin typeface="Times New Roman" pitchFamily="18" charset="0"/>
                <a:ea typeface="Calibri" pitchFamily="34" charset="0"/>
                <a:cs typeface="Times New Roman" pitchFamily="18" charset="0"/>
              </a:rPr>
              <a:t> </a:t>
            </a:r>
            <a:endParaRPr lang="en-US" dirty="0" smtClean="0">
              <a:solidFill>
                <a:schemeClr val="tx1"/>
              </a:solidFill>
              <a:latin typeface="Arial" pitchFamily="34" charset="0"/>
              <a:cs typeface="Arial" pitchFamily="34" charset="0"/>
            </a:endParaRPr>
          </a:p>
          <a:p>
            <a:pPr marL="0" lvl="0" indent="0" algn="just" rtl="0" eaLnBrk="0" fontAlgn="base" hangingPunct="0">
              <a:spcBef>
                <a:spcPct val="0"/>
              </a:spcBef>
              <a:spcAft>
                <a:spcPct val="0"/>
              </a:spcAft>
              <a:buClrTx/>
              <a:buSzTx/>
              <a:buNone/>
            </a:pPr>
            <a:r>
              <a:rPr lang="en-US" sz="2400" dirty="0" smtClean="0">
                <a:solidFill>
                  <a:schemeClr val="tx1"/>
                </a:solidFill>
                <a:latin typeface="Times New Roman" pitchFamily="18" charset="0"/>
                <a:ea typeface="Calibri" pitchFamily="34" charset="0"/>
                <a:cs typeface="Times New Roman" pitchFamily="18" charset="0"/>
              </a:rPr>
              <a:t>1- Advocates of natural birth suggest this method of delivery is healthier for both the mother and child. There won't be any drugs that could potentially cause harm to the baby.                                                       </a:t>
            </a:r>
            <a:endParaRPr lang="en-US" sz="2400" dirty="0" smtClean="0">
              <a:solidFill>
                <a:schemeClr val="tx1"/>
              </a:solidFill>
              <a:latin typeface="Arial" pitchFamily="34" charset="0"/>
              <a:cs typeface="Arial" pitchFamily="34" charset="0"/>
            </a:endParaRPr>
          </a:p>
          <a:p>
            <a:pPr marL="0" lvl="0" indent="0" algn="just" rtl="0" eaLnBrk="0" fontAlgn="base" hangingPunct="0">
              <a:spcBef>
                <a:spcPct val="0"/>
              </a:spcBef>
              <a:spcAft>
                <a:spcPct val="0"/>
              </a:spcAft>
              <a:buClrTx/>
              <a:buSzTx/>
              <a:buNone/>
            </a:pPr>
            <a:r>
              <a:rPr lang="en-US" sz="2400" dirty="0" smtClean="0">
                <a:solidFill>
                  <a:schemeClr val="tx1"/>
                </a:solidFill>
                <a:latin typeface="Times New Roman" pitchFamily="18" charset="0"/>
                <a:ea typeface="Calibri" pitchFamily="34" charset="0"/>
                <a:cs typeface="Times New Roman" pitchFamily="18" charset="0"/>
              </a:rPr>
              <a:t>2- The mother will be able to stay in tune with her body. She will stay alert and aware of every moment of the birth.                                      </a:t>
            </a:r>
            <a:endParaRPr lang="en-US" sz="2400" dirty="0" smtClean="0">
              <a:solidFill>
                <a:schemeClr val="tx1"/>
              </a:solidFill>
              <a:latin typeface="Arial" pitchFamily="34" charset="0"/>
              <a:cs typeface="Arial" pitchFamily="34" charset="0"/>
            </a:endParaRPr>
          </a:p>
          <a:p>
            <a:pPr algn="just" rtl="0"/>
            <a:r>
              <a:rPr lang="en-US" sz="2400" dirty="0" smtClean="0">
                <a:latin typeface="Times New Roman" pitchFamily="18" charset="0"/>
                <a:cs typeface="Times New Roman" pitchFamily="18" charset="0"/>
              </a:rPr>
              <a:t> </a:t>
            </a:r>
          </a:p>
          <a:p>
            <a:pPr algn="just" rtl="0"/>
            <a:endParaRPr lang="ar-IQ"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214291"/>
            <a:ext cx="864399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The mother's recovery time is potentially reduced, and she will generally feel great shortly after the birth.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Avoid Interventions childbirth Such as (a small amount of anesthetic is injected into the epidural space that surrounds the spinal cord which lead to side effects. Common epidural side effects include a drop in blood pressure and fever. Births also take longer when an epidural is used, and it may make it more difficult for some babies to get into the best position for birth.</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Lets Move Around Freely: research shows that unrestricted movement during labor allows the mother to find a position that’s more comfortable for her. It’s been found to decrease maternal pain, facilitate maternal and fetal circulation, increase the quality of uterine contractions, and facilitate fetal descent.</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Pain helps mother  when it’s time to change positions so baby can continue down the birth canal. It also helps her know when it’s time to push, and when to stop pushing to avoid a tear.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57158" y="214291"/>
            <a:ext cx="8429684"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Allows Eat and Drink: Research from the American College of Nurse-Midwives indicates that the lack of nutritional support during labor can cause maternal dehydration, ketosis,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hyponatremia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increased maternal stress. </a:t>
            </a:r>
          </a:p>
          <a:p>
            <a:pPr algn="just" rtl="0"/>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Gets Your Partner Involved: According to a 1999study published in Midwifery, support provided by the male partner during childbirth evoked very positive responses from the women participants.</a:t>
            </a:r>
            <a:r>
              <a:rPr lang="en-US" sz="2400" dirty="0" smtClean="0">
                <a:latin typeface="Times New Roman" pitchFamily="18" charset="0"/>
                <a:cs typeface="Times New Roman" pitchFamily="18" charset="0"/>
              </a:rPr>
              <a:t> </a:t>
            </a:r>
          </a:p>
          <a:p>
            <a:pPr algn="just" rtl="0"/>
            <a:r>
              <a:rPr lang="en-US" sz="2400" dirty="0" smtClean="0">
                <a:latin typeface="Times New Roman" pitchFamily="18" charset="0"/>
                <a:cs typeface="Times New Roman" pitchFamily="18" charset="0"/>
              </a:rPr>
              <a:t>8-Improves Baby’s Gut: Researchers at Columbia University suggest that disrupting the mother-to-newborn transmission of bacteria by C-section delivery may increase the risk of celiac disease, asthma, type 1 diabetes and obesity in the child.</a:t>
            </a:r>
            <a:r>
              <a:rPr lang="en-US" sz="2400" dirty="0"/>
              <a:t> </a:t>
            </a:r>
            <a:endParaRPr lang="en-US" sz="2400" dirty="0" smtClean="0"/>
          </a:p>
          <a:p>
            <a:pPr algn="just" rtl="0"/>
            <a:r>
              <a:rPr lang="en-US" sz="2400" dirty="0" smtClean="0"/>
              <a:t>9- </a:t>
            </a:r>
            <a:r>
              <a:rPr lang="en-US" sz="2400" dirty="0">
                <a:latin typeface="Times New Roman" pitchFamily="18" charset="0"/>
                <a:cs typeface="Times New Roman" pitchFamily="18" charset="0"/>
              </a:rPr>
              <a:t>Initiates Breast-Feeding More Easily: An infant may be impacted by labor and birth medications in a way that impairs launching breast-feeding</a:t>
            </a:r>
            <a:r>
              <a:rPr lang="en-US" sz="2400" dirty="0"/>
              <a:t>. </a:t>
            </a:r>
            <a:endParaRPr lang="en-US" sz="2400" dirty="0" smtClean="0">
              <a:latin typeface="Times New Roman" pitchFamily="18" charset="0"/>
              <a:cs typeface="Times New Roman" pitchFamily="18" charset="0"/>
            </a:endParaRPr>
          </a:p>
          <a:p>
            <a:pPr algn="just" rtl="0"/>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85728"/>
            <a:ext cx="8686800" cy="6215106"/>
          </a:xfrm>
        </p:spPr>
        <p:txBody>
          <a:bodyPr>
            <a:normAutofit/>
          </a:bodyPr>
          <a:lstStyle/>
          <a:p>
            <a:pPr algn="just" rtl="0"/>
            <a:r>
              <a:rPr lang="en-US" sz="2400" dirty="0" smtClean="0">
                <a:latin typeface="Times New Roman" pitchFamily="18" charset="0"/>
                <a:cs typeface="Times New Roman" pitchFamily="18" charset="0"/>
              </a:rPr>
              <a:t>10-Studies by the </a:t>
            </a:r>
            <a:r>
              <a:rPr lang="en-US" sz="2400" u="sng" dirty="0" smtClean="0">
                <a:latin typeface="Times New Roman" pitchFamily="18" charset="0"/>
                <a:cs typeface="Times New Roman" pitchFamily="18" charset="0"/>
                <a:hlinkClick r:id="rId2" tooltip="World Health Organization"/>
              </a:rPr>
              <a:t>World Health Organization</a:t>
            </a:r>
            <a:r>
              <a:rPr lang="en-US" sz="2400" dirty="0" smtClean="0">
                <a:latin typeface="Times New Roman" pitchFamily="18" charset="0"/>
                <a:cs typeface="Times New Roman" pitchFamily="18" charset="0"/>
              </a:rPr>
              <a:t> found that skin-to-skin contact between mothers and babies after birth reduces crying, improves mother-infant interaction, and helps mothers to breastfeed.                                                                                   </a:t>
            </a:r>
          </a:p>
          <a:p>
            <a:pPr algn="just" rtl="0"/>
            <a:r>
              <a:rPr lang="en-US" sz="2400" dirty="0" smtClean="0">
                <a:latin typeface="Times New Roman" pitchFamily="18" charset="0"/>
                <a:cs typeface="Times New Roman" pitchFamily="18" charset="0"/>
              </a:rPr>
              <a:t>11- Passing through the birth canal in a natural birth also helps shape the head and expel amniotic fluid from the lungs which lower baby’s risk for respiratory problems like asthma. Babies receive protective bacteria from the birth canal that helps build their immune system. while Babies born via cesarean birth are more likely to pick up bacteria that is on skin, mostly harmful bacteria like staph.</a:t>
            </a:r>
          </a:p>
          <a:p>
            <a:pPr algn="just" rtl="0"/>
            <a:endParaRPr lang="ar-IQ"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428604"/>
            <a:ext cx="8686800" cy="6215106"/>
          </a:xfrm>
        </p:spPr>
        <p:txBody>
          <a:bodyPr>
            <a:normAutofit/>
          </a:bodyPr>
          <a:lstStyle/>
          <a:p>
            <a:pPr algn="just" rtl="0">
              <a:buNone/>
            </a:pPr>
            <a:r>
              <a:rPr lang="ar-IQ"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rtl="0"/>
            <a:r>
              <a:rPr lang="en-US" sz="2400" b="1" dirty="0" smtClean="0">
                <a:latin typeface="Times New Roman" pitchFamily="18" charset="0"/>
                <a:cs typeface="Times New Roman" pitchFamily="18" charset="0"/>
              </a:rPr>
              <a:t>Techniques of Natural Childbirth Include:</a:t>
            </a:r>
            <a:r>
              <a:rPr lang="en-US" sz="2400" dirty="0" smtClean="0">
                <a:latin typeface="Times New Roman" pitchFamily="18" charset="0"/>
                <a:cs typeface="Times New Roman" pitchFamily="18" charset="0"/>
              </a:rPr>
              <a:t>    </a:t>
            </a:r>
          </a:p>
          <a:p>
            <a:pPr algn="just" rtl="0"/>
            <a:r>
              <a:rPr lang="en-US" sz="2400" dirty="0" smtClean="0">
                <a:latin typeface="Times New Roman" pitchFamily="18" charset="0"/>
                <a:cs typeface="Times New Roman" pitchFamily="18" charset="0"/>
              </a:rPr>
              <a:t>1- Lamaze Method (massage,  relaxation techniques). </a:t>
            </a:r>
          </a:p>
          <a:p>
            <a:pPr algn="just" rtl="0"/>
            <a:r>
              <a:rPr lang="en-US" sz="2400" dirty="0" smtClean="0">
                <a:latin typeface="Times New Roman" pitchFamily="18" charset="0"/>
                <a:cs typeface="Times New Roman" pitchFamily="18" charset="0"/>
              </a:rPr>
              <a:t> 2- Bradley Method (the effective involvement of the husband, relaxation therapy). </a:t>
            </a:r>
          </a:p>
          <a:p>
            <a:pPr algn="just" rtl="0"/>
            <a:r>
              <a:rPr lang="en-US" sz="2400" dirty="0" smtClean="0">
                <a:latin typeface="Times New Roman" pitchFamily="18" charset="0"/>
                <a:cs typeface="Times New Roman" pitchFamily="18" charset="0"/>
              </a:rPr>
              <a:t>3- Alexander Method (breathing exercises, developed a technique for sitting, standing and moving with safety). </a:t>
            </a:r>
          </a:p>
          <a:p>
            <a:pPr algn="just" rtl="0"/>
            <a:r>
              <a:rPr lang="en-US" sz="2400" dirty="0" smtClean="0">
                <a:latin typeface="Times New Roman" pitchFamily="18" charset="0"/>
                <a:cs typeface="Times New Roman" pitchFamily="18" charset="0"/>
              </a:rPr>
              <a:t> 4- Hydrotherapy Method (Water Delivery) </a:t>
            </a:r>
          </a:p>
          <a:p>
            <a:pPr algn="just" rtl="0"/>
            <a:r>
              <a:rPr lang="en-US" sz="2400" dirty="0" smtClean="0">
                <a:latin typeface="Times New Roman" pitchFamily="18" charset="0"/>
                <a:cs typeface="Times New Roman" pitchFamily="18" charset="0"/>
              </a:rPr>
              <a:t>5- Other approaches include movement, walking, and different positions (for example, using a birthing ball), hot and cold therapy (for example, using hot/ or cold packs). </a:t>
            </a:r>
          </a:p>
          <a:p>
            <a:pPr algn="just" rtl="0"/>
            <a:r>
              <a:rPr lang="en-US" sz="2400" dirty="0" smtClean="0">
                <a:latin typeface="Times New Roman" pitchFamily="18" charset="0"/>
                <a:cs typeface="Times New Roman" pitchFamily="18" charset="0"/>
              </a:rPr>
              <a:t>6- Birth positions favored in natural childbirth—including squatting, </a:t>
            </a:r>
            <a:r>
              <a:rPr lang="en-US" sz="2400" dirty="0" err="1" smtClean="0">
                <a:latin typeface="Times New Roman" pitchFamily="18" charset="0"/>
                <a:cs typeface="Times New Roman" pitchFamily="18" charset="0"/>
              </a:rPr>
              <a:t>lithotomy</a:t>
            </a:r>
            <a:r>
              <a:rPr lang="en-US" sz="2400" dirty="0" smtClean="0">
                <a:latin typeface="Times New Roman" pitchFamily="18" charset="0"/>
                <a:cs typeface="Times New Roman" pitchFamily="18" charset="0"/>
              </a:rPr>
              <a:t> position (woman in hospital bed on her back with legs in stirrups).</a:t>
            </a:r>
            <a:endParaRPr lang="ar-IQ"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304800" y="571480"/>
            <a:ext cx="8686800" cy="6000792"/>
          </a:xfrm>
        </p:spPr>
        <p:txBody>
          <a:bodyPr>
            <a:normAutofit/>
          </a:bodyPr>
          <a:lstStyle/>
          <a:p>
            <a:pPr algn="just" rtl="0"/>
            <a:r>
              <a:rPr lang="ar-IQ"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rtl="0"/>
            <a:r>
              <a:rPr lang="en-US" sz="2800" u="sng" dirty="0" smtClean="0">
                <a:latin typeface="Times New Roman" pitchFamily="18" charset="0"/>
                <a:cs typeface="Times New Roman" pitchFamily="18" charset="0"/>
              </a:rPr>
              <a:t>Lamaze Method </a:t>
            </a:r>
          </a:p>
          <a:p>
            <a:pPr algn="just" rtl="0"/>
            <a:endParaRPr lang="en-US" sz="2400" u="sng" dirty="0" smtClean="0">
              <a:latin typeface="Times New Roman" pitchFamily="18" charset="0"/>
              <a:cs typeface="Times New Roman" pitchFamily="18" charset="0"/>
            </a:endParaRPr>
          </a:p>
          <a:p>
            <a:pPr algn="just" rtl="0"/>
            <a:endParaRPr lang="en-US" sz="2400" u="sng" dirty="0" smtClean="0">
              <a:latin typeface="Times New Roman" pitchFamily="18" charset="0"/>
              <a:cs typeface="Times New Roman" pitchFamily="18" charset="0"/>
            </a:endParaRPr>
          </a:p>
          <a:p>
            <a:pPr algn="just" rtl="0"/>
            <a:endParaRPr lang="en-US" sz="2400" u="sng" dirty="0" smtClean="0">
              <a:latin typeface="Times New Roman" pitchFamily="18" charset="0"/>
              <a:cs typeface="Times New Roman" pitchFamily="18" charset="0"/>
            </a:endParaRPr>
          </a:p>
          <a:p>
            <a:pPr algn="just" rtl="0">
              <a:buNone/>
            </a:pPr>
            <a:endParaRPr lang="en-US" sz="2400" dirty="0" smtClean="0">
              <a:latin typeface="Times New Roman" pitchFamily="18" charset="0"/>
              <a:cs typeface="Times New Roman" pitchFamily="18" charset="0"/>
            </a:endParaRPr>
          </a:p>
          <a:p>
            <a:pPr algn="just" rtl="0"/>
            <a:r>
              <a:rPr lang="en-US" sz="2400" dirty="0" smtClean="0"/>
              <a:t>The Lamaze technique, also known as the psycho prophylactic method or simply Lamaze, started as a prepared childbirth technique popularized in the 1940s by French obstetrician Dr. </a:t>
            </a:r>
            <a:r>
              <a:rPr lang="en-US" sz="2400" dirty="0" err="1" smtClean="0"/>
              <a:t>Fernand</a:t>
            </a:r>
            <a:r>
              <a:rPr lang="en-US" sz="2400" dirty="0" smtClean="0"/>
              <a:t> Lamaze based on his observations in the Soviet Union as an alternative to the use of medical intervention during childbirth. Today, Lamaze has become a popular way to get information about pregnancy, birth, and parenting through Lamaze International.                               </a:t>
            </a:r>
            <a:endParaRPr lang="en-US" sz="2400" dirty="0"/>
          </a:p>
        </p:txBody>
      </p:sp>
      <p:pic>
        <p:nvPicPr>
          <p:cNvPr id="7" name="صورة 6" descr="ÙØªÙØ¬Ø© Ø¨Ø­Ø« Ø§ÙØµÙØ± Ø¹Ù âªlabor with breathing and friends picturesâ¬â"/>
          <p:cNvPicPr/>
          <p:nvPr/>
        </p:nvPicPr>
        <p:blipFill>
          <a:blip r:embed="rId2" cstate="print"/>
          <a:srcRect/>
          <a:stretch>
            <a:fillRect/>
          </a:stretch>
        </p:blipFill>
        <p:spPr bwMode="auto">
          <a:xfrm>
            <a:off x="4857752" y="642918"/>
            <a:ext cx="3857652" cy="2609853"/>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129</TotalTime>
  <Words>959</Words>
  <Application>Microsoft Office PowerPoint</Application>
  <PresentationFormat>On-screen Show (4:3)</PresentationFormat>
  <Paragraphs>142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رحلة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DR.Ahmed Saker 2O14</dc:creator>
  <cp:lastModifiedBy>Maher</cp:lastModifiedBy>
  <cp:revision>20</cp:revision>
  <dcterms:created xsi:type="dcterms:W3CDTF">2018-09-24T15:28:22Z</dcterms:created>
  <dcterms:modified xsi:type="dcterms:W3CDTF">2021-01-18T12:07:13Z</dcterms:modified>
</cp:coreProperties>
</file>