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95" r:id="rId11"/>
    <p:sldId id="265" r:id="rId12"/>
    <p:sldId id="266" r:id="rId13"/>
    <p:sldId id="267" r:id="rId14"/>
    <p:sldId id="268" r:id="rId15"/>
    <p:sldId id="269" r:id="rId16"/>
    <p:sldId id="270" r:id="rId17"/>
    <p:sldId id="275" r:id="rId18"/>
    <p:sldId id="271" r:id="rId19"/>
    <p:sldId id="273" r:id="rId20"/>
    <p:sldId id="274" r:id="rId21"/>
    <p:sldId id="272" r:id="rId22"/>
    <p:sldId id="276" r:id="rId23"/>
    <p:sldId id="277" r:id="rId24"/>
    <p:sldId id="278" r:id="rId25"/>
    <p:sldId id="279" r:id="rId26"/>
    <p:sldId id="280" r:id="rId27"/>
    <p:sldId id="281" r:id="rId28"/>
    <p:sldId id="282" r:id="rId29"/>
    <p:sldId id="283" r:id="rId30"/>
    <p:sldId id="284" r:id="rId31"/>
    <p:sldId id="285" r:id="rId32"/>
    <p:sldId id="293" r:id="rId33"/>
    <p:sldId id="294" r:id="rId34"/>
    <p:sldId id="292" r:id="rId35"/>
    <p:sldId id="286" r:id="rId36"/>
    <p:sldId id="287" r:id="rId37"/>
    <p:sldId id="288" r:id="rId38"/>
    <p:sldId id="291" r:id="rId39"/>
    <p:sldId id="289" r:id="rId40"/>
    <p:sldId id="290" r:id="rId4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B9F929B7-8A2D-40E7-A78F-3AFC6678B385}" type="datetimeFigureOut">
              <a:rPr lang="ar-IQ" smtClean="0"/>
              <a:pPr/>
              <a:t>05/06/1442</a:t>
            </a:fld>
            <a:endParaRPr lang="ar-IQ"/>
          </a:p>
        </p:txBody>
      </p:sp>
      <p:sp>
        <p:nvSpPr>
          <p:cNvPr id="5" name="Footer Placeholder 4"/>
          <p:cNvSpPr>
            <a:spLocks noGrp="1"/>
          </p:cNvSpPr>
          <p:nvPr>
            <p:ph type="ftr" sz="quarter" idx="11"/>
          </p:nvPr>
        </p:nvSpPr>
        <p:spPr bwMode="white"/>
        <p:txBody>
          <a:bodyPr/>
          <a:lstStyle/>
          <a:p>
            <a:endParaRPr lang="ar-IQ"/>
          </a:p>
        </p:txBody>
      </p:sp>
      <p:sp>
        <p:nvSpPr>
          <p:cNvPr id="6" name="Slide Number Placeholder 5"/>
          <p:cNvSpPr>
            <a:spLocks noGrp="1"/>
          </p:cNvSpPr>
          <p:nvPr>
            <p:ph type="sldNum" sz="quarter" idx="12"/>
          </p:nvPr>
        </p:nvSpPr>
        <p:spPr/>
        <p:txBody>
          <a:bodyPr/>
          <a:lstStyle/>
          <a:p>
            <a:fld id="{C09D9781-4703-4FA3-B8FA-F272D0C47EA6}"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9F929B7-8A2D-40E7-A78F-3AFC6678B385}" type="datetimeFigureOut">
              <a:rPr lang="ar-IQ" smtClean="0"/>
              <a:pPr/>
              <a:t>05/06/1442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09D9781-4703-4FA3-B8FA-F272D0C47EA6}"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9F929B7-8A2D-40E7-A78F-3AFC6678B385}" type="datetimeFigureOut">
              <a:rPr lang="ar-IQ" smtClean="0"/>
              <a:pPr/>
              <a:t>05/06/1442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09D9781-4703-4FA3-B8FA-F272D0C47EA6}"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9F929B7-8A2D-40E7-A78F-3AFC6678B385}" type="datetimeFigureOut">
              <a:rPr lang="ar-IQ" smtClean="0"/>
              <a:pPr/>
              <a:t>05/06/1442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09D9781-4703-4FA3-B8FA-F272D0C47EA6}" type="slidenum">
              <a:rPr lang="ar-IQ" smtClean="0"/>
              <a:pPr/>
              <a:t>‹#›</a:t>
            </a:fld>
            <a:endParaRPr lang="ar-IQ"/>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9F929B7-8A2D-40E7-A78F-3AFC6678B385}" type="datetimeFigureOut">
              <a:rPr lang="ar-IQ" smtClean="0"/>
              <a:pPr/>
              <a:t>05/06/1442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09D9781-4703-4FA3-B8FA-F272D0C47EA6}" type="slidenum">
              <a:rPr lang="ar-IQ" smtClean="0"/>
              <a:pPr/>
              <a:t>‹#›</a:t>
            </a:fld>
            <a:endParaRPr lang="ar-IQ"/>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B9F929B7-8A2D-40E7-A78F-3AFC6678B385}" type="datetimeFigureOut">
              <a:rPr lang="ar-IQ" smtClean="0"/>
              <a:pPr/>
              <a:t>05/06/1442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09D9781-4703-4FA3-B8FA-F272D0C47EA6}" type="slidenum">
              <a:rPr lang="ar-IQ" smtClean="0"/>
              <a:pPr/>
              <a:t>‹#›</a:t>
            </a:fld>
            <a:endParaRPr lang="ar-IQ"/>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B9F929B7-8A2D-40E7-A78F-3AFC6678B385}" type="datetimeFigureOut">
              <a:rPr lang="ar-IQ" smtClean="0"/>
              <a:pPr/>
              <a:t>05/06/1442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09D9781-4703-4FA3-B8FA-F272D0C47EA6}"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B9F929B7-8A2D-40E7-A78F-3AFC6678B385}" type="datetimeFigureOut">
              <a:rPr lang="ar-IQ" smtClean="0"/>
              <a:pPr/>
              <a:t>05/06/1442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09D9781-4703-4FA3-B8FA-F272D0C47EA6}" type="slidenum">
              <a:rPr lang="ar-IQ" smtClean="0"/>
              <a:pPr/>
              <a:t>‹#›</a:t>
            </a:fld>
            <a:endParaRPr lang="ar-IQ"/>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9F929B7-8A2D-40E7-A78F-3AFC6678B385}" type="datetimeFigureOut">
              <a:rPr lang="ar-IQ" smtClean="0"/>
              <a:pPr/>
              <a:t>05/06/1442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09D9781-4703-4FA3-B8FA-F272D0C47EA6}"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9F929B7-8A2D-40E7-A78F-3AFC6678B385}" type="datetimeFigureOut">
              <a:rPr lang="ar-IQ" smtClean="0"/>
              <a:pPr/>
              <a:t>05/06/1442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09D9781-4703-4FA3-B8FA-F272D0C47EA6}" type="slidenum">
              <a:rPr lang="ar-IQ" smtClean="0"/>
              <a:pPr/>
              <a:t>‹#›</a:t>
            </a:fld>
            <a:endParaRPr lang="ar-IQ"/>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9F929B7-8A2D-40E7-A78F-3AFC6678B385}" type="datetimeFigureOut">
              <a:rPr lang="ar-IQ" smtClean="0"/>
              <a:pPr/>
              <a:t>05/06/1442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09D9781-4703-4FA3-B8FA-F272D0C47EA6}"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9F929B7-8A2D-40E7-A78F-3AFC6678B385}" type="datetimeFigureOut">
              <a:rPr lang="ar-IQ" smtClean="0"/>
              <a:pPr/>
              <a:t>05/06/1442</a:t>
            </a:fld>
            <a:endParaRPr lang="ar-IQ"/>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IQ"/>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09D9781-4703-4FA3-B8FA-F272D0C47EA6}"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en.wikipedia.org/wiki/Dual-energy_X-ray_absorptiometry"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620688"/>
            <a:ext cx="7772400" cy="1470025"/>
          </a:xfrm>
        </p:spPr>
        <p:txBody>
          <a:bodyPr/>
          <a:lstStyle/>
          <a:p>
            <a:r>
              <a:rPr lang="en-US" b="1" i="1" dirty="0" smtClean="0"/>
              <a:t>Menopause </a:t>
            </a:r>
            <a:endParaRPr lang="ar-IQ" b="1" i="1" dirty="0"/>
          </a:p>
        </p:txBody>
      </p:sp>
      <p:sp>
        <p:nvSpPr>
          <p:cNvPr id="3" name="عنوان فرعي 2"/>
          <p:cNvSpPr>
            <a:spLocks noGrp="1"/>
          </p:cNvSpPr>
          <p:nvPr>
            <p:ph type="subTitle" idx="1"/>
          </p:nvPr>
        </p:nvSpPr>
        <p:spPr>
          <a:xfrm>
            <a:off x="1115616" y="2996952"/>
            <a:ext cx="6400800" cy="1752600"/>
          </a:xfrm>
        </p:spPr>
        <p:txBody>
          <a:bodyPr>
            <a:normAutofit/>
          </a:bodyPr>
          <a:lstStyle/>
          <a:p>
            <a:pPr algn="l"/>
            <a:r>
              <a:rPr lang="en-US" sz="2800" b="1" dirty="0" smtClean="0">
                <a:solidFill>
                  <a:srgbClr val="FF0000"/>
                </a:solidFill>
                <a:effectLst>
                  <a:outerShdw blurRad="38100" dist="38100" dir="2700000" algn="tl">
                    <a:srgbClr val="000000">
                      <a:alpha val="43137"/>
                    </a:srgbClr>
                  </a:outerShdw>
                </a:effectLst>
              </a:rPr>
              <a:t>Prof. Dr. </a:t>
            </a:r>
            <a:r>
              <a:rPr lang="en-US" sz="2800" b="1" dirty="0" err="1" smtClean="0">
                <a:solidFill>
                  <a:srgbClr val="FF0000"/>
                </a:solidFill>
                <a:effectLst>
                  <a:outerShdw blurRad="38100" dist="38100" dir="2700000" algn="tl">
                    <a:srgbClr val="000000">
                      <a:alpha val="43137"/>
                    </a:srgbClr>
                  </a:outerShdw>
                </a:effectLst>
              </a:rPr>
              <a:t>Rabea</a:t>
            </a:r>
            <a:r>
              <a:rPr lang="en-US" sz="2800" b="1" dirty="0" smtClean="0">
                <a:solidFill>
                  <a:srgbClr val="FF0000"/>
                </a:solidFill>
                <a:effectLst>
                  <a:outerShdw blurRad="38100" dist="38100" dir="2700000" algn="tl">
                    <a:srgbClr val="000000">
                      <a:alpha val="43137"/>
                    </a:srgbClr>
                  </a:outerShdw>
                </a:effectLst>
              </a:rPr>
              <a:t> M. Ali </a:t>
            </a:r>
            <a:endParaRPr lang="ar-IQ"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7299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ypothalamic–pituitary–gonadal axis in women's sport: injuries,  manipulations, and aberrations - ScienceDire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124744"/>
            <a:ext cx="5633839"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986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4570" y="1336830"/>
            <a:ext cx="3090974" cy="523220"/>
          </a:xfrm>
          <a:prstGeom prst="rect">
            <a:avLst/>
          </a:prstGeom>
        </p:spPr>
        <p:txBody>
          <a:bodyPr wrap="none">
            <a:spAutoFit/>
          </a:bodyPr>
          <a:lstStyle/>
          <a:p>
            <a:r>
              <a:rPr lang="en-US" sz="2800" b="1" dirty="0"/>
              <a:t>Menopausal </a:t>
            </a:r>
            <a:r>
              <a:rPr lang="en-US" sz="2800" b="1" dirty="0" smtClean="0"/>
              <a:t>stages</a:t>
            </a:r>
            <a:endParaRPr lang="ar-IQ" sz="2800" dirty="0"/>
          </a:p>
        </p:txBody>
      </p:sp>
      <p:sp>
        <p:nvSpPr>
          <p:cNvPr id="3" name="مستطيل 2"/>
          <p:cNvSpPr/>
          <p:nvPr/>
        </p:nvSpPr>
        <p:spPr>
          <a:xfrm>
            <a:off x="1115616" y="2044005"/>
            <a:ext cx="6912768" cy="1200329"/>
          </a:xfrm>
          <a:prstGeom prst="rect">
            <a:avLst/>
          </a:prstGeom>
        </p:spPr>
        <p:txBody>
          <a:bodyPr wrap="square">
            <a:spAutoFit/>
          </a:bodyPr>
          <a:lstStyle/>
          <a:p>
            <a:pPr marL="342900" indent="-342900" algn="l" rtl="0">
              <a:buFont typeface="Wingdings" pitchFamily="2" charset="2"/>
              <a:buChar char="q"/>
            </a:pPr>
            <a:r>
              <a:rPr lang="en-US" sz="2400" b="1" dirty="0"/>
              <a:t>Pre-menopause stage</a:t>
            </a:r>
            <a:r>
              <a:rPr lang="en-US" sz="2400" dirty="0"/>
              <a:t> is the time before menopause when a woman has regular monthly menstrual cycles (‘periods’). </a:t>
            </a:r>
            <a:endParaRPr lang="ar-IQ" sz="2400" dirty="0"/>
          </a:p>
        </p:txBody>
      </p:sp>
      <p:sp>
        <p:nvSpPr>
          <p:cNvPr id="4" name="مستطيل 3"/>
          <p:cNvSpPr/>
          <p:nvPr/>
        </p:nvSpPr>
        <p:spPr>
          <a:xfrm>
            <a:off x="1115616" y="3428999"/>
            <a:ext cx="6629798" cy="1200329"/>
          </a:xfrm>
          <a:prstGeom prst="rect">
            <a:avLst/>
          </a:prstGeom>
        </p:spPr>
        <p:txBody>
          <a:bodyPr wrap="square">
            <a:spAutoFit/>
          </a:bodyPr>
          <a:lstStyle/>
          <a:p>
            <a:pPr marL="342900" indent="-342900" algn="just" rtl="0">
              <a:buFont typeface="Wingdings" pitchFamily="2" charset="2"/>
              <a:buChar char="q"/>
            </a:pPr>
            <a:r>
              <a:rPr lang="en-US" sz="2400" b="1" dirty="0" smtClean="0"/>
              <a:t> </a:t>
            </a:r>
            <a:r>
              <a:rPr lang="en-US" sz="2400" b="1" dirty="0"/>
              <a:t>Peri-menopause stage </a:t>
            </a:r>
            <a:r>
              <a:rPr lang="en-US" sz="2400" dirty="0"/>
              <a:t>is the time that ovarian function begins to change, commonly preceding final menses by approximately 2 to 8 years. </a:t>
            </a:r>
            <a:endParaRPr lang="ar-IQ" sz="2400" dirty="0"/>
          </a:p>
        </p:txBody>
      </p:sp>
    </p:spTree>
    <p:extLst>
      <p:ext uri="{BB962C8B-B14F-4D97-AF65-F5344CB8AC3E}">
        <p14:creationId xmlns:p14="http://schemas.microsoft.com/office/powerpoint/2010/main" val="336845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03648" y="1340768"/>
            <a:ext cx="6336704" cy="2308324"/>
          </a:xfrm>
          <a:prstGeom prst="rect">
            <a:avLst/>
          </a:prstGeom>
        </p:spPr>
        <p:txBody>
          <a:bodyPr wrap="square">
            <a:spAutoFit/>
          </a:bodyPr>
          <a:lstStyle/>
          <a:p>
            <a:pPr marL="342900" indent="-342900" algn="just" rtl="0">
              <a:buFont typeface="Wingdings" pitchFamily="2" charset="2"/>
              <a:buChar char="q"/>
            </a:pPr>
            <a:r>
              <a:rPr lang="en-US" sz="2400" b="1" dirty="0"/>
              <a:t>Menopause stage </a:t>
            </a:r>
            <a:r>
              <a:rPr lang="en-US" sz="2400" dirty="0"/>
              <a:t>is the time of life when menstrual cycles stop, resulting in decline in the secretion of hormones estrogen and progesterone. Natural menopause is diagnosed after 12 months of amenorrhea not associated with a satisfactory reason </a:t>
            </a:r>
            <a:endParaRPr lang="ar-IQ" sz="2400" dirty="0"/>
          </a:p>
        </p:txBody>
      </p:sp>
    </p:spTree>
    <p:extLst>
      <p:ext uri="{BB962C8B-B14F-4D97-AF65-F5344CB8AC3E}">
        <p14:creationId xmlns:p14="http://schemas.microsoft.com/office/powerpoint/2010/main" val="178414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1124744"/>
            <a:ext cx="6552728" cy="3108543"/>
          </a:xfrm>
          <a:prstGeom prst="rect">
            <a:avLst/>
          </a:prstGeom>
        </p:spPr>
        <p:txBody>
          <a:bodyPr wrap="square">
            <a:spAutoFit/>
          </a:bodyPr>
          <a:lstStyle/>
          <a:p>
            <a:pPr marL="457200" indent="-457200" algn="just" rtl="0">
              <a:buFont typeface="Wingdings" pitchFamily="2" charset="2"/>
              <a:buChar char="q"/>
            </a:pPr>
            <a:r>
              <a:rPr lang="en-US" sz="2800" b="1" dirty="0"/>
              <a:t>Post-menopause stage</a:t>
            </a:r>
            <a:r>
              <a:rPr lang="en-US" sz="2800" dirty="0"/>
              <a:t>:  It is the period of time after the menopause. The post menopause is formally known as the time after which a woman suffers twelve (12) consecutive months of amenorrhea (absence of menstruation) without a period. </a:t>
            </a:r>
            <a:endParaRPr lang="ar-IQ" sz="2800" dirty="0"/>
          </a:p>
        </p:txBody>
      </p:sp>
    </p:spTree>
    <p:extLst>
      <p:ext uri="{BB962C8B-B14F-4D97-AF65-F5344CB8AC3E}">
        <p14:creationId xmlns:p14="http://schemas.microsoft.com/office/powerpoint/2010/main" val="1452271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1136408"/>
            <a:ext cx="6912768" cy="3539430"/>
          </a:xfrm>
          <a:prstGeom prst="rect">
            <a:avLst/>
          </a:prstGeom>
        </p:spPr>
        <p:txBody>
          <a:bodyPr wrap="square">
            <a:spAutoFit/>
          </a:bodyPr>
          <a:lstStyle/>
          <a:p>
            <a:pPr algn="just" rtl="0"/>
            <a:r>
              <a:rPr lang="en-US" sz="2800" b="1" dirty="0"/>
              <a:t>Premature menopause</a:t>
            </a:r>
            <a:r>
              <a:rPr lang="en-US" sz="2800" dirty="0"/>
              <a:t>: </a:t>
            </a:r>
            <a:endParaRPr lang="en-US" sz="2800" dirty="0" smtClean="0"/>
          </a:p>
          <a:p>
            <a:pPr algn="just" rtl="0"/>
            <a:r>
              <a:rPr lang="en-US" sz="2800" dirty="0" smtClean="0"/>
              <a:t>also </a:t>
            </a:r>
            <a:r>
              <a:rPr lang="en-US" sz="2800" dirty="0"/>
              <a:t>described as premature ovarian failure (POF), is characterized by stopping of menstrual cycle before the age of 40 years. Little information is available on the overall prevalence of POF or on the prevalence by racial group. There is also a lack of information on the association of POF with health indicators </a:t>
            </a:r>
            <a:endParaRPr lang="ar-IQ" sz="2800" dirty="0"/>
          </a:p>
        </p:txBody>
      </p:sp>
    </p:spTree>
    <p:extLst>
      <p:ext uri="{BB962C8B-B14F-4D97-AF65-F5344CB8AC3E}">
        <p14:creationId xmlns:p14="http://schemas.microsoft.com/office/powerpoint/2010/main" val="4121933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1124744"/>
            <a:ext cx="6480720" cy="3970318"/>
          </a:xfrm>
          <a:prstGeom prst="rect">
            <a:avLst/>
          </a:prstGeom>
        </p:spPr>
        <p:txBody>
          <a:bodyPr wrap="square">
            <a:spAutoFit/>
          </a:bodyPr>
          <a:lstStyle/>
          <a:p>
            <a:pPr algn="just" rtl="0"/>
            <a:r>
              <a:rPr lang="en-US" sz="2800" dirty="0"/>
              <a:t>Secondary POF is caused by some interventions (oophorectomy or chemotherapy and radiotherapy, infections); bilateral surgical removal of one or both ovary or surgical menopause, hysterectomy without oophorectomy/uterine artery embolization. Uterine artery embolization also has a chance to result in POF by exposing the vascular supply to the ovary </a:t>
            </a:r>
            <a:endParaRPr lang="ar-IQ" sz="2800" dirty="0"/>
          </a:p>
        </p:txBody>
      </p:sp>
    </p:spTree>
    <p:extLst>
      <p:ext uri="{BB962C8B-B14F-4D97-AF65-F5344CB8AC3E}">
        <p14:creationId xmlns:p14="http://schemas.microsoft.com/office/powerpoint/2010/main" val="800706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1124744"/>
            <a:ext cx="6624736" cy="1200329"/>
          </a:xfrm>
          <a:prstGeom prst="rect">
            <a:avLst/>
          </a:prstGeom>
        </p:spPr>
        <p:txBody>
          <a:bodyPr wrap="square">
            <a:spAutoFit/>
          </a:bodyPr>
          <a:lstStyle/>
          <a:p>
            <a:pPr algn="just" rtl="0"/>
            <a:r>
              <a:rPr lang="en-US" sz="2400" b="1" dirty="0"/>
              <a:t>Late menopause:  </a:t>
            </a:r>
            <a:endParaRPr lang="en-US" sz="2400" dirty="0"/>
          </a:p>
          <a:p>
            <a:pPr algn="just" rtl="0"/>
            <a:r>
              <a:rPr lang="en-US" sz="2400" dirty="0"/>
              <a:t>      A woman who  is 55 or older and still has not reached menopause, would be considered late </a:t>
            </a:r>
            <a:endParaRPr lang="ar-IQ" sz="2400" dirty="0"/>
          </a:p>
        </p:txBody>
      </p:sp>
    </p:spTree>
    <p:extLst>
      <p:ext uri="{BB962C8B-B14F-4D97-AF65-F5344CB8AC3E}">
        <p14:creationId xmlns:p14="http://schemas.microsoft.com/office/powerpoint/2010/main" val="380828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75656" y="1052736"/>
            <a:ext cx="6480720" cy="4524315"/>
          </a:xfrm>
          <a:prstGeom prst="rect">
            <a:avLst/>
          </a:prstGeom>
        </p:spPr>
        <p:txBody>
          <a:bodyPr wrap="square">
            <a:spAutoFit/>
          </a:bodyPr>
          <a:lstStyle/>
          <a:p>
            <a:pPr algn="just" rtl="0">
              <a:lnSpc>
                <a:spcPct val="150000"/>
              </a:lnSpc>
            </a:pPr>
            <a:r>
              <a:rPr lang="en-US" sz="2400" b="1" dirty="0"/>
              <a:t>Hormonal changes during menopause</a:t>
            </a:r>
            <a:r>
              <a:rPr lang="ar-IQ" sz="2400" b="1" dirty="0"/>
              <a:t>   </a:t>
            </a:r>
            <a:endParaRPr lang="en-US" sz="2400" dirty="0"/>
          </a:p>
          <a:p>
            <a:pPr algn="just" rtl="0">
              <a:lnSpc>
                <a:spcPct val="150000"/>
              </a:lnSpc>
            </a:pPr>
            <a:r>
              <a:rPr lang="en-US" sz="2400" dirty="0"/>
              <a:t>        It is nearly five years before menopause occurs that a woman will begin to experience changes in menstrual cycle. These changes assign that a woman's production of hormones is changing. Hormones are chemicals produced by different areas of body. Hormones will both stimulate and exert control over many important functions of body </a:t>
            </a:r>
            <a:endParaRPr lang="ar-IQ" sz="2400" dirty="0"/>
          </a:p>
        </p:txBody>
      </p:sp>
    </p:spTree>
    <p:extLst>
      <p:ext uri="{BB962C8B-B14F-4D97-AF65-F5344CB8AC3E}">
        <p14:creationId xmlns:p14="http://schemas.microsoft.com/office/powerpoint/2010/main" val="3489579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75656" y="2708920"/>
            <a:ext cx="6048672" cy="2308324"/>
          </a:xfrm>
          <a:prstGeom prst="rect">
            <a:avLst/>
          </a:prstGeom>
        </p:spPr>
        <p:txBody>
          <a:bodyPr wrap="square">
            <a:spAutoFit/>
          </a:bodyPr>
          <a:lstStyle/>
          <a:p>
            <a:pPr marL="342900" indent="-342900" algn="just" rtl="0">
              <a:buFont typeface="Wingdings" pitchFamily="2" charset="2"/>
              <a:buChar char="v"/>
            </a:pPr>
            <a:r>
              <a:rPr lang="en-US" sz="2400" b="1" dirty="0">
                <a:solidFill>
                  <a:srgbClr val="7030A0"/>
                </a:solidFill>
              </a:rPr>
              <a:t>Vasomotor symptoms (VMS</a:t>
            </a:r>
            <a:r>
              <a:rPr lang="en-US" sz="2400" b="1" dirty="0" smtClean="0">
                <a:solidFill>
                  <a:srgbClr val="7030A0"/>
                </a:solidFill>
              </a:rPr>
              <a:t>):</a:t>
            </a:r>
          </a:p>
          <a:p>
            <a:pPr algn="just" rtl="0"/>
            <a:r>
              <a:rPr lang="en-US" sz="2400" b="1" dirty="0" smtClean="0">
                <a:solidFill>
                  <a:srgbClr val="7030A0"/>
                </a:solidFill>
              </a:rPr>
              <a:t> </a:t>
            </a:r>
            <a:r>
              <a:rPr lang="en-US" sz="2400" b="1" dirty="0">
                <a:solidFill>
                  <a:srgbClr val="7030A0"/>
                </a:solidFill>
              </a:rPr>
              <a:t>are a form of temperature imbalance that occurs due to changes in gonadal hormones. (VMS), usually called hot flashes or flushes (HFs) and night sweats. </a:t>
            </a:r>
            <a:r>
              <a:rPr lang="en-US" sz="2400" b="1" dirty="0" smtClean="0">
                <a:solidFill>
                  <a:srgbClr val="7030A0"/>
                </a:solidFill>
              </a:rPr>
              <a:t>  It has seen mostly around the head, neck, chest and upper back </a:t>
            </a:r>
            <a:endParaRPr lang="ar-IQ" sz="2400" b="1" dirty="0">
              <a:solidFill>
                <a:srgbClr val="7030A0"/>
              </a:solidFill>
            </a:endParaRPr>
          </a:p>
        </p:txBody>
      </p:sp>
      <p:sp>
        <p:nvSpPr>
          <p:cNvPr id="3" name="مستطيل 2"/>
          <p:cNvSpPr/>
          <p:nvPr/>
        </p:nvSpPr>
        <p:spPr>
          <a:xfrm>
            <a:off x="1187624" y="1120896"/>
            <a:ext cx="6624736" cy="830997"/>
          </a:xfrm>
          <a:prstGeom prst="rect">
            <a:avLst/>
          </a:prstGeom>
        </p:spPr>
        <p:txBody>
          <a:bodyPr wrap="square">
            <a:spAutoFit/>
          </a:bodyPr>
          <a:lstStyle/>
          <a:p>
            <a:pPr algn="l"/>
            <a:r>
              <a:rPr lang="en-US" sz="2400" b="1" dirty="0" smtClean="0">
                <a:solidFill>
                  <a:srgbClr val="C00000"/>
                </a:solidFill>
              </a:rPr>
              <a:t>Short and long terms consequences of menopause</a:t>
            </a:r>
            <a:endParaRPr lang="ar-IQ" sz="2400" dirty="0">
              <a:solidFill>
                <a:srgbClr val="C00000"/>
              </a:solidFill>
            </a:endParaRPr>
          </a:p>
        </p:txBody>
      </p:sp>
      <p:sp>
        <p:nvSpPr>
          <p:cNvPr id="4" name="مستطيل 3"/>
          <p:cNvSpPr/>
          <p:nvPr/>
        </p:nvSpPr>
        <p:spPr>
          <a:xfrm>
            <a:off x="1187624" y="2008001"/>
            <a:ext cx="4852074" cy="461665"/>
          </a:xfrm>
          <a:prstGeom prst="rect">
            <a:avLst/>
          </a:prstGeom>
        </p:spPr>
        <p:txBody>
          <a:bodyPr wrap="square">
            <a:spAutoFit/>
          </a:bodyPr>
          <a:lstStyle/>
          <a:p>
            <a:pPr marL="342900" indent="-342900" algn="l" rtl="0">
              <a:buFont typeface="Wingdings" pitchFamily="2" charset="2"/>
              <a:buChar char="q"/>
            </a:pPr>
            <a:r>
              <a:rPr lang="en-US" sz="2400" b="1" dirty="0" smtClean="0">
                <a:solidFill>
                  <a:srgbClr val="0070C0"/>
                </a:solidFill>
              </a:rPr>
              <a:t>Short term consequences </a:t>
            </a:r>
            <a:endParaRPr lang="ar-IQ" sz="2400" dirty="0">
              <a:solidFill>
                <a:srgbClr val="0070C0"/>
              </a:solidFill>
            </a:endParaRPr>
          </a:p>
        </p:txBody>
      </p:sp>
    </p:spTree>
    <p:extLst>
      <p:ext uri="{BB962C8B-B14F-4D97-AF65-F5344CB8AC3E}">
        <p14:creationId xmlns:p14="http://schemas.microsoft.com/office/powerpoint/2010/main" val="5898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9632" y="1124744"/>
            <a:ext cx="4752528" cy="400110"/>
          </a:xfrm>
          <a:prstGeom prst="rect">
            <a:avLst/>
          </a:prstGeom>
        </p:spPr>
        <p:txBody>
          <a:bodyPr wrap="square">
            <a:spAutoFit/>
          </a:bodyPr>
          <a:lstStyle/>
          <a:p>
            <a:pPr marL="285750" indent="-285750" algn="l" rtl="0">
              <a:buFont typeface="Wingdings" pitchFamily="2" charset="2"/>
              <a:buChar char="q"/>
            </a:pPr>
            <a:r>
              <a:rPr lang="en-US" sz="2000" b="1" dirty="0"/>
              <a:t>Genitourinary and Sexual Symptoms</a:t>
            </a:r>
            <a:endParaRPr lang="ar-IQ" sz="2000" dirty="0"/>
          </a:p>
        </p:txBody>
      </p:sp>
      <p:sp>
        <p:nvSpPr>
          <p:cNvPr id="3" name="مستطيل 2"/>
          <p:cNvSpPr/>
          <p:nvPr/>
        </p:nvSpPr>
        <p:spPr>
          <a:xfrm>
            <a:off x="1423646" y="1628507"/>
            <a:ext cx="4572000" cy="6186309"/>
          </a:xfrm>
          <a:prstGeom prst="rect">
            <a:avLst/>
          </a:prstGeom>
        </p:spPr>
        <p:txBody>
          <a:bodyPr>
            <a:spAutoFit/>
          </a:bodyPr>
          <a:lstStyle/>
          <a:p>
            <a:pPr marL="342900" indent="-342900" algn="l" rtl="0">
              <a:buFont typeface="+mj-lt"/>
              <a:buAutoNum type="arabicPeriod"/>
            </a:pPr>
            <a:r>
              <a:rPr lang="en-US" sz="2400" dirty="0" smtClean="0"/>
              <a:t>vaginal dryness </a:t>
            </a:r>
          </a:p>
          <a:p>
            <a:pPr marL="342900" indent="-342900" algn="l" rtl="0">
              <a:buFont typeface="+mj-lt"/>
              <a:buAutoNum type="arabicPeriod"/>
            </a:pPr>
            <a:r>
              <a:rPr lang="en-US" sz="2400" dirty="0" smtClean="0"/>
              <a:t>pain </a:t>
            </a:r>
            <a:r>
              <a:rPr lang="en-US" sz="2400" dirty="0"/>
              <a:t>during sexual </a:t>
            </a:r>
            <a:r>
              <a:rPr lang="en-US" sz="2400" dirty="0" smtClean="0"/>
              <a:t>intercourse</a:t>
            </a:r>
          </a:p>
          <a:p>
            <a:pPr marL="342900" indent="-342900" algn="l" rtl="0">
              <a:buFont typeface="+mj-lt"/>
              <a:buAutoNum type="arabicPeriod"/>
            </a:pPr>
            <a:r>
              <a:rPr lang="en-US" sz="2400" dirty="0"/>
              <a:t>itching </a:t>
            </a:r>
            <a:endParaRPr lang="en-US" sz="2400" dirty="0" smtClean="0"/>
          </a:p>
          <a:p>
            <a:pPr marL="342900" indent="-342900" algn="l" rtl="0">
              <a:buFont typeface="+mj-lt"/>
              <a:buAutoNum type="arabicPeriod"/>
            </a:pPr>
            <a:r>
              <a:rPr lang="en-US" sz="2400" dirty="0" smtClean="0"/>
              <a:t>Burning</a:t>
            </a:r>
          </a:p>
          <a:p>
            <a:pPr marL="342900" indent="-342900" algn="l" rtl="0">
              <a:buFont typeface="+mj-lt"/>
              <a:buAutoNum type="arabicPeriod"/>
            </a:pPr>
            <a:r>
              <a:rPr lang="en-US" sz="2400" dirty="0"/>
              <a:t>pain during </a:t>
            </a:r>
            <a:r>
              <a:rPr lang="en-US" sz="2400" dirty="0" smtClean="0"/>
              <a:t>urination</a:t>
            </a:r>
          </a:p>
          <a:p>
            <a:pPr marL="342900" indent="-342900" algn="l" rtl="0">
              <a:buFont typeface="+mj-lt"/>
              <a:buAutoNum type="arabicPeriod"/>
            </a:pPr>
            <a:r>
              <a:rPr lang="en-US" sz="2400" dirty="0" smtClean="0"/>
              <a:t> </a:t>
            </a:r>
            <a:r>
              <a:rPr lang="en-US" sz="2400" dirty="0"/>
              <a:t>frequent </a:t>
            </a:r>
            <a:r>
              <a:rPr lang="en-US" sz="2400" dirty="0" smtClean="0"/>
              <a:t>urination</a:t>
            </a:r>
          </a:p>
          <a:p>
            <a:pPr marL="342900" indent="-342900" algn="l" rtl="0">
              <a:buFont typeface="+mj-lt"/>
              <a:buAutoNum type="arabicPeriod"/>
            </a:pPr>
            <a:r>
              <a:rPr lang="en-US" sz="2400" dirty="0" err="1" smtClean="0"/>
              <a:t>Nocturia</a:t>
            </a:r>
            <a:r>
              <a:rPr lang="en-US" sz="2400" dirty="0" smtClean="0"/>
              <a:t> </a:t>
            </a:r>
          </a:p>
          <a:p>
            <a:pPr marL="342900" indent="-342900" algn="l" rtl="0">
              <a:buFont typeface="+mj-lt"/>
              <a:buAutoNum type="arabicPeriod"/>
            </a:pPr>
            <a:r>
              <a:rPr lang="en-US" sz="2400" dirty="0"/>
              <a:t>Urinary incontinence</a:t>
            </a:r>
            <a:r>
              <a:rPr lang="en-US" sz="2400" dirty="0" smtClean="0"/>
              <a:t> </a:t>
            </a:r>
          </a:p>
          <a:p>
            <a:pPr marL="342900" indent="-342900" algn="l" rtl="0">
              <a:buFont typeface="+mj-lt"/>
              <a:buAutoNum type="arabicPeriod"/>
            </a:pPr>
            <a:r>
              <a:rPr lang="en-US" sz="2400" dirty="0" smtClean="0"/>
              <a:t> </a:t>
            </a:r>
            <a:r>
              <a:rPr lang="en-US" sz="2400" dirty="0"/>
              <a:t>Urogenital </a:t>
            </a:r>
            <a:r>
              <a:rPr lang="en-US" sz="2400" dirty="0" smtClean="0"/>
              <a:t>atrophy</a:t>
            </a:r>
          </a:p>
          <a:p>
            <a:pPr marL="342900" indent="-342900" algn="l" rtl="0">
              <a:buFont typeface="+mj-lt"/>
              <a:buAutoNum type="arabicPeriod"/>
            </a:pPr>
            <a:r>
              <a:rPr lang="en-US" sz="2400" dirty="0" smtClean="0"/>
              <a:t>Irritation</a:t>
            </a:r>
          </a:p>
          <a:p>
            <a:pPr marL="342900" indent="-342900" algn="l" rtl="0">
              <a:buFont typeface="+mj-lt"/>
              <a:buAutoNum type="arabicPeriod"/>
            </a:pPr>
            <a:r>
              <a:rPr lang="en-US" sz="2400" dirty="0"/>
              <a:t>Decreased libido</a:t>
            </a:r>
          </a:p>
          <a:p>
            <a:pPr marL="342900" indent="-342900" algn="l" rtl="0">
              <a:buFont typeface="+mj-lt"/>
              <a:buAutoNum type="arabicPeriod"/>
            </a:pPr>
            <a:endParaRPr lang="en-US" sz="2400" dirty="0" smtClean="0"/>
          </a:p>
          <a:p>
            <a:pPr algn="l" rtl="0"/>
            <a:endParaRPr lang="en-US" dirty="0"/>
          </a:p>
          <a:p>
            <a:pPr algn="l" rtl="0"/>
            <a:endParaRPr lang="en-US" dirty="0" smtClean="0"/>
          </a:p>
          <a:p>
            <a:pPr algn="l" rtl="0"/>
            <a:endParaRPr lang="en-US" dirty="0"/>
          </a:p>
          <a:p>
            <a:pPr algn="l" rtl="0"/>
            <a:endParaRPr lang="en-US" dirty="0" smtClean="0"/>
          </a:p>
          <a:p>
            <a:pPr algn="l" rtl="0"/>
            <a:endParaRPr lang="en-US" dirty="0"/>
          </a:p>
          <a:p>
            <a:pPr algn="l" rtl="0"/>
            <a:endParaRPr lang="ar-IQ" dirty="0"/>
          </a:p>
        </p:txBody>
      </p:sp>
    </p:spTree>
    <p:extLst>
      <p:ext uri="{BB962C8B-B14F-4D97-AF65-F5344CB8AC3E}">
        <p14:creationId xmlns:p14="http://schemas.microsoft.com/office/powerpoint/2010/main" val="976585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31640" y="1268760"/>
            <a:ext cx="6480720" cy="3970318"/>
          </a:xfrm>
          <a:prstGeom prst="rect">
            <a:avLst/>
          </a:prstGeom>
        </p:spPr>
        <p:txBody>
          <a:bodyPr wrap="square">
            <a:spAutoFit/>
          </a:bodyPr>
          <a:lstStyle/>
          <a:p>
            <a:pPr algn="just" rtl="0"/>
            <a:r>
              <a:rPr lang="en-US" sz="2800" b="1" u="sng" dirty="0"/>
              <a:t>Overview of </a:t>
            </a:r>
            <a:r>
              <a:rPr lang="en-US" sz="2800" b="1" u="sng" dirty="0" smtClean="0"/>
              <a:t>Menopause</a:t>
            </a:r>
          </a:p>
          <a:p>
            <a:pPr algn="just" rtl="0"/>
            <a:endParaRPr lang="en-US" sz="2800" dirty="0"/>
          </a:p>
          <a:p>
            <a:pPr algn="just" rtl="0"/>
            <a:r>
              <a:rPr lang="en-US" sz="2800" dirty="0"/>
              <a:t>         Menopause is a stage of a woman's life remarkable by the end of her menstrual cycle, and it marks the end of her reproductive years. As a result of these biological changes, women are often exposed to a number of different symptoms for a period of time, though they finally subside </a:t>
            </a:r>
            <a:endParaRPr lang="ar-IQ" sz="2800" b="1" dirty="0"/>
          </a:p>
        </p:txBody>
      </p:sp>
    </p:spTree>
    <p:extLst>
      <p:ext uri="{BB962C8B-B14F-4D97-AF65-F5344CB8AC3E}">
        <p14:creationId xmlns:p14="http://schemas.microsoft.com/office/powerpoint/2010/main" val="2470870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31640" y="1268760"/>
            <a:ext cx="5040560" cy="461665"/>
          </a:xfrm>
          <a:prstGeom prst="rect">
            <a:avLst/>
          </a:prstGeom>
        </p:spPr>
        <p:txBody>
          <a:bodyPr wrap="square">
            <a:spAutoFit/>
          </a:bodyPr>
          <a:lstStyle/>
          <a:p>
            <a:pPr algn="l" rtl="0"/>
            <a:r>
              <a:rPr lang="en-US" sz="2400" b="1" dirty="0"/>
              <a:t>Psychological Symptoms</a:t>
            </a:r>
            <a:endParaRPr lang="ar-IQ" sz="2400" dirty="0"/>
          </a:p>
        </p:txBody>
      </p:sp>
      <p:sp>
        <p:nvSpPr>
          <p:cNvPr id="3" name="مستطيل 2"/>
          <p:cNvSpPr/>
          <p:nvPr/>
        </p:nvSpPr>
        <p:spPr>
          <a:xfrm>
            <a:off x="1331640" y="1755994"/>
            <a:ext cx="2021515" cy="3416320"/>
          </a:xfrm>
          <a:prstGeom prst="rect">
            <a:avLst/>
          </a:prstGeom>
        </p:spPr>
        <p:txBody>
          <a:bodyPr wrap="none">
            <a:spAutoFit/>
          </a:bodyPr>
          <a:lstStyle/>
          <a:p>
            <a:pPr marL="285750" indent="-285750" algn="l" rtl="0">
              <a:buFont typeface="Wingdings" pitchFamily="2" charset="2"/>
              <a:buChar char="v"/>
            </a:pPr>
            <a:r>
              <a:rPr lang="en-US" sz="2400" dirty="0" smtClean="0"/>
              <a:t>Depression</a:t>
            </a:r>
          </a:p>
          <a:p>
            <a:pPr marL="285750" indent="-285750" algn="l" rtl="0">
              <a:buFont typeface="Wingdings" pitchFamily="2" charset="2"/>
              <a:buChar char="v"/>
            </a:pPr>
            <a:r>
              <a:rPr lang="en-US" sz="2400" dirty="0" smtClean="0"/>
              <a:t>Irritability</a:t>
            </a:r>
          </a:p>
          <a:p>
            <a:pPr marL="285750" indent="-285750" algn="l" rtl="0">
              <a:buFont typeface="Wingdings" pitchFamily="2" charset="2"/>
              <a:buChar char="v"/>
            </a:pPr>
            <a:r>
              <a:rPr lang="en-US" sz="2400" dirty="0" smtClean="0"/>
              <a:t>Anxiety</a:t>
            </a:r>
          </a:p>
          <a:p>
            <a:pPr marL="285750" indent="-285750" algn="l" rtl="0">
              <a:buFont typeface="Wingdings" pitchFamily="2" charset="2"/>
              <a:buChar char="v"/>
            </a:pPr>
            <a:r>
              <a:rPr lang="en-US" sz="2400" dirty="0" smtClean="0"/>
              <a:t>fatigue,</a:t>
            </a:r>
          </a:p>
          <a:p>
            <a:pPr marL="285750" indent="-285750" algn="l" rtl="0">
              <a:buFont typeface="Wingdings" pitchFamily="2" charset="2"/>
              <a:buChar char="v"/>
            </a:pPr>
            <a:r>
              <a:rPr lang="en-US" sz="2400" dirty="0" smtClean="0"/>
              <a:t>Nervousness</a:t>
            </a:r>
          </a:p>
          <a:p>
            <a:pPr marL="285750" indent="-285750" algn="l" rtl="0">
              <a:buFont typeface="Wingdings" pitchFamily="2" charset="2"/>
              <a:buChar char="v"/>
            </a:pPr>
            <a:r>
              <a:rPr lang="en-US" sz="2400" dirty="0" smtClean="0"/>
              <a:t>Headaches</a:t>
            </a:r>
            <a:endParaRPr lang="en-US" sz="2400" dirty="0"/>
          </a:p>
          <a:p>
            <a:pPr marL="285750" indent="-285750" algn="l" rtl="0">
              <a:buFont typeface="Wingdings" pitchFamily="2" charset="2"/>
              <a:buChar char="v"/>
            </a:pPr>
            <a:r>
              <a:rPr lang="en-US" sz="2400" dirty="0" smtClean="0"/>
              <a:t> insomnia</a:t>
            </a:r>
          </a:p>
          <a:p>
            <a:pPr marL="285750" indent="-285750" algn="l" rtl="0">
              <a:buFont typeface="Wingdings" pitchFamily="2" charset="2"/>
              <a:buChar char="v"/>
            </a:pPr>
            <a:r>
              <a:rPr lang="en-US" sz="2400" dirty="0" smtClean="0"/>
              <a:t> palpitations.</a:t>
            </a:r>
          </a:p>
          <a:p>
            <a:pPr marL="285750" indent="-285750" algn="l" rtl="0">
              <a:buFont typeface="Wingdings" pitchFamily="2" charset="2"/>
              <a:buChar char="v"/>
            </a:pPr>
            <a:endParaRPr lang="ar-IQ" sz="2400" dirty="0"/>
          </a:p>
        </p:txBody>
      </p:sp>
    </p:spTree>
    <p:extLst>
      <p:ext uri="{BB962C8B-B14F-4D97-AF65-F5344CB8AC3E}">
        <p14:creationId xmlns:p14="http://schemas.microsoft.com/office/powerpoint/2010/main" val="449586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403648" y="1268760"/>
            <a:ext cx="5328592" cy="461665"/>
          </a:xfrm>
          <a:prstGeom prst="rect">
            <a:avLst/>
          </a:prstGeom>
        </p:spPr>
        <p:txBody>
          <a:bodyPr wrap="square">
            <a:spAutoFit/>
          </a:bodyPr>
          <a:lstStyle/>
          <a:p>
            <a:pPr algn="l"/>
            <a:r>
              <a:rPr lang="en-US" sz="2400" b="1" dirty="0"/>
              <a:t>Dermatological symptoms</a:t>
            </a:r>
            <a:endParaRPr lang="ar-IQ" sz="2400" dirty="0"/>
          </a:p>
        </p:txBody>
      </p:sp>
      <p:sp>
        <p:nvSpPr>
          <p:cNvPr id="4" name="مستطيل 3"/>
          <p:cNvSpPr/>
          <p:nvPr/>
        </p:nvSpPr>
        <p:spPr>
          <a:xfrm>
            <a:off x="1115616" y="1844824"/>
            <a:ext cx="6408712" cy="3970318"/>
          </a:xfrm>
          <a:prstGeom prst="rect">
            <a:avLst/>
          </a:prstGeom>
        </p:spPr>
        <p:txBody>
          <a:bodyPr wrap="square">
            <a:spAutoFit/>
          </a:bodyPr>
          <a:lstStyle/>
          <a:p>
            <a:pPr marL="285750" indent="-285750" algn="l" rtl="0">
              <a:buFont typeface="Wingdings" pitchFamily="2" charset="2"/>
              <a:buChar char="q"/>
            </a:pPr>
            <a:r>
              <a:rPr lang="en-US" sz="2800" dirty="0"/>
              <a:t>changes in the skin collagen lead  to lowering flexibility and skin </a:t>
            </a:r>
            <a:r>
              <a:rPr lang="en-US" sz="2800" dirty="0" smtClean="0"/>
              <a:t>strength</a:t>
            </a:r>
          </a:p>
          <a:p>
            <a:pPr marL="285750" indent="-285750" algn="l" rtl="0">
              <a:buFont typeface="Wingdings" pitchFamily="2" charset="2"/>
              <a:buChar char="q"/>
            </a:pPr>
            <a:r>
              <a:rPr lang="en-US" sz="2800" dirty="0" smtClean="0"/>
              <a:t> </a:t>
            </a:r>
            <a:r>
              <a:rPr lang="en-US" sz="2800" dirty="0"/>
              <a:t>Itchy skin</a:t>
            </a:r>
          </a:p>
          <a:p>
            <a:pPr marL="285750" indent="-285750" algn="l" rtl="0">
              <a:buFont typeface="Wingdings" pitchFamily="2" charset="2"/>
              <a:buChar char="q"/>
            </a:pPr>
            <a:r>
              <a:rPr lang="en-US" sz="2800" dirty="0" smtClean="0"/>
              <a:t>Dryness</a:t>
            </a:r>
          </a:p>
          <a:p>
            <a:pPr marL="285750" indent="-285750" algn="l" rtl="0">
              <a:buFont typeface="Wingdings" pitchFamily="2" charset="2"/>
              <a:buChar char="q"/>
            </a:pPr>
            <a:r>
              <a:rPr lang="en-US" sz="2800" dirty="0" smtClean="0"/>
              <a:t>Thinner</a:t>
            </a:r>
          </a:p>
          <a:p>
            <a:pPr marL="285750" indent="-285750" algn="l" rtl="0">
              <a:buFont typeface="Wingdings" pitchFamily="2" charset="2"/>
              <a:buChar char="q"/>
            </a:pPr>
            <a:r>
              <a:rPr lang="en-US" sz="2800" dirty="0"/>
              <a:t>more prone to sun damage due to number of melanocytes in </a:t>
            </a:r>
            <a:r>
              <a:rPr lang="en-US" sz="2800" dirty="0" smtClean="0"/>
              <a:t>the skin </a:t>
            </a:r>
            <a:r>
              <a:rPr lang="en-US" sz="2800" dirty="0"/>
              <a:t>reduces during the </a:t>
            </a:r>
            <a:r>
              <a:rPr lang="en-US" sz="2800" dirty="0" smtClean="0"/>
              <a:t>perimenopause </a:t>
            </a:r>
            <a:r>
              <a:rPr lang="en-US" sz="2800" dirty="0"/>
              <a:t>and menopause</a:t>
            </a:r>
            <a:endParaRPr lang="en-US" sz="2800" dirty="0" smtClean="0"/>
          </a:p>
          <a:p>
            <a:pPr marL="285750" indent="-285750" algn="l" rtl="0">
              <a:buFont typeface="Wingdings" pitchFamily="2" charset="2"/>
              <a:buChar char="q"/>
            </a:pPr>
            <a:endParaRPr lang="ar-IQ" sz="2800" dirty="0"/>
          </a:p>
        </p:txBody>
      </p:sp>
    </p:spTree>
    <p:extLst>
      <p:ext uri="{BB962C8B-B14F-4D97-AF65-F5344CB8AC3E}">
        <p14:creationId xmlns:p14="http://schemas.microsoft.com/office/powerpoint/2010/main" val="2673532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75656" y="1096452"/>
            <a:ext cx="5616624" cy="461665"/>
          </a:xfrm>
          <a:prstGeom prst="rect">
            <a:avLst/>
          </a:prstGeom>
        </p:spPr>
        <p:txBody>
          <a:bodyPr wrap="square">
            <a:spAutoFit/>
          </a:bodyPr>
          <a:lstStyle/>
          <a:p>
            <a:pPr algn="l" rtl="0"/>
            <a:r>
              <a:rPr lang="en-US" sz="2400" b="1" dirty="0"/>
              <a:t>Long term consequences</a:t>
            </a:r>
            <a:endParaRPr lang="ar-IQ" sz="2400" dirty="0"/>
          </a:p>
        </p:txBody>
      </p:sp>
      <p:sp>
        <p:nvSpPr>
          <p:cNvPr id="3" name="مستطيل 2"/>
          <p:cNvSpPr/>
          <p:nvPr/>
        </p:nvSpPr>
        <p:spPr>
          <a:xfrm>
            <a:off x="1475656" y="1566191"/>
            <a:ext cx="5112568" cy="461665"/>
          </a:xfrm>
          <a:prstGeom prst="rect">
            <a:avLst/>
          </a:prstGeom>
        </p:spPr>
        <p:txBody>
          <a:bodyPr wrap="square">
            <a:spAutoFit/>
          </a:bodyPr>
          <a:lstStyle/>
          <a:p>
            <a:pPr marL="285750" indent="-285750" algn="l" rtl="0">
              <a:buFont typeface="Wingdings" pitchFamily="2" charset="2"/>
              <a:buChar char="q"/>
            </a:pPr>
            <a:r>
              <a:rPr lang="en-US" sz="2400" b="1" dirty="0"/>
              <a:t>Osteoporosis</a:t>
            </a:r>
            <a:endParaRPr lang="ar-IQ" sz="2400" dirty="0"/>
          </a:p>
        </p:txBody>
      </p:sp>
      <p:sp>
        <p:nvSpPr>
          <p:cNvPr id="4" name="مستطيل 3"/>
          <p:cNvSpPr/>
          <p:nvPr/>
        </p:nvSpPr>
        <p:spPr>
          <a:xfrm>
            <a:off x="1619672" y="2042700"/>
            <a:ext cx="5812269" cy="3416320"/>
          </a:xfrm>
          <a:prstGeom prst="rect">
            <a:avLst/>
          </a:prstGeom>
        </p:spPr>
        <p:txBody>
          <a:bodyPr wrap="square">
            <a:spAutoFit/>
          </a:bodyPr>
          <a:lstStyle/>
          <a:p>
            <a:pPr algn="just" rtl="0"/>
            <a:r>
              <a:rPr lang="en-US" sz="2400" dirty="0"/>
              <a:t>A main cause of illness and death in the elderly. The condition is characterized by a decreased bone mass which increases the risk of fracture, especially of the spine, hip, and wrist. All over the world it is estimates that 200 million women suffer from osteoporosis. In the United States, more than 53 million people either they have previously osteoporosis or are at a high risk because of low bone mass </a:t>
            </a:r>
            <a:endParaRPr lang="ar-IQ" sz="2400" dirty="0"/>
          </a:p>
        </p:txBody>
      </p:sp>
    </p:spTree>
    <p:extLst>
      <p:ext uri="{BB962C8B-B14F-4D97-AF65-F5344CB8AC3E}">
        <p14:creationId xmlns:p14="http://schemas.microsoft.com/office/powerpoint/2010/main" val="291785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03648" y="980728"/>
            <a:ext cx="6480720" cy="1938992"/>
          </a:xfrm>
          <a:prstGeom prst="rect">
            <a:avLst/>
          </a:prstGeom>
        </p:spPr>
        <p:txBody>
          <a:bodyPr wrap="square">
            <a:spAutoFit/>
          </a:bodyPr>
          <a:lstStyle/>
          <a:p>
            <a:pPr marL="342900" indent="-342900" algn="just" rtl="0">
              <a:buFont typeface="Wingdings" pitchFamily="2" charset="2"/>
              <a:buChar char="q"/>
            </a:pPr>
            <a:r>
              <a:rPr lang="en-US" sz="2400" dirty="0"/>
              <a:t>Estrogen plays a big role in maintaining bone strength. Starting around the age 30 during the onset of menopause, women lose a small amount of bone each year as a normal part of the aging process. </a:t>
            </a:r>
            <a:endParaRPr lang="ar-IQ" sz="2400" dirty="0"/>
          </a:p>
        </p:txBody>
      </p:sp>
      <p:sp>
        <p:nvSpPr>
          <p:cNvPr id="3" name="مستطيل 2"/>
          <p:cNvSpPr/>
          <p:nvPr/>
        </p:nvSpPr>
        <p:spPr>
          <a:xfrm>
            <a:off x="1619672" y="2949645"/>
            <a:ext cx="6264696" cy="1938992"/>
          </a:xfrm>
          <a:prstGeom prst="rect">
            <a:avLst/>
          </a:prstGeom>
        </p:spPr>
        <p:txBody>
          <a:bodyPr wrap="square">
            <a:spAutoFit/>
          </a:bodyPr>
          <a:lstStyle/>
          <a:p>
            <a:pPr algn="just" rtl="0"/>
            <a:r>
              <a:rPr lang="en-US" sz="2400" dirty="0" smtClean="0"/>
              <a:t>The </a:t>
            </a:r>
            <a:r>
              <a:rPr lang="en-US" sz="2400" dirty="0"/>
              <a:t>early assessment of skeletal health and then the perform of proper calcium and vitamin D supplementation and an exercise program are substantial in the prevention and treatment of osteoporosis. </a:t>
            </a:r>
            <a:endParaRPr lang="ar-IQ" sz="2400" dirty="0"/>
          </a:p>
        </p:txBody>
      </p:sp>
    </p:spTree>
    <p:extLst>
      <p:ext uri="{BB962C8B-B14F-4D97-AF65-F5344CB8AC3E}">
        <p14:creationId xmlns:p14="http://schemas.microsoft.com/office/powerpoint/2010/main" val="116108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03648" y="1254273"/>
            <a:ext cx="6120680" cy="2677656"/>
          </a:xfrm>
          <a:prstGeom prst="rect">
            <a:avLst/>
          </a:prstGeom>
        </p:spPr>
        <p:txBody>
          <a:bodyPr wrap="square">
            <a:spAutoFit/>
          </a:bodyPr>
          <a:lstStyle/>
          <a:p>
            <a:pPr algn="just" rtl="0"/>
            <a:r>
              <a:rPr lang="en-US" sz="2800" dirty="0"/>
              <a:t>The diagnosis of osteoporosis can be made using conventional radiography and by measuring the bone mineral density (BMD</a:t>
            </a:r>
            <a:r>
              <a:rPr lang="en-US" sz="2800" dirty="0" smtClean="0"/>
              <a:t>).</a:t>
            </a:r>
            <a:r>
              <a:rPr lang="en-US" sz="2800" baseline="30000" dirty="0" smtClean="0"/>
              <a:t> </a:t>
            </a:r>
            <a:r>
              <a:rPr lang="en-US" sz="2800" dirty="0"/>
              <a:t> The most popular method of measuring BMD is </a:t>
            </a:r>
            <a:r>
              <a:rPr lang="en-US" sz="2800" dirty="0">
                <a:hlinkClick r:id="rId2" tooltip="Dual-energy X-ray absorptiometry"/>
              </a:rPr>
              <a:t>dual-energy X-ray </a:t>
            </a:r>
            <a:r>
              <a:rPr lang="en-US" sz="2800" dirty="0" smtClean="0">
                <a:hlinkClick r:id="rId2" tooltip="Dual-energy X-ray absorptiometry"/>
              </a:rPr>
              <a:t>absorptiometry</a:t>
            </a:r>
            <a:r>
              <a:rPr lang="en-US" sz="2800" dirty="0"/>
              <a:t>(DEXA</a:t>
            </a:r>
            <a:r>
              <a:rPr lang="en-US" sz="2800" dirty="0" smtClean="0"/>
              <a:t>).</a:t>
            </a:r>
            <a:endParaRPr lang="ar-IQ" sz="2800" dirty="0"/>
          </a:p>
        </p:txBody>
      </p:sp>
    </p:spTree>
    <p:extLst>
      <p:ext uri="{BB962C8B-B14F-4D97-AF65-F5344CB8AC3E}">
        <p14:creationId xmlns:p14="http://schemas.microsoft.com/office/powerpoint/2010/main" val="1981029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al Energy X-ray Absorptiometry - Sancheti Hospit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908720"/>
            <a:ext cx="6616507"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305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03648" y="1196752"/>
            <a:ext cx="6552728" cy="3477875"/>
          </a:xfrm>
          <a:prstGeom prst="rect">
            <a:avLst/>
          </a:prstGeom>
        </p:spPr>
        <p:txBody>
          <a:bodyPr wrap="square">
            <a:spAutoFit/>
          </a:bodyPr>
          <a:lstStyle/>
          <a:p>
            <a:pPr marL="342900" indent="-342900" algn="just" rtl="0">
              <a:buFont typeface="Wingdings" pitchFamily="2" charset="2"/>
              <a:buChar char="q"/>
            </a:pPr>
            <a:r>
              <a:rPr lang="en-US" sz="2800" b="1" dirty="0">
                <a:solidFill>
                  <a:srgbClr val="FF0000"/>
                </a:solidFill>
              </a:rPr>
              <a:t>Cardiovascular disease</a:t>
            </a:r>
          </a:p>
          <a:p>
            <a:pPr algn="just" rtl="0"/>
            <a:r>
              <a:rPr lang="en-US" sz="2400" dirty="0"/>
              <a:t>    The cardiovascular disease (CVD) is the main cause of dying for American women. Women share many of the same risk factors (RFs) for cardiovascular disease (CVD) as men, and in both, women and men, these RFs are associated with the biology of aging. Additionally, the prevalence of multiple RFs increases with age, although menopause has been believed to increase CVD risk in women </a:t>
            </a:r>
            <a:endParaRPr lang="ar-IQ" sz="2400" dirty="0"/>
          </a:p>
        </p:txBody>
      </p:sp>
    </p:spTree>
    <p:extLst>
      <p:ext uri="{BB962C8B-B14F-4D97-AF65-F5344CB8AC3E}">
        <p14:creationId xmlns:p14="http://schemas.microsoft.com/office/powerpoint/2010/main" val="3175108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9632" y="1268760"/>
            <a:ext cx="6768752" cy="4401205"/>
          </a:xfrm>
          <a:prstGeom prst="rect">
            <a:avLst/>
          </a:prstGeom>
        </p:spPr>
        <p:txBody>
          <a:bodyPr wrap="square">
            <a:spAutoFit/>
          </a:bodyPr>
          <a:lstStyle/>
          <a:p>
            <a:pPr algn="just" rtl="0"/>
            <a:r>
              <a:rPr lang="en-US" sz="2800" b="1" dirty="0"/>
              <a:t>The cardiovascular disease is a condition that affects the heart and circulatory system. It contains thickening of the arteries (atherosclerosis) that supply the heart and limbs, HT, angina and stroke. According to American Heart Association report (2002), after menopause 70% of women finally develop cardiovascular disease and 30% develop osteoporosis in United States </a:t>
            </a:r>
            <a:endParaRPr lang="ar-IQ" sz="2800" b="1" dirty="0"/>
          </a:p>
        </p:txBody>
      </p:sp>
    </p:spTree>
    <p:extLst>
      <p:ext uri="{BB962C8B-B14F-4D97-AF65-F5344CB8AC3E}">
        <p14:creationId xmlns:p14="http://schemas.microsoft.com/office/powerpoint/2010/main" val="117763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1268760"/>
            <a:ext cx="5688632" cy="523220"/>
          </a:xfrm>
          <a:prstGeom prst="rect">
            <a:avLst/>
          </a:prstGeom>
        </p:spPr>
        <p:txBody>
          <a:bodyPr wrap="square">
            <a:spAutoFit/>
          </a:bodyPr>
          <a:lstStyle/>
          <a:p>
            <a:pPr algn="l" rtl="0"/>
            <a:r>
              <a:rPr lang="en-US" sz="2800" b="1" dirty="0"/>
              <a:t>Management of </a:t>
            </a:r>
            <a:r>
              <a:rPr lang="en-US" sz="2800" b="1" dirty="0" smtClean="0"/>
              <a:t>Menopause</a:t>
            </a:r>
            <a:endParaRPr lang="ar-IQ" sz="2800" dirty="0"/>
          </a:p>
        </p:txBody>
      </p:sp>
      <p:sp>
        <p:nvSpPr>
          <p:cNvPr id="3" name="مستطيل 2"/>
          <p:cNvSpPr/>
          <p:nvPr/>
        </p:nvSpPr>
        <p:spPr>
          <a:xfrm>
            <a:off x="1362532" y="1988840"/>
            <a:ext cx="6377820" cy="461665"/>
          </a:xfrm>
          <a:prstGeom prst="rect">
            <a:avLst/>
          </a:prstGeom>
        </p:spPr>
        <p:txBody>
          <a:bodyPr wrap="square">
            <a:spAutoFit/>
          </a:bodyPr>
          <a:lstStyle/>
          <a:p>
            <a:pPr algn="l" rtl="0"/>
            <a:r>
              <a:rPr lang="en-US" sz="2400" b="1" dirty="0" smtClean="0">
                <a:solidFill>
                  <a:srgbClr val="FF0000"/>
                </a:solidFill>
                <a:effectLst>
                  <a:outerShdw blurRad="38100" dist="38100" dir="2700000" algn="tl">
                    <a:srgbClr val="000000">
                      <a:alpha val="43137"/>
                    </a:srgbClr>
                  </a:outerShdw>
                </a:effectLst>
              </a:rPr>
              <a:t>1. Hormone </a:t>
            </a:r>
            <a:r>
              <a:rPr lang="en-US" sz="2400" b="1" dirty="0">
                <a:solidFill>
                  <a:srgbClr val="FF0000"/>
                </a:solidFill>
                <a:effectLst>
                  <a:outerShdw blurRad="38100" dist="38100" dir="2700000" algn="tl">
                    <a:srgbClr val="000000">
                      <a:alpha val="43137"/>
                    </a:srgbClr>
                  </a:outerShdw>
                </a:effectLst>
              </a:rPr>
              <a:t>R</a:t>
            </a:r>
            <a:r>
              <a:rPr lang="en-US" sz="2400" b="1" dirty="0" smtClean="0">
                <a:solidFill>
                  <a:srgbClr val="FF0000"/>
                </a:solidFill>
                <a:effectLst>
                  <a:outerShdw blurRad="38100" dist="38100" dir="2700000" algn="tl">
                    <a:srgbClr val="000000">
                      <a:alpha val="43137"/>
                    </a:srgbClr>
                  </a:outerShdw>
                </a:effectLst>
              </a:rPr>
              <a:t>eplacement Therapy(HRT)</a:t>
            </a:r>
            <a:endParaRPr lang="ar-IQ" sz="2400" dirty="0">
              <a:solidFill>
                <a:srgbClr val="FF0000"/>
              </a:solidFill>
              <a:effectLst>
                <a:outerShdw blurRad="38100" dist="38100" dir="2700000" algn="tl">
                  <a:srgbClr val="000000">
                    <a:alpha val="43137"/>
                  </a:srgbClr>
                </a:outerShdw>
              </a:effectLst>
            </a:endParaRPr>
          </a:p>
        </p:txBody>
      </p:sp>
      <p:sp>
        <p:nvSpPr>
          <p:cNvPr id="4" name="مستطيل 3"/>
          <p:cNvSpPr/>
          <p:nvPr/>
        </p:nvSpPr>
        <p:spPr>
          <a:xfrm>
            <a:off x="1358176" y="2852936"/>
            <a:ext cx="6454183" cy="2246769"/>
          </a:xfrm>
          <a:prstGeom prst="rect">
            <a:avLst/>
          </a:prstGeom>
        </p:spPr>
        <p:txBody>
          <a:bodyPr wrap="square">
            <a:spAutoFit/>
          </a:bodyPr>
          <a:lstStyle/>
          <a:p>
            <a:pPr algn="just" rtl="0"/>
            <a:r>
              <a:rPr lang="en-US" sz="2800" dirty="0"/>
              <a:t>Hormone </a:t>
            </a:r>
            <a:r>
              <a:rPr lang="en-US" sz="2800" dirty="0" smtClean="0"/>
              <a:t>Replacement </a:t>
            </a:r>
            <a:r>
              <a:rPr lang="en-US" sz="2800" dirty="0"/>
              <a:t>T</a:t>
            </a:r>
            <a:r>
              <a:rPr lang="en-US" sz="2800" dirty="0" smtClean="0"/>
              <a:t>herapy </a:t>
            </a:r>
            <a:r>
              <a:rPr lang="en-US" sz="2800" dirty="0"/>
              <a:t>(HRT) is now used for three key indications: avoiding osteoporosis, prevention of coronary artery disease (CAD), and reduction of menopausal symptoms. </a:t>
            </a:r>
            <a:endParaRPr lang="ar-IQ" sz="2800" dirty="0"/>
          </a:p>
        </p:txBody>
      </p:sp>
    </p:spTree>
    <p:extLst>
      <p:ext uri="{BB962C8B-B14F-4D97-AF65-F5344CB8AC3E}">
        <p14:creationId xmlns:p14="http://schemas.microsoft.com/office/powerpoint/2010/main" val="1984757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9632" y="1268760"/>
            <a:ext cx="6696744" cy="3539430"/>
          </a:xfrm>
          <a:prstGeom prst="rect">
            <a:avLst/>
          </a:prstGeom>
        </p:spPr>
        <p:txBody>
          <a:bodyPr wrap="square">
            <a:spAutoFit/>
          </a:bodyPr>
          <a:lstStyle/>
          <a:p>
            <a:pPr algn="just" rtl="0"/>
            <a:r>
              <a:rPr lang="en-US" sz="2800" dirty="0"/>
              <a:t> Hot flashes and night sweats are common, and respond effectively to hormone replacement therapy doses of estrogen. Hormone replacement therapy (HRT) in which the estrogen is similar to natural ovarian production should not be confused with the strong ethinyl estradiol used in combined oral contraceptive regimens. </a:t>
            </a:r>
            <a:endParaRPr lang="ar-IQ" sz="2800" dirty="0"/>
          </a:p>
        </p:txBody>
      </p:sp>
    </p:spTree>
    <p:extLst>
      <p:ext uri="{BB962C8B-B14F-4D97-AF65-F5344CB8AC3E}">
        <p14:creationId xmlns:p14="http://schemas.microsoft.com/office/powerpoint/2010/main" val="1909543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03648" y="1412776"/>
            <a:ext cx="6408712" cy="3354765"/>
          </a:xfrm>
          <a:prstGeom prst="rect">
            <a:avLst/>
          </a:prstGeom>
        </p:spPr>
        <p:txBody>
          <a:bodyPr wrap="square">
            <a:spAutoFit/>
          </a:bodyPr>
          <a:lstStyle/>
          <a:p>
            <a:pPr algn="just" rtl="0"/>
            <a:r>
              <a:rPr lang="en-US" sz="3600" b="1" u="sng" dirty="0" smtClean="0">
                <a:solidFill>
                  <a:srgbClr val="C00000"/>
                </a:solidFill>
                <a:effectLst>
                  <a:outerShdw blurRad="38100" dist="38100" dir="2700000" algn="tl">
                    <a:srgbClr val="000000">
                      <a:alpha val="43137"/>
                    </a:srgbClr>
                  </a:outerShdw>
                </a:effectLst>
              </a:rPr>
              <a:t>Definition</a:t>
            </a:r>
          </a:p>
          <a:p>
            <a:pPr algn="just" rtl="0"/>
            <a:endParaRPr lang="en-US" sz="3600" b="1" u="sng" dirty="0" smtClean="0">
              <a:solidFill>
                <a:srgbClr val="C00000"/>
              </a:solidFill>
              <a:effectLst>
                <a:outerShdw blurRad="38100" dist="38100" dir="2700000" algn="tl">
                  <a:srgbClr val="000000">
                    <a:alpha val="43137"/>
                  </a:srgbClr>
                </a:outerShdw>
              </a:effectLst>
            </a:endParaRPr>
          </a:p>
          <a:p>
            <a:pPr algn="just" rtl="0"/>
            <a:r>
              <a:rPr lang="en-US" sz="2800" dirty="0" smtClean="0"/>
              <a:t>The </a:t>
            </a:r>
            <a:r>
              <a:rPr lang="en-US" sz="2800" dirty="0"/>
              <a:t>permanent cessation of menstruation for 12 months caused by the termination of ovarian follicular recruitment, selection and development in presence of elevated pituitary gonadotropin </a:t>
            </a:r>
            <a:endParaRPr lang="ar-IQ" sz="2800" dirty="0"/>
          </a:p>
        </p:txBody>
      </p:sp>
    </p:spTree>
    <p:extLst>
      <p:ext uri="{BB962C8B-B14F-4D97-AF65-F5344CB8AC3E}">
        <p14:creationId xmlns:p14="http://schemas.microsoft.com/office/powerpoint/2010/main" val="3277176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9632" y="1196752"/>
            <a:ext cx="6408712" cy="3293209"/>
          </a:xfrm>
          <a:prstGeom prst="rect">
            <a:avLst/>
          </a:prstGeom>
        </p:spPr>
        <p:txBody>
          <a:bodyPr wrap="square">
            <a:spAutoFit/>
          </a:bodyPr>
          <a:lstStyle/>
          <a:p>
            <a:pPr algn="l" rtl="0"/>
            <a:r>
              <a:rPr lang="en-US" sz="2400" b="1" u="sng" dirty="0" smtClean="0"/>
              <a:t>Type of HRT</a:t>
            </a:r>
          </a:p>
          <a:p>
            <a:pPr algn="l" rtl="0"/>
            <a:endParaRPr lang="en-US" sz="2400" b="1" u="sng" dirty="0" smtClean="0"/>
          </a:p>
          <a:p>
            <a:pPr marL="457200" indent="-457200" algn="l" rtl="0">
              <a:buFont typeface="+mj-lt"/>
              <a:buAutoNum type="arabicPeriod"/>
            </a:pPr>
            <a:r>
              <a:rPr lang="en-US" sz="3200" dirty="0" smtClean="0"/>
              <a:t>Implants</a:t>
            </a:r>
          </a:p>
          <a:p>
            <a:pPr marL="457200" indent="-457200" algn="l" rtl="0">
              <a:buFont typeface="+mj-lt"/>
              <a:buAutoNum type="arabicPeriod"/>
            </a:pPr>
            <a:r>
              <a:rPr lang="en-US" sz="3200" dirty="0" smtClean="0"/>
              <a:t>Tablets</a:t>
            </a:r>
            <a:endParaRPr lang="en-US" sz="3200" dirty="0"/>
          </a:p>
          <a:p>
            <a:pPr marL="457200" indent="-457200" algn="l" rtl="0">
              <a:buFont typeface="+mj-lt"/>
              <a:buAutoNum type="arabicPeriod"/>
            </a:pPr>
            <a:r>
              <a:rPr lang="en-US" sz="3200" dirty="0" smtClean="0"/>
              <a:t> </a:t>
            </a:r>
            <a:r>
              <a:rPr lang="en-US" sz="3200" dirty="0"/>
              <a:t>skin </a:t>
            </a:r>
            <a:r>
              <a:rPr lang="en-US" sz="3200" dirty="0" smtClean="0"/>
              <a:t>patches</a:t>
            </a:r>
          </a:p>
          <a:p>
            <a:pPr marL="457200" indent="-457200" algn="l" rtl="0">
              <a:buFont typeface="+mj-lt"/>
              <a:buAutoNum type="arabicPeriod"/>
            </a:pPr>
            <a:r>
              <a:rPr lang="en-US" sz="3200" dirty="0" smtClean="0"/>
              <a:t>gels </a:t>
            </a:r>
            <a:r>
              <a:rPr lang="en-US" sz="3200" dirty="0"/>
              <a:t>and vaginal </a:t>
            </a:r>
            <a:r>
              <a:rPr lang="en-US" sz="3200" dirty="0" smtClean="0"/>
              <a:t>creams</a:t>
            </a:r>
          </a:p>
          <a:p>
            <a:pPr marL="457200" indent="-457200" algn="l" rtl="0">
              <a:buFont typeface="+mj-lt"/>
              <a:buAutoNum type="arabicPeriod"/>
            </a:pPr>
            <a:r>
              <a:rPr lang="en-US" sz="3200" dirty="0" smtClean="0"/>
              <a:t> </a:t>
            </a:r>
            <a:r>
              <a:rPr lang="en-US" sz="3200" dirty="0"/>
              <a:t>pessaries or rings</a:t>
            </a:r>
            <a:endParaRPr lang="ar-IQ" sz="3200" dirty="0"/>
          </a:p>
        </p:txBody>
      </p:sp>
      <p:pic>
        <p:nvPicPr>
          <p:cNvPr id="1026" name="Picture 2" descr="Types of HRT | SheCa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9347" y="325136"/>
            <a:ext cx="3369118" cy="30803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tition: Better option for trans hormone thera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0175" y="4149080"/>
            <a:ext cx="3871356" cy="204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455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31640" y="898611"/>
            <a:ext cx="4513470" cy="584775"/>
          </a:xfrm>
          <a:prstGeom prst="rect">
            <a:avLst/>
          </a:prstGeom>
        </p:spPr>
        <p:txBody>
          <a:bodyPr wrap="square">
            <a:spAutoFit/>
          </a:bodyPr>
          <a:lstStyle/>
          <a:p>
            <a:pPr algn="l" rtl="0"/>
            <a:r>
              <a:rPr lang="en-US" sz="3200" b="1" dirty="0" smtClean="0">
                <a:solidFill>
                  <a:srgbClr val="FF0000"/>
                </a:solidFill>
              </a:rPr>
              <a:t>2. Life </a:t>
            </a:r>
            <a:r>
              <a:rPr lang="en-US" sz="3200" b="1" dirty="0">
                <a:solidFill>
                  <a:srgbClr val="FF0000"/>
                </a:solidFill>
              </a:rPr>
              <a:t>style changes </a:t>
            </a:r>
            <a:endParaRPr lang="ar-IQ" sz="3200" dirty="0">
              <a:solidFill>
                <a:srgbClr val="FF0000"/>
              </a:solidFill>
            </a:endParaRPr>
          </a:p>
        </p:txBody>
      </p:sp>
      <p:sp>
        <p:nvSpPr>
          <p:cNvPr id="3" name="مستطيل 2"/>
          <p:cNvSpPr/>
          <p:nvPr/>
        </p:nvSpPr>
        <p:spPr>
          <a:xfrm>
            <a:off x="1359369" y="1628800"/>
            <a:ext cx="6097646" cy="4401205"/>
          </a:xfrm>
          <a:prstGeom prst="rect">
            <a:avLst/>
          </a:prstGeom>
        </p:spPr>
        <p:txBody>
          <a:bodyPr wrap="square">
            <a:spAutoFit/>
          </a:bodyPr>
          <a:lstStyle/>
          <a:p>
            <a:pPr marL="457200" indent="-457200" algn="just" rtl="0">
              <a:buFont typeface="Wingdings" pitchFamily="2" charset="2"/>
              <a:buChar char="q"/>
            </a:pPr>
            <a:r>
              <a:rPr lang="en-US" sz="2800" b="1" dirty="0"/>
              <a:t>Diet: </a:t>
            </a:r>
            <a:r>
              <a:rPr lang="en-US" sz="2800" dirty="0"/>
              <a:t>healthy diet can reduce some of conditions that may develop during and after menopause, including obesity, diabetes (type 2), cardiovascular disease, specific type of cancer and osteoporosis. All women in perimenopause should be aware of healthy eating and should use menopause as chance to make healthy changes</a:t>
            </a:r>
            <a:r>
              <a:rPr lang="en-US" sz="2800" b="1" dirty="0"/>
              <a:t> </a:t>
            </a:r>
            <a:endParaRPr lang="ar-IQ" sz="2800" dirty="0"/>
          </a:p>
        </p:txBody>
      </p:sp>
    </p:spTree>
    <p:extLst>
      <p:ext uri="{BB962C8B-B14F-4D97-AF65-F5344CB8AC3E}">
        <p14:creationId xmlns:p14="http://schemas.microsoft.com/office/powerpoint/2010/main" val="2879277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3608" y="1268760"/>
            <a:ext cx="6624736" cy="3785652"/>
          </a:xfrm>
          <a:prstGeom prst="rect">
            <a:avLst/>
          </a:prstGeom>
        </p:spPr>
        <p:txBody>
          <a:bodyPr wrap="square">
            <a:spAutoFit/>
          </a:bodyPr>
          <a:lstStyle/>
          <a:p>
            <a:pPr marL="342900" indent="-342900" algn="just" rtl="0">
              <a:buFont typeface="+mj-lt"/>
              <a:buAutoNum type="arabicPeriod"/>
            </a:pPr>
            <a:r>
              <a:rPr lang="en-US" sz="2400" dirty="0" smtClean="0"/>
              <a:t>Eat </a:t>
            </a:r>
            <a:r>
              <a:rPr lang="en-US" sz="2400" dirty="0"/>
              <a:t>a heart healthy diet, including at least five portions of different coloured fruit and vegetables, plenty of fibre rich cereal foods, and more fish, nuts (unsalted), peas and beans</a:t>
            </a:r>
          </a:p>
          <a:p>
            <a:pPr marL="342900" indent="-342900" algn="just" rtl="0">
              <a:buFont typeface="+mj-lt"/>
              <a:buAutoNum type="arabicPeriod"/>
            </a:pPr>
            <a:r>
              <a:rPr lang="en-US" sz="2400" dirty="0"/>
              <a:t>Aim for two to three portions of calcium-rich foods every day</a:t>
            </a:r>
          </a:p>
          <a:p>
            <a:pPr marL="342900" indent="-342900" algn="just" rtl="0">
              <a:buFont typeface="+mj-lt"/>
              <a:buAutoNum type="arabicPeriod"/>
            </a:pPr>
            <a:r>
              <a:rPr lang="en-US" sz="2400" dirty="0"/>
              <a:t>Reduce caffeine and alcohol intakes to help manage hot flushes</a:t>
            </a:r>
          </a:p>
          <a:p>
            <a:pPr marL="342900" indent="-342900" algn="just" rtl="0">
              <a:buFont typeface="+mj-lt"/>
              <a:buAutoNum type="arabicPeriod"/>
            </a:pPr>
            <a:r>
              <a:rPr lang="en-US" sz="2400" dirty="0"/>
              <a:t>Maintain or take steps to achieve a healthy body </a:t>
            </a:r>
            <a:r>
              <a:rPr lang="en-US" sz="2400" dirty="0" smtClean="0"/>
              <a:t>weight</a:t>
            </a:r>
            <a:endParaRPr lang="en-US" sz="2400" dirty="0"/>
          </a:p>
        </p:txBody>
      </p:sp>
    </p:spTree>
    <p:extLst>
      <p:ext uri="{BB962C8B-B14F-4D97-AF65-F5344CB8AC3E}">
        <p14:creationId xmlns:p14="http://schemas.microsoft.com/office/powerpoint/2010/main" val="31191983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1196752"/>
            <a:ext cx="4572000" cy="6986528"/>
          </a:xfrm>
          <a:prstGeom prst="rect">
            <a:avLst/>
          </a:prstGeom>
        </p:spPr>
        <p:txBody>
          <a:bodyPr>
            <a:spAutoFit/>
          </a:bodyPr>
          <a:lstStyle/>
          <a:p>
            <a:pPr marL="285750" indent="-285750" algn="l" rtl="0">
              <a:buFont typeface="Wingdings" pitchFamily="2" charset="2"/>
              <a:buChar char="q"/>
            </a:pPr>
            <a:r>
              <a:rPr lang="en-US" sz="3200" b="1" dirty="0" smtClean="0">
                <a:solidFill>
                  <a:srgbClr val="0070C0"/>
                </a:solidFill>
              </a:rPr>
              <a:t>Food Avoided </a:t>
            </a:r>
          </a:p>
          <a:p>
            <a:pPr marL="342900" indent="-342900" algn="l" rtl="0">
              <a:buFont typeface="+mj-lt"/>
              <a:buAutoNum type="arabicPeriod"/>
            </a:pPr>
            <a:r>
              <a:rPr lang="en-US" sz="3200" b="1" dirty="0" smtClean="0"/>
              <a:t> Spicy Foods</a:t>
            </a:r>
          </a:p>
          <a:p>
            <a:pPr marL="342900" indent="-342900" algn="l" rtl="0">
              <a:buFont typeface="+mj-lt"/>
              <a:buAutoNum type="arabicPeriod"/>
            </a:pPr>
            <a:r>
              <a:rPr lang="en-US" sz="3200" b="1" dirty="0"/>
              <a:t> Fast Food </a:t>
            </a:r>
          </a:p>
          <a:p>
            <a:pPr marL="342900" indent="-342900" algn="l" rtl="0">
              <a:buFont typeface="+mj-lt"/>
              <a:buAutoNum type="arabicPeriod"/>
            </a:pPr>
            <a:r>
              <a:rPr lang="en-US" sz="3200" b="1" dirty="0"/>
              <a:t>Alcohol </a:t>
            </a:r>
          </a:p>
          <a:p>
            <a:pPr marL="342900" indent="-342900" algn="l" rtl="0">
              <a:buFont typeface="+mj-lt"/>
              <a:buAutoNum type="arabicPeriod"/>
            </a:pPr>
            <a:r>
              <a:rPr lang="en-US" sz="3200" b="1" dirty="0"/>
              <a:t>Caffeine </a:t>
            </a:r>
          </a:p>
          <a:p>
            <a:pPr marL="342900" indent="-342900" algn="l" rtl="0">
              <a:buFont typeface="+mj-lt"/>
              <a:buAutoNum type="arabicPeriod"/>
            </a:pPr>
            <a:r>
              <a:rPr lang="en-US" sz="3200" b="1" dirty="0"/>
              <a:t>Fatty Meats </a:t>
            </a:r>
          </a:p>
          <a:p>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endParaRPr lang="en-US" sz="3200" b="1" dirty="0"/>
          </a:p>
          <a:p>
            <a:endParaRPr lang="ar-IQ" sz="3200" dirty="0" smtClean="0"/>
          </a:p>
          <a:p>
            <a:r>
              <a:rPr lang="en-US" sz="3200" dirty="0"/>
              <a:t/>
            </a:r>
            <a:br>
              <a:rPr lang="en-US" sz="3200" dirty="0"/>
            </a:br>
            <a:endParaRPr lang="ar-IQ" sz="3200" dirty="0"/>
          </a:p>
        </p:txBody>
      </p:sp>
    </p:spTree>
    <p:extLst>
      <p:ext uri="{BB962C8B-B14F-4D97-AF65-F5344CB8AC3E}">
        <p14:creationId xmlns:p14="http://schemas.microsoft.com/office/powerpoint/2010/main" val="17512403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ofu stirfry2 10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078" y="692696"/>
            <a:ext cx="8322922" cy="525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077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75656" y="1196752"/>
            <a:ext cx="3456384" cy="523220"/>
          </a:xfrm>
          <a:prstGeom prst="rect">
            <a:avLst/>
          </a:prstGeom>
        </p:spPr>
        <p:txBody>
          <a:bodyPr wrap="square">
            <a:spAutoFit/>
          </a:bodyPr>
          <a:lstStyle/>
          <a:p>
            <a:pPr marL="457200" indent="-457200" algn="l" rtl="0">
              <a:buFont typeface="Wingdings" pitchFamily="2" charset="2"/>
              <a:buChar char="q"/>
            </a:pPr>
            <a:r>
              <a:rPr lang="en-US" sz="2800" b="1" dirty="0"/>
              <a:t>Exercise</a:t>
            </a:r>
            <a:endParaRPr lang="ar-IQ" sz="2800" dirty="0"/>
          </a:p>
        </p:txBody>
      </p:sp>
      <p:sp>
        <p:nvSpPr>
          <p:cNvPr id="3" name="مستطيل 2"/>
          <p:cNvSpPr/>
          <p:nvPr/>
        </p:nvSpPr>
        <p:spPr>
          <a:xfrm>
            <a:off x="1494710" y="1951672"/>
            <a:ext cx="6533673" cy="2616101"/>
          </a:xfrm>
          <a:prstGeom prst="rect">
            <a:avLst/>
          </a:prstGeom>
        </p:spPr>
        <p:txBody>
          <a:bodyPr wrap="square">
            <a:spAutoFit/>
          </a:bodyPr>
          <a:lstStyle/>
          <a:p>
            <a:pPr algn="just" rtl="0"/>
            <a:r>
              <a:rPr lang="en-US" sz="3200" dirty="0"/>
              <a:t>Regular exercise is </a:t>
            </a:r>
            <a:r>
              <a:rPr lang="en-US" sz="3200" dirty="0" smtClean="0"/>
              <a:t>an </a:t>
            </a:r>
            <a:r>
              <a:rPr lang="en-US" sz="3200" dirty="0"/>
              <a:t>excellent way to stave off weight gain and loss of muscle mass, which are two frequent symptoms of menopause.</a:t>
            </a:r>
          </a:p>
          <a:p>
            <a:r>
              <a:rPr lang="en-US" dirty="0"/>
              <a:t/>
            </a:r>
            <a:br>
              <a:rPr lang="en-US" dirty="0"/>
            </a:br>
            <a:endParaRPr lang="ar-IQ" dirty="0"/>
          </a:p>
        </p:txBody>
      </p:sp>
    </p:spTree>
    <p:extLst>
      <p:ext uri="{BB962C8B-B14F-4D97-AF65-F5344CB8AC3E}">
        <p14:creationId xmlns:p14="http://schemas.microsoft.com/office/powerpoint/2010/main" val="397283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1196752"/>
            <a:ext cx="6912768" cy="3416320"/>
          </a:xfrm>
          <a:prstGeom prst="rect">
            <a:avLst/>
          </a:prstGeom>
        </p:spPr>
        <p:txBody>
          <a:bodyPr wrap="square">
            <a:spAutoFit/>
          </a:bodyPr>
          <a:lstStyle/>
          <a:p>
            <a:pPr marL="342900" indent="-342900" algn="just" rtl="0">
              <a:buFont typeface="Wingdings" pitchFamily="2" charset="2"/>
              <a:buChar char="q"/>
            </a:pPr>
            <a:r>
              <a:rPr lang="en-US" sz="2400" b="1" dirty="0"/>
              <a:t>Cardio</a:t>
            </a:r>
          </a:p>
          <a:p>
            <a:pPr algn="just" rtl="0"/>
            <a:r>
              <a:rPr lang="en-US" sz="2400" dirty="0"/>
              <a:t>Aerobic activity that makes use of </a:t>
            </a:r>
            <a:r>
              <a:rPr lang="en-US" sz="2400" dirty="0" smtClean="0"/>
              <a:t>the large </a:t>
            </a:r>
            <a:r>
              <a:rPr lang="en-US" sz="2400" dirty="0"/>
              <a:t>muscle groups while keeping up </a:t>
            </a:r>
            <a:r>
              <a:rPr lang="en-US" sz="2400" dirty="0" smtClean="0"/>
              <a:t>the heart </a:t>
            </a:r>
            <a:r>
              <a:rPr lang="en-US" sz="2400" dirty="0"/>
              <a:t>rate is a good thing. Your options for cardio are limitless. Almost any activity counts, for example:</a:t>
            </a:r>
          </a:p>
          <a:p>
            <a:pPr marL="457200" indent="-457200" algn="just" rtl="0">
              <a:buFont typeface="+mj-lt"/>
              <a:buAutoNum type="arabicPeriod"/>
            </a:pPr>
            <a:r>
              <a:rPr lang="en-US" sz="2400" dirty="0"/>
              <a:t>walking</a:t>
            </a:r>
          </a:p>
          <a:p>
            <a:pPr marL="457200" indent="-457200" algn="just" rtl="0">
              <a:buFont typeface="+mj-lt"/>
              <a:buAutoNum type="arabicPeriod"/>
            </a:pPr>
            <a:r>
              <a:rPr lang="en-US" sz="2400" dirty="0"/>
              <a:t>jogging</a:t>
            </a:r>
          </a:p>
          <a:p>
            <a:pPr marL="457200" indent="-457200" algn="just" rtl="0">
              <a:buFont typeface="+mj-lt"/>
              <a:buAutoNum type="arabicPeriod"/>
            </a:pPr>
            <a:r>
              <a:rPr lang="en-US" sz="2400" dirty="0"/>
              <a:t>biking</a:t>
            </a:r>
          </a:p>
          <a:p>
            <a:pPr marL="457200" indent="-457200" algn="just" rtl="0">
              <a:buFont typeface="+mj-lt"/>
              <a:buAutoNum type="arabicPeriod"/>
            </a:pPr>
            <a:r>
              <a:rPr lang="en-US" sz="2400" dirty="0"/>
              <a:t>swimming</a:t>
            </a:r>
          </a:p>
        </p:txBody>
      </p:sp>
      <p:pic>
        <p:nvPicPr>
          <p:cNvPr id="4098" name="Picture 2" descr="Menopause And Exercise - How Your Entire Body Responds To Exercises During  Menopau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3068960"/>
            <a:ext cx="3524250" cy="234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8037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9632" y="1052736"/>
            <a:ext cx="6552728" cy="2677656"/>
          </a:xfrm>
          <a:prstGeom prst="rect">
            <a:avLst/>
          </a:prstGeom>
        </p:spPr>
        <p:txBody>
          <a:bodyPr wrap="square">
            <a:spAutoFit/>
          </a:bodyPr>
          <a:lstStyle/>
          <a:p>
            <a:pPr marL="342900" indent="-342900" algn="just" rtl="0">
              <a:buFont typeface="Wingdings" pitchFamily="2" charset="2"/>
              <a:buChar char="q"/>
            </a:pPr>
            <a:r>
              <a:rPr lang="en-US" sz="2400" b="1" dirty="0"/>
              <a:t>Yoga and meditation</a:t>
            </a:r>
          </a:p>
          <a:p>
            <a:pPr algn="just" rtl="0"/>
            <a:r>
              <a:rPr lang="en-US" sz="2400" dirty="0" smtClean="0"/>
              <a:t>They </a:t>
            </a:r>
            <a:r>
              <a:rPr lang="en-US" sz="2400" dirty="0"/>
              <a:t>can also help alleviate symptoms such as:</a:t>
            </a:r>
          </a:p>
          <a:p>
            <a:pPr marL="457200" indent="-457200" algn="just" rtl="0">
              <a:buFont typeface="+mj-lt"/>
              <a:buAutoNum type="arabicPeriod"/>
            </a:pPr>
            <a:r>
              <a:rPr lang="en-US" sz="2400" dirty="0"/>
              <a:t>hot flashes</a:t>
            </a:r>
          </a:p>
          <a:p>
            <a:pPr marL="457200" indent="-457200" algn="just" rtl="0">
              <a:buFont typeface="+mj-lt"/>
              <a:buAutoNum type="arabicPeriod"/>
            </a:pPr>
            <a:r>
              <a:rPr lang="en-US" sz="2400" dirty="0"/>
              <a:t>irritability</a:t>
            </a:r>
          </a:p>
          <a:p>
            <a:pPr marL="457200" indent="-457200" algn="just" rtl="0">
              <a:buFont typeface="+mj-lt"/>
              <a:buAutoNum type="arabicPeriod"/>
            </a:pPr>
            <a:r>
              <a:rPr lang="en-US" sz="2400" dirty="0" smtClean="0"/>
              <a:t>Fatigue</a:t>
            </a:r>
          </a:p>
          <a:p>
            <a:pPr algn="just" rtl="0"/>
            <a:endParaRPr lang="en-US" sz="2400" dirty="0"/>
          </a:p>
          <a:p>
            <a:pPr algn="just" rtl="0"/>
            <a:endParaRPr lang="en-US" sz="2400" dirty="0" smtClean="0"/>
          </a:p>
        </p:txBody>
      </p:sp>
      <p:pic>
        <p:nvPicPr>
          <p:cNvPr id="2050" name="Picture 2" descr="Yoga during Menopause - Shelly Khera - Yog Shakti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2780928"/>
            <a:ext cx="5248583"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9431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58201" y="1268760"/>
            <a:ext cx="3326552" cy="461665"/>
          </a:xfrm>
          <a:prstGeom prst="rect">
            <a:avLst/>
          </a:prstGeom>
        </p:spPr>
        <p:txBody>
          <a:bodyPr wrap="none">
            <a:spAutoFit/>
          </a:bodyPr>
          <a:lstStyle/>
          <a:p>
            <a:pPr marL="342900" indent="-342900" algn="just" rtl="0">
              <a:buFont typeface="Wingdings" pitchFamily="2" charset="2"/>
              <a:buChar char="q"/>
            </a:pPr>
            <a:r>
              <a:rPr lang="en-US" sz="2400" b="1" dirty="0"/>
              <a:t>Dancing and Zumba </a:t>
            </a:r>
          </a:p>
        </p:txBody>
      </p:sp>
      <p:pic>
        <p:nvPicPr>
          <p:cNvPr id="3074" name="Picture 2" descr="5 Exercises That Keep Perimenopause Symptoms Away | Menopause N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2028" y="2060848"/>
            <a:ext cx="5505450"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5231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31640" y="1196752"/>
            <a:ext cx="4248472" cy="523220"/>
          </a:xfrm>
          <a:prstGeom prst="rect">
            <a:avLst/>
          </a:prstGeom>
        </p:spPr>
        <p:txBody>
          <a:bodyPr wrap="square">
            <a:spAutoFit/>
          </a:bodyPr>
          <a:lstStyle/>
          <a:p>
            <a:pPr algn="l" rtl="0"/>
            <a:r>
              <a:rPr lang="en-US" sz="2800" b="1" dirty="0" smtClean="0"/>
              <a:t>3. Life </a:t>
            </a:r>
            <a:r>
              <a:rPr lang="en-US" sz="2800" b="1" dirty="0"/>
              <a:t>habit</a:t>
            </a:r>
            <a:endParaRPr lang="ar-IQ" sz="2800" dirty="0"/>
          </a:p>
        </p:txBody>
      </p:sp>
      <p:sp>
        <p:nvSpPr>
          <p:cNvPr id="3" name="مستطيل 2"/>
          <p:cNvSpPr/>
          <p:nvPr/>
        </p:nvSpPr>
        <p:spPr>
          <a:xfrm>
            <a:off x="1345922" y="1844824"/>
            <a:ext cx="6538446" cy="4401205"/>
          </a:xfrm>
          <a:prstGeom prst="rect">
            <a:avLst/>
          </a:prstGeom>
        </p:spPr>
        <p:txBody>
          <a:bodyPr wrap="square">
            <a:spAutoFit/>
          </a:bodyPr>
          <a:lstStyle/>
          <a:p>
            <a:pPr algn="just" rtl="0"/>
            <a:r>
              <a:rPr lang="en-US" sz="2800" b="1" dirty="0">
                <a:solidFill>
                  <a:srgbClr val="002060"/>
                </a:solidFill>
              </a:rPr>
              <a:t>Healthy life style habits such as stop smoking, balance diet</a:t>
            </a:r>
            <a:r>
              <a:rPr lang="en-US" sz="2800" b="1" dirty="0" smtClean="0">
                <a:solidFill>
                  <a:srgbClr val="002060"/>
                </a:solidFill>
              </a:rPr>
              <a:t>, good sleep pattern </a:t>
            </a:r>
            <a:r>
              <a:rPr lang="en-US" sz="2800" b="1" dirty="0">
                <a:solidFill>
                  <a:srgbClr val="002060"/>
                </a:solidFill>
              </a:rPr>
              <a:t>and exercise are the best ways to do during menopause. Smoking increases development heart disease and osteoporosis, and the worsening of hot flashes. Smoking can also lead to complications if women choose to take menopause medications, such as hormone therapy. </a:t>
            </a:r>
            <a:endParaRPr lang="ar-IQ" sz="2800" b="1" dirty="0">
              <a:solidFill>
                <a:srgbClr val="002060"/>
              </a:solidFill>
            </a:endParaRPr>
          </a:p>
        </p:txBody>
      </p:sp>
    </p:spTree>
    <p:extLst>
      <p:ext uri="{BB962C8B-B14F-4D97-AF65-F5344CB8AC3E}">
        <p14:creationId xmlns:p14="http://schemas.microsoft.com/office/powerpoint/2010/main" val="3917542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1268760"/>
            <a:ext cx="6768752" cy="3416320"/>
          </a:xfrm>
          <a:prstGeom prst="rect">
            <a:avLst/>
          </a:prstGeom>
        </p:spPr>
        <p:txBody>
          <a:bodyPr wrap="square">
            <a:spAutoFit/>
          </a:bodyPr>
          <a:lstStyle/>
          <a:p>
            <a:pPr algn="just" rtl="0"/>
            <a:r>
              <a:rPr lang="en-US" sz="2400" b="1" dirty="0"/>
              <a:t>Female sex hormones</a:t>
            </a:r>
            <a:endParaRPr lang="en-US" sz="2400" dirty="0"/>
          </a:p>
          <a:p>
            <a:pPr algn="just" rtl="0"/>
            <a:r>
              <a:rPr lang="en-US" sz="2400" dirty="0"/>
              <a:t>     Gonadotropin releasing </a:t>
            </a:r>
            <a:r>
              <a:rPr lang="en-US" sz="2400" dirty="0" smtClean="0"/>
              <a:t>hormone (</a:t>
            </a:r>
            <a:r>
              <a:rPr lang="en-US" sz="2400" dirty="0"/>
              <a:t>GnRH) of hypothalamus  induces the release of follicle stimulating hormone (FSH) and luteinizing hormone (LH), FSH each month initiates the development of several ovarian follicles and stimulates follicular cells to secrete estrogen, LH induces ovulation and  the production of corpus luteum and progesterone secretion by corpus luteum </a:t>
            </a:r>
            <a:endParaRPr lang="ar-IQ" sz="2400" dirty="0"/>
          </a:p>
        </p:txBody>
      </p:sp>
    </p:spTree>
    <p:extLst>
      <p:ext uri="{BB962C8B-B14F-4D97-AF65-F5344CB8AC3E}">
        <p14:creationId xmlns:p14="http://schemas.microsoft.com/office/powerpoint/2010/main" val="14572251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نفجار 2 1"/>
          <p:cNvSpPr/>
          <p:nvPr/>
        </p:nvSpPr>
        <p:spPr>
          <a:xfrm>
            <a:off x="179512" y="620688"/>
            <a:ext cx="7920880" cy="504056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600" i="1" dirty="0" smtClean="0"/>
              <a:t>Thank you </a:t>
            </a:r>
            <a:endParaRPr lang="ar-IQ" sz="6600" i="1" dirty="0"/>
          </a:p>
        </p:txBody>
      </p:sp>
    </p:spTree>
    <p:extLst>
      <p:ext uri="{BB962C8B-B14F-4D97-AF65-F5344CB8AC3E}">
        <p14:creationId xmlns:p14="http://schemas.microsoft.com/office/powerpoint/2010/main" val="3671303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9632" y="1124744"/>
            <a:ext cx="6264696" cy="4154984"/>
          </a:xfrm>
          <a:prstGeom prst="rect">
            <a:avLst/>
          </a:prstGeom>
        </p:spPr>
        <p:txBody>
          <a:bodyPr wrap="square">
            <a:spAutoFit/>
          </a:bodyPr>
          <a:lstStyle/>
          <a:p>
            <a:pPr algn="just" rtl="0"/>
            <a:r>
              <a:rPr lang="en-US" sz="2400" dirty="0"/>
              <a:t> Estrogen and progesterone are hormones made by the ovaries they are known as female sex hormones (sex steroids) the ovaries also produce some of the male hormones, testosterone. During puberty, estrogen stimulates breast growth and causes the vagina, uterus and fallopian tube to mature. It also plays  a role in the growth of spurt and changes the distribution of fat on the girl`s body, typically resulting in more being deposited around the hip, buttocks and thighs. Testosterone helps promote muscle and bone growth </a:t>
            </a:r>
            <a:endParaRPr lang="ar-IQ" sz="2400" dirty="0"/>
          </a:p>
        </p:txBody>
      </p:sp>
    </p:spTree>
    <p:extLst>
      <p:ext uri="{BB962C8B-B14F-4D97-AF65-F5344CB8AC3E}">
        <p14:creationId xmlns:p14="http://schemas.microsoft.com/office/powerpoint/2010/main" val="2459263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9632" y="1268760"/>
            <a:ext cx="5184576" cy="461665"/>
          </a:xfrm>
          <a:prstGeom prst="rect">
            <a:avLst/>
          </a:prstGeom>
        </p:spPr>
        <p:txBody>
          <a:bodyPr wrap="square">
            <a:spAutoFit/>
          </a:bodyPr>
          <a:lstStyle/>
          <a:p>
            <a:pPr algn="l"/>
            <a:r>
              <a:rPr lang="en-US" sz="2400" b="1" dirty="0"/>
              <a:t>Normal menstruation Physiology</a:t>
            </a:r>
            <a:endParaRPr lang="ar-IQ" sz="2400" dirty="0"/>
          </a:p>
        </p:txBody>
      </p:sp>
      <p:sp>
        <p:nvSpPr>
          <p:cNvPr id="3" name="مستطيل 2"/>
          <p:cNvSpPr/>
          <p:nvPr/>
        </p:nvSpPr>
        <p:spPr>
          <a:xfrm>
            <a:off x="1259632" y="1916832"/>
            <a:ext cx="6264696" cy="2308324"/>
          </a:xfrm>
          <a:prstGeom prst="rect">
            <a:avLst/>
          </a:prstGeom>
        </p:spPr>
        <p:txBody>
          <a:bodyPr wrap="square">
            <a:spAutoFit/>
          </a:bodyPr>
          <a:lstStyle/>
          <a:p>
            <a:pPr marL="342900" indent="-342900" algn="just" rtl="0">
              <a:buFont typeface="Wingdings" pitchFamily="2" charset="2"/>
              <a:buChar char="q"/>
            </a:pPr>
            <a:r>
              <a:rPr lang="en-US" sz="2400" b="1" dirty="0" smtClean="0"/>
              <a:t>Hypothalamus: </a:t>
            </a:r>
          </a:p>
          <a:p>
            <a:pPr algn="just" rtl="0"/>
            <a:r>
              <a:rPr lang="en-US" sz="2400" dirty="0" smtClean="0"/>
              <a:t>The </a:t>
            </a:r>
            <a:r>
              <a:rPr lang="en-US" sz="2400" dirty="0"/>
              <a:t>release of GnRH by the hypothalamus initiates the menstrual cycle. GnRH is transmitted from the hypothalamus to the anterior pituitary gland and signals the gland to start production of the gonadotropic hormones FSH and LH </a:t>
            </a:r>
            <a:endParaRPr lang="ar-IQ" sz="2400" dirty="0"/>
          </a:p>
        </p:txBody>
      </p:sp>
    </p:spTree>
    <p:extLst>
      <p:ext uri="{BB962C8B-B14F-4D97-AF65-F5344CB8AC3E}">
        <p14:creationId xmlns:p14="http://schemas.microsoft.com/office/powerpoint/2010/main" val="4189143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47472" y="1196752"/>
            <a:ext cx="6708904" cy="3785652"/>
          </a:xfrm>
          <a:prstGeom prst="rect">
            <a:avLst/>
          </a:prstGeom>
        </p:spPr>
        <p:txBody>
          <a:bodyPr wrap="square">
            <a:spAutoFit/>
          </a:bodyPr>
          <a:lstStyle/>
          <a:p>
            <a:pPr algn="just" rtl="0"/>
            <a:r>
              <a:rPr lang="en-US" sz="2400" b="1" dirty="0"/>
              <a:t>Pituitary gland: </a:t>
            </a:r>
            <a:r>
              <a:rPr lang="en-US" sz="2400" dirty="0"/>
              <a:t>The  anterior pituitary gland secretes two hormones which are called gonadotropins in order to  stimulate the gonads, these hormones are essential for reproduction, they contain follicle-stimulating hormone stimulates the maturation of ovarian follicle sand  and the luteinizing hormone (LH) responsible for ovulation of mature follicles in the ovary. The stander regulator of LH and FSH secretion is gonadotropin-releasing hormone (GnRH), also known as LH-releasing hormone </a:t>
            </a:r>
            <a:endParaRPr lang="ar-IQ" sz="2400" dirty="0"/>
          </a:p>
        </p:txBody>
      </p:sp>
    </p:spTree>
    <p:extLst>
      <p:ext uri="{BB962C8B-B14F-4D97-AF65-F5344CB8AC3E}">
        <p14:creationId xmlns:p14="http://schemas.microsoft.com/office/powerpoint/2010/main" val="563797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19672" y="1268760"/>
            <a:ext cx="5688632" cy="4154984"/>
          </a:xfrm>
          <a:prstGeom prst="rect">
            <a:avLst/>
          </a:prstGeom>
        </p:spPr>
        <p:txBody>
          <a:bodyPr wrap="square">
            <a:spAutoFit/>
          </a:bodyPr>
          <a:lstStyle/>
          <a:p>
            <a:pPr marL="342900" indent="-342900" algn="just" rtl="0">
              <a:buFont typeface="Wingdings" pitchFamily="2" charset="2"/>
              <a:buChar char="q"/>
            </a:pPr>
            <a:r>
              <a:rPr lang="en-US" sz="2400" b="1" dirty="0"/>
              <a:t>The ovary</a:t>
            </a:r>
            <a:r>
              <a:rPr lang="en-US" sz="2400" b="1" dirty="0" smtClean="0"/>
              <a:t>:</a:t>
            </a:r>
          </a:p>
          <a:p>
            <a:pPr algn="just" rtl="0"/>
            <a:r>
              <a:rPr lang="en-US" sz="2400" b="1" dirty="0" smtClean="0"/>
              <a:t> </a:t>
            </a:r>
            <a:r>
              <a:rPr lang="en-US" sz="2400" dirty="0"/>
              <a:t>Ovaries produce and release two sets of sex hormones—progesterone and estrogen. There are actually three main estrogens, known as estradiol, </a:t>
            </a:r>
            <a:r>
              <a:rPr lang="en-US" sz="2400" dirty="0" err="1"/>
              <a:t>estrone</a:t>
            </a:r>
            <a:r>
              <a:rPr lang="en-US" sz="2400" dirty="0"/>
              <a:t>, and </a:t>
            </a:r>
            <a:r>
              <a:rPr lang="en-US" sz="2400" dirty="0" err="1"/>
              <a:t>estriol</a:t>
            </a:r>
            <a:r>
              <a:rPr lang="en-US" sz="2400" dirty="0"/>
              <a:t>. These materials work together to enhance the healthy growth of female sex characteristics through puberty and to ensure fertility. Progesterone and estrogen are needed to prepare the uterus for menstrual cycle, and their release is triggered by the hypothalamus </a:t>
            </a:r>
            <a:endParaRPr lang="ar-IQ" sz="2400" dirty="0"/>
          </a:p>
        </p:txBody>
      </p:sp>
    </p:spTree>
    <p:extLst>
      <p:ext uri="{BB962C8B-B14F-4D97-AF65-F5344CB8AC3E}">
        <p14:creationId xmlns:p14="http://schemas.microsoft.com/office/powerpoint/2010/main" val="709814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03648" y="1254273"/>
            <a:ext cx="5904656" cy="2308324"/>
          </a:xfrm>
          <a:prstGeom prst="rect">
            <a:avLst/>
          </a:prstGeom>
        </p:spPr>
        <p:txBody>
          <a:bodyPr wrap="square">
            <a:spAutoFit/>
          </a:bodyPr>
          <a:lstStyle/>
          <a:p>
            <a:pPr marL="342900" indent="-342900" algn="just" rtl="0">
              <a:buFont typeface="Wingdings" pitchFamily="2" charset="2"/>
              <a:buChar char="q"/>
            </a:pPr>
            <a:r>
              <a:rPr lang="en-US" sz="2400" b="1" dirty="0"/>
              <a:t> The Uterus: </a:t>
            </a:r>
            <a:endParaRPr lang="en-US" sz="2400" b="1" dirty="0" smtClean="0"/>
          </a:p>
          <a:p>
            <a:pPr algn="just" rtl="0"/>
            <a:r>
              <a:rPr lang="en-US" sz="2400" dirty="0" smtClean="0"/>
              <a:t>The </a:t>
            </a:r>
            <a:r>
              <a:rPr lang="en-US" sz="2400" dirty="0"/>
              <a:t>endometrium is shed and the discharge occurs because low levels of hormones, especially progesterone, inducing the release of prostaglandins that lead to the uterine spiral arterioles to constrict </a:t>
            </a:r>
            <a:endParaRPr lang="ar-IQ" sz="2400" dirty="0"/>
          </a:p>
        </p:txBody>
      </p:sp>
    </p:spTree>
    <p:extLst>
      <p:ext uri="{BB962C8B-B14F-4D97-AF65-F5344CB8AC3E}">
        <p14:creationId xmlns:p14="http://schemas.microsoft.com/office/powerpoint/2010/main" val="1260830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فن الخياطه الرفيعة">
  <a:themeElements>
    <a:clrScheme name="فن الخياطه الرفيعة">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183</TotalTime>
  <Words>1628</Words>
  <Application>Microsoft Office PowerPoint</Application>
  <PresentationFormat>On-screen Show (4:3)</PresentationFormat>
  <Paragraphs>120</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فن الخياطه الرفيعة</vt:lpstr>
      <vt:lpstr>Menopause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Menopause</dc:title>
  <dc:creator>DR.Ahmed Saker 2O11</dc:creator>
  <cp:lastModifiedBy>Maher</cp:lastModifiedBy>
  <cp:revision>63</cp:revision>
  <dcterms:created xsi:type="dcterms:W3CDTF">2020-11-18T15:22:18Z</dcterms:created>
  <dcterms:modified xsi:type="dcterms:W3CDTF">2021-01-18T12:12:08Z</dcterms:modified>
</cp:coreProperties>
</file>