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3" r:id="rId22"/>
    <p:sldId id="294" r:id="rId23"/>
    <p:sldId id="295" r:id="rId24"/>
    <p:sldId id="29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09800"/>
            <a:ext cx="7086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>
                <a:solidFill>
                  <a:srgbClr val="000000"/>
                </a:solidFill>
                <a:latin typeface="Times New Roman"/>
              </a:rPr>
              <a:t>Maternal </a:t>
            </a:r>
            <a:r>
              <a:rPr lang="en-US" sz="4400" b="1" i="1" dirty="0" smtClean="0">
                <a:solidFill>
                  <a:srgbClr val="000000"/>
                </a:solidFill>
                <a:latin typeface="Times New Roman"/>
              </a:rPr>
              <a:t>&amp; Child </a:t>
            </a:r>
          </a:p>
          <a:p>
            <a:pPr algn="ctr"/>
            <a:r>
              <a:rPr lang="en-US" sz="4400" b="1" i="1" dirty="0" smtClean="0">
                <a:solidFill>
                  <a:srgbClr val="000000"/>
                </a:solidFill>
                <a:latin typeface="Times New Roman"/>
              </a:rPr>
              <a:t>Health Indicator</a:t>
            </a:r>
          </a:p>
          <a:p>
            <a:pPr algn="ctr"/>
            <a:endParaRPr lang="en-US" sz="4400" b="1" i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en-US" sz="4400" b="1" i="1" dirty="0" smtClean="0">
                <a:solidFill>
                  <a:srgbClr val="000000"/>
                </a:solidFill>
                <a:latin typeface="Times New Roman"/>
              </a:rPr>
              <a:t>Prof. Dr. </a:t>
            </a:r>
            <a:r>
              <a:rPr lang="en-US" sz="4400" b="1" i="1" dirty="0" err="1" smtClean="0">
                <a:solidFill>
                  <a:srgbClr val="000000"/>
                </a:solidFill>
                <a:latin typeface="Times New Roman"/>
              </a:rPr>
              <a:t>Rabea</a:t>
            </a:r>
            <a:r>
              <a:rPr lang="en-US" sz="4400" b="1" i="1" dirty="0" smtClean="0">
                <a:solidFill>
                  <a:srgbClr val="000000"/>
                </a:solidFill>
                <a:latin typeface="Times New Roman"/>
              </a:rPr>
              <a:t> M. Ali</a:t>
            </a: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9210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8991600" cy="52578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81000" y="457200"/>
            <a:ext cx="7696199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Global Causes of Maternal Mortality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102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458200" cy="390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Social factors of MM</a:t>
            </a:r>
            <a:r>
              <a:rPr lang="en-US" sz="2800" b="1" i="1" u="sng" dirty="0" smtClean="0">
                <a:latin typeface="Times New Roman"/>
                <a:ea typeface="Calibri"/>
                <a:cs typeface="Arial"/>
              </a:rPr>
              <a:t>:</a:t>
            </a:r>
          </a:p>
          <a:p>
            <a:pPr algn="justLow">
              <a:lnSpc>
                <a:spcPct val="115000"/>
              </a:lnSpc>
            </a:pPr>
            <a:endParaRPr lang="en-US" sz="24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Bef>
                <a:spcPts val="1200"/>
              </a:spcBef>
              <a:buFont typeface="Wingdings"/>
              <a:buChar char="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Age at child birth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Bef>
                <a:spcPts val="1200"/>
              </a:spcBef>
              <a:buFont typeface="Wingdings"/>
              <a:buChar char="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Shortage of health manpower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Bef>
                <a:spcPts val="1200"/>
              </a:spcBef>
              <a:buFont typeface="Wingdings"/>
              <a:buChar char="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Delivery by untrained midwives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Bef>
                <a:spcPts val="1200"/>
              </a:spcBef>
              <a:buFont typeface="Wingdings"/>
              <a:buChar char=""/>
            </a:pPr>
            <a:r>
              <a:rPr lang="en-US" sz="2400" i="1" dirty="0" smtClean="0">
                <a:latin typeface="Times New Roman"/>
                <a:ea typeface="Calibri"/>
                <a:cs typeface="Arial"/>
              </a:rPr>
              <a:t>Poor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communications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Low">
              <a:lnSpc>
                <a:spcPct val="115000"/>
              </a:lnSpc>
              <a:spcBef>
                <a:spcPts val="1200"/>
              </a:spcBef>
              <a:buFont typeface="Wingdings"/>
              <a:buChar char="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Social </a:t>
            </a:r>
            <a:r>
              <a:rPr lang="en-US" sz="2400" i="1" dirty="0" smtClean="0">
                <a:latin typeface="Times New Roman"/>
                <a:ea typeface="Calibri"/>
                <a:cs typeface="Arial"/>
              </a:rPr>
              <a:t>customs</a:t>
            </a:r>
            <a:endParaRPr lang="en-US" sz="24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57800" y="1257117"/>
            <a:ext cx="3886200" cy="3961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Wingdings"/>
              <a:buChar char=""/>
            </a:pPr>
            <a:r>
              <a:rPr lang="en-US" sz="2400" i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Too close pregnancies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Wingdings"/>
              <a:buChar char=""/>
            </a:pPr>
            <a:r>
              <a:rPr lang="en-US" sz="2400" i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Family size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Wingdings"/>
              <a:buChar char=""/>
            </a:pPr>
            <a:r>
              <a:rPr lang="en-US" sz="2400" i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Malnutrition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Wingdings"/>
              <a:buChar char=""/>
            </a:pPr>
            <a:r>
              <a:rPr lang="en-US" sz="2400" i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Poverty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Wingdings"/>
              <a:buChar char=""/>
            </a:pPr>
            <a:r>
              <a:rPr lang="en-US" sz="2400" i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Illiteracy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Wingdings"/>
              <a:buChar char=""/>
            </a:pPr>
            <a:r>
              <a:rPr lang="en-US" sz="2400" i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Ignorance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Wingdings"/>
              <a:buChar char=""/>
            </a:pPr>
            <a:r>
              <a:rPr lang="en-US" sz="2400" i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Lack of maternity services</a:t>
            </a:r>
            <a:endParaRPr lang="en-US" sz="24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06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3999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Prevention of maternal </a:t>
            </a:r>
            <a:r>
              <a:rPr lang="en-US" sz="2800" b="1" i="1" u="sng" dirty="0" smtClean="0">
                <a:latin typeface="Times New Roman"/>
                <a:ea typeface="Calibri"/>
                <a:cs typeface="Arial"/>
              </a:rPr>
              <a:t>mortality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Early registration of pregnancy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Identification of high risk group (risk approach)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At least 3 antenatal visits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Dietary supplementation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Prevention of infection </a:t>
            </a:r>
            <a:endParaRPr lang="en-US" sz="2400" i="1" dirty="0" smtClean="0">
              <a:latin typeface="Times New Roman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 smtClean="0">
                <a:latin typeface="Times New Roman"/>
                <a:ea typeface="Calibri"/>
                <a:cs typeface="Arial"/>
              </a:rPr>
              <a:t>Prevention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of complications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Treatment of medical </a:t>
            </a:r>
            <a:r>
              <a:rPr lang="en-US" sz="2400" i="1" dirty="0" smtClean="0">
                <a:latin typeface="Times New Roman"/>
                <a:ea typeface="Calibri"/>
                <a:cs typeface="Arial"/>
              </a:rPr>
              <a:t>conditions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 smtClean="0">
                <a:latin typeface="Times New Roman"/>
                <a:ea typeface="Calibri"/>
                <a:cs typeface="Arial"/>
              </a:rPr>
              <a:t>Antimalarial prophylaxis in high transmission areas</a:t>
            </a:r>
            <a:endParaRPr lang="en-US" sz="2400" dirty="0" smtClean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 smtClean="0">
                <a:latin typeface="Times New Roman"/>
                <a:ea typeface="Calibri"/>
                <a:cs typeface="Arial"/>
              </a:rPr>
              <a:t>Tetanus toxoid vaccination</a:t>
            </a:r>
            <a:endParaRPr lang="en-US" sz="2400" dirty="0" smtClean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 smtClean="0">
                <a:latin typeface="Times New Roman"/>
                <a:ea typeface="Calibri"/>
                <a:cs typeface="Arial"/>
              </a:rPr>
              <a:t>Clean delivery practices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 smtClean="0">
                <a:latin typeface="Times New Roman"/>
                <a:ea typeface="Calibri"/>
                <a:cs typeface="Arial"/>
              </a:rPr>
              <a:t>Delivery by trained midwives</a:t>
            </a:r>
            <a:endParaRPr lang="en-US" sz="2400" dirty="0" smtClean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 smtClean="0">
                <a:latin typeface="Times New Roman"/>
                <a:ea typeface="Calibri"/>
                <a:cs typeface="Arial"/>
              </a:rPr>
              <a:t>Promotion of family planning</a:t>
            </a:r>
            <a:endParaRPr lang="en-US" sz="2400" dirty="0" smtClean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 smtClean="0">
                <a:latin typeface="Times New Roman"/>
                <a:ea typeface="Calibri"/>
                <a:cs typeface="Arial"/>
              </a:rPr>
              <a:t>Identification of maternal deaths and searching the cause.</a:t>
            </a:r>
            <a:endParaRPr lang="en-US" sz="2400" dirty="0" smtClean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606425" algn="l"/>
              </a:tabLst>
            </a:pPr>
            <a:r>
              <a:rPr lang="en-US" sz="2400" i="1" dirty="0" smtClean="0">
                <a:latin typeface="Times New Roman"/>
                <a:ea typeface="Calibri"/>
                <a:cs typeface="Arial"/>
              </a:rPr>
              <a:t>Socioeconomic development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930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000" y="228600"/>
            <a:ext cx="8686800" cy="618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tabLst>
                <a:tab pos="606425" algn="l"/>
              </a:tabLst>
            </a:pPr>
            <a:r>
              <a:rPr lang="en-US" sz="3200" b="1" i="1" u="sng" dirty="0">
                <a:latin typeface="Times New Roman"/>
                <a:ea typeface="Calibri"/>
                <a:cs typeface="Arial"/>
              </a:rPr>
              <a:t>Why measure maternal mortality or related </a:t>
            </a:r>
            <a:r>
              <a:rPr lang="en-US" sz="3200" b="1" i="1" u="sng" dirty="0" smtClean="0">
                <a:latin typeface="Times New Roman"/>
                <a:ea typeface="Calibri"/>
                <a:cs typeface="Arial"/>
              </a:rPr>
              <a:t>indicators</a:t>
            </a: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tabLst>
                <a:tab pos="606425" algn="l"/>
              </a:tabLst>
            </a:pPr>
            <a:r>
              <a:rPr lang="en-US" sz="2800" dirty="0">
                <a:latin typeface="Times New Roman"/>
                <a:ea typeface="Calibri"/>
                <a:cs typeface="Arial"/>
              </a:rPr>
              <a:t>1- Maternal mortality can be prevented by 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"/>
              <a:tabLst>
                <a:tab pos="457200" algn="l"/>
                <a:tab pos="606425" algn="l"/>
              </a:tabLst>
            </a:pPr>
            <a:r>
              <a:rPr lang="en-US" sz="2800" i="1" dirty="0">
                <a:latin typeface="Times New Roman"/>
                <a:ea typeface="Calibri"/>
                <a:cs typeface="Arial"/>
              </a:rPr>
              <a:t>Immediate access to emergency obstetric care (EOC).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"/>
              <a:tabLst>
                <a:tab pos="457200" algn="l"/>
                <a:tab pos="606425" algn="l"/>
              </a:tabLst>
            </a:pPr>
            <a:r>
              <a:rPr lang="en-US" sz="2800" i="1" dirty="0">
                <a:latin typeface="Times New Roman"/>
                <a:ea typeface="Calibri"/>
                <a:cs typeface="Arial"/>
              </a:rPr>
              <a:t>helping women avoid unwanted pregnancies through family planning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"/>
              <a:tabLst>
                <a:tab pos="457200" algn="l"/>
                <a:tab pos="606425" algn="l"/>
              </a:tabLst>
            </a:pPr>
            <a:r>
              <a:rPr lang="en-US" sz="2800" i="1" dirty="0">
                <a:latin typeface="Times New Roman"/>
                <a:ea typeface="Calibri"/>
                <a:cs typeface="Arial"/>
              </a:rPr>
              <a:t>Skilled birth attendants, i.e., doctors, nurses, and midwives, providing appropriate ante-natal and post-natal care, essential obstetric care, effective post-abortion care.</a:t>
            </a: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tabLst>
                <a:tab pos="606425" algn="l"/>
              </a:tabLst>
            </a:pPr>
            <a:r>
              <a:rPr lang="en-US" sz="2800" dirty="0">
                <a:latin typeface="Times New Roman"/>
                <a:ea typeface="Calibri"/>
                <a:cs typeface="Arial"/>
              </a:rPr>
              <a:t>2-There ARE interventions we can implement.</a:t>
            </a: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tabLst>
                <a:tab pos="606425" algn="l"/>
              </a:tabLst>
            </a:pPr>
            <a:r>
              <a:rPr lang="en-US" sz="2800" dirty="0">
                <a:latin typeface="Times New Roman"/>
                <a:ea typeface="Calibri"/>
                <a:cs typeface="Arial"/>
              </a:rPr>
              <a:t> 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165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31876"/>
            <a:ext cx="8686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ar-SA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altLang="ar-SA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woman dies during </a:t>
            </a:r>
            <a:r>
              <a:rPr lang="en-US" altLang="ar-SA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pregnancy</a:t>
            </a:r>
          </a:p>
          <a:p>
            <a:r>
              <a:rPr lang="en-US" altLang="ar-SA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factors affect </a:t>
            </a:r>
            <a:r>
              <a:rPr lang="en-US" altLang="ar-SA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altLang="ar-SA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woman dies during pregnancy</a:t>
            </a:r>
          </a:p>
          <a:p>
            <a:endParaRPr lang="en-US" altLang="ar-SA" sz="2400" b="1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6908" y="1185982"/>
            <a:ext cx="3159968" cy="4662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buClr>
                <a:srgbClr val="CF0E30"/>
              </a:buClr>
            </a:pPr>
            <a:r>
              <a:rPr lang="en-US" altLang="ar-SA" sz="27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Delays Model</a:t>
            </a:r>
            <a:endParaRPr lang="en-US" altLang="ar-SA" sz="27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164134"/>
            <a:ext cx="8940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858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ar-SA" sz="28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8858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ar-SA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Delay </a:t>
            </a:r>
            <a:r>
              <a:rPr lang="en-US" altLang="ar-SA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decision to seek care</a:t>
            </a:r>
          </a:p>
          <a:p>
            <a:pPr marL="903288" lvl="1" indent="-457200" defTabSz="8858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ar-SA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understanding of complications</a:t>
            </a:r>
          </a:p>
          <a:p>
            <a:pPr marL="903288" lvl="1" indent="-457200" defTabSz="8858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ar-SA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maternal death</a:t>
            </a:r>
          </a:p>
          <a:p>
            <a:pPr marL="903288" lvl="1" indent="-457200" defTabSz="8858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ar-SA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status of women</a:t>
            </a:r>
          </a:p>
          <a:p>
            <a:pPr marL="903288" lvl="1" indent="-457200" defTabSz="8858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ar-SA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Socio-cultural barriers to seeking care</a:t>
            </a:r>
          </a:p>
          <a:p>
            <a:pPr lvl="0" defTabSz="8858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ar-SA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Delay </a:t>
            </a:r>
            <a:r>
              <a:rPr lang="en-US" altLang="ar-SA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reaching care</a:t>
            </a:r>
          </a:p>
          <a:p>
            <a:pPr marL="903288" lvl="1" indent="-457200" defTabSz="8858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ar-SA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Mountains, islands, rivers — poor organization</a:t>
            </a:r>
          </a:p>
          <a:p>
            <a:pPr lvl="0" defTabSz="8858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ar-SA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Delay </a:t>
            </a:r>
            <a:r>
              <a:rPr lang="en-US" altLang="ar-SA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receiving care</a:t>
            </a:r>
          </a:p>
          <a:p>
            <a:pPr marL="903288" lvl="1" indent="-457200" defTabSz="8858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ar-SA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Supplies, personnel</a:t>
            </a:r>
          </a:p>
          <a:p>
            <a:pPr marL="903288" lvl="1" indent="-457200" defTabSz="8858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ar-SA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Poorly trained personnel with punitive attitude</a:t>
            </a:r>
          </a:p>
          <a:p>
            <a:pPr marL="903288" lvl="1" indent="-457200" defTabSz="8858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ar-SA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Finances </a:t>
            </a:r>
          </a:p>
        </p:txBody>
      </p:sp>
    </p:spTree>
    <p:extLst>
      <p:ext uri="{BB962C8B-B14F-4D97-AF65-F5344CB8AC3E}">
        <p14:creationId xmlns:p14="http://schemas.microsoft.com/office/powerpoint/2010/main" val="30162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915400" cy="6357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buFont typeface="+mj-lt"/>
              <a:buAutoNum type="arabicPeriod" startAt="2"/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Mortality in infancy and childhood</a:t>
            </a: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b="1" i="1" dirty="0">
                <a:latin typeface="Times New Roman"/>
                <a:ea typeface="Calibri"/>
                <a:cs typeface="Arial"/>
              </a:rPr>
              <a:t> </a:t>
            </a:r>
            <a:endParaRPr lang="en-US" sz="1400" dirty="0" smtClean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sz="2800" b="1" i="1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800" b="1" i="1" dirty="0" smtClean="0">
                <a:latin typeface="Times New Roman"/>
                <a:ea typeface="Calibri"/>
                <a:cs typeface="Arial"/>
              </a:rPr>
              <a:t>Infant </a:t>
            </a:r>
            <a:r>
              <a:rPr lang="en-US" sz="2800" b="1" i="1" dirty="0">
                <a:latin typeface="Times New Roman"/>
                <a:ea typeface="Calibri"/>
                <a:cs typeface="Arial"/>
              </a:rPr>
              <a:t>mortality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(death rate of children of the first year of a life) which includes: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Times New Roman"/>
              <a:buChar char="•"/>
              <a:tabLst>
                <a:tab pos="457200" algn="l"/>
              </a:tabLst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Early neonatal death rate</a:t>
            </a:r>
            <a:r>
              <a:rPr lang="en-US" sz="2800" i="1" dirty="0">
                <a:latin typeface="Times New Roman"/>
                <a:ea typeface="Calibri"/>
                <a:cs typeface="Arial"/>
              </a:rPr>
              <a:t> (death rate during the first 168 hours of life),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Times New Roman"/>
              <a:buChar char="•"/>
              <a:tabLst>
                <a:tab pos="457200" algn="l"/>
              </a:tabLst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Late neonatal death rate</a:t>
            </a:r>
            <a:r>
              <a:rPr lang="en-US" sz="2800" i="1" dirty="0">
                <a:latin typeface="Times New Roman"/>
                <a:ea typeface="Calibri"/>
                <a:cs typeface="Arial"/>
              </a:rPr>
              <a:t> (death rate at the second, third and fourth weeks of life)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Times New Roman"/>
              <a:buChar char="•"/>
              <a:tabLst>
                <a:tab pos="457200" algn="l"/>
              </a:tabLst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Neonatal death rate</a:t>
            </a:r>
            <a:r>
              <a:rPr lang="en-US" sz="2800" i="1" dirty="0">
                <a:latin typeface="Times New Roman"/>
                <a:ea typeface="Calibri"/>
                <a:cs typeface="Arial"/>
              </a:rPr>
              <a:t> (death rate at the first four weeks of life),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Times New Roman"/>
              <a:buChar char="•"/>
              <a:tabLst>
                <a:tab pos="457200" algn="l"/>
              </a:tabLst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Postnatal death rate</a:t>
            </a:r>
            <a:r>
              <a:rPr lang="en-US" sz="2800" i="1" dirty="0">
                <a:latin typeface="Times New Roman"/>
                <a:ea typeface="Calibri"/>
                <a:cs typeface="Arial"/>
              </a:rPr>
              <a:t> (death rate beginning from 29 days of life till 1 year</a:t>
            </a:r>
            <a:r>
              <a:rPr lang="en-US" sz="2800" i="1" dirty="0" smtClean="0">
                <a:latin typeface="Times New Roman"/>
                <a:ea typeface="Calibri"/>
                <a:cs typeface="Arial"/>
              </a:rPr>
              <a:t>).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41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771" y="304800"/>
            <a:ext cx="8686800" cy="5657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Infant mortality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is the main part of children's death rate and is calculated under the Rats’ formula according to recommendations of the WHO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:</a:t>
            </a:r>
          </a:p>
          <a:p>
            <a:pPr marL="228600">
              <a:lnSpc>
                <a:spcPct val="115000"/>
              </a:lnSpc>
            </a:pPr>
            <a:endParaRPr lang="en-US" sz="2400" dirty="0">
              <a:ea typeface="Calibri"/>
              <a:cs typeface="Arial"/>
            </a:endParaRP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n-US" b="1" u="sng" dirty="0">
                <a:latin typeface="Times New Roman"/>
                <a:ea typeface="Calibri"/>
                <a:cs typeface="Arial"/>
              </a:rPr>
              <a:t>Number of children who have died within a year in the first year of life × 1000</a:t>
            </a:r>
            <a:endParaRPr lang="en-US" dirty="0">
              <a:ea typeface="Calibri"/>
              <a:cs typeface="Arial"/>
            </a:endParaRPr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2/3 of born alive in the given year + 1/3 of born alive last year</a:t>
            </a:r>
            <a:endParaRPr lang="en-US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sz="2400" b="1" i="1" u="sng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400" b="1" i="1" u="sng" dirty="0" smtClean="0">
                <a:latin typeface="Times New Roman"/>
                <a:ea typeface="Calibri"/>
                <a:cs typeface="Arial"/>
              </a:rPr>
              <a:t>Infant </a:t>
            </a:r>
            <a:r>
              <a:rPr lang="en-US" sz="2400" b="1" i="1" u="sng" dirty="0">
                <a:latin typeface="Times New Roman"/>
                <a:ea typeface="Calibri"/>
                <a:cs typeface="Arial"/>
              </a:rPr>
              <a:t>death rate the following reasons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conditions originating in perinatal period – 45 %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Congenital anomalies – 23 %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Respiratory diseases – 12 %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Infectious and parasitic diseases – 6 %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Traumas and poisonings – 6 %</a:t>
            </a:r>
            <a:endParaRPr lang="en-US" sz="2400" dirty="0">
              <a:ea typeface="Calibri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77371" y="1611086"/>
          <a:ext cx="8316686" cy="1335314"/>
        </p:xfrm>
        <a:graphic>
          <a:graphicData uri="http://schemas.openxmlformats.org/drawingml/2006/table">
            <a:tbl>
              <a:tblPr rtl="1"/>
              <a:tblGrid>
                <a:gridCol w="8316686"/>
              </a:tblGrid>
              <a:tr h="133531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90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14" y="312058"/>
            <a:ext cx="8686800" cy="5728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i="1" u="sng" dirty="0">
                <a:latin typeface="Times New Roman"/>
                <a:ea typeface="Calibri"/>
                <a:cs typeface="Arial"/>
              </a:rPr>
              <a:t>Perinatal death rate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The period which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begins from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the twenty second full week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(154th day) of a pre-natal life of a fetus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(at this time body weight is 500 g in norm)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and finishes after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7 full days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(168 hours) after a birth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.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Perinatal death rate includes three periods:</a:t>
            </a:r>
            <a:endParaRPr lang="en-US" sz="2400" dirty="0">
              <a:ea typeface="Calibri"/>
              <a:cs typeface="Arial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eriod"/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Antenatal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(beginning with the 22nd week of pregnancy up to delivery);</a:t>
            </a:r>
            <a:endParaRPr lang="en-US" sz="2400" dirty="0">
              <a:ea typeface="Calibri"/>
              <a:cs typeface="Arial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eriod"/>
            </a:pPr>
            <a:r>
              <a:rPr lang="en-US" sz="2400" b="1" i="1" dirty="0" err="1">
                <a:latin typeface="Times New Roman"/>
                <a:ea typeface="Calibri"/>
                <a:cs typeface="Arial"/>
              </a:rPr>
              <a:t>Intranatal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(the period of delivery);</a:t>
            </a:r>
            <a:endParaRPr lang="en-US" sz="2400" dirty="0">
              <a:ea typeface="Calibri"/>
              <a:cs typeface="Arial"/>
            </a:endParaRPr>
          </a:p>
          <a:p>
            <a:pPr marL="742950" lvl="1" indent="-285750" algn="just">
              <a:lnSpc>
                <a:spcPct val="115000"/>
              </a:lnSpc>
              <a:buFont typeface="+mj-lt"/>
              <a:buAutoNum type="alphaLcPeriod"/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Early neonatal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(the first 168 hours of life of a child).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ar-SA" sz="2400" i="1" dirty="0">
                <a:ea typeface="Calibri"/>
                <a:cs typeface="Times New Roman"/>
              </a:rPr>
              <a:t> </a:t>
            </a:r>
            <a:endParaRPr lang="en-US" sz="2400" dirty="0" smtClean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i="1" u="sng" dirty="0" smtClean="0">
                <a:latin typeface="Times New Roman"/>
                <a:ea typeface="Calibri"/>
                <a:cs typeface="Arial"/>
              </a:rPr>
              <a:t>Perinatal mortality rate</a:t>
            </a:r>
            <a:endParaRPr lang="en-US" sz="2400" dirty="0" smtClean="0">
              <a:ea typeface="Calibri"/>
              <a:cs typeface="Arial"/>
            </a:endParaRPr>
          </a:p>
          <a:p>
            <a:pPr indent="457200" algn="ctr">
              <a:lnSpc>
                <a:spcPct val="115000"/>
              </a:lnSpc>
              <a:spcAft>
                <a:spcPts val="1000"/>
              </a:spcAft>
            </a:pPr>
            <a:r>
              <a:rPr lang="en-US" b="1" u="sng" dirty="0" smtClean="0">
                <a:latin typeface="Times New Roman"/>
                <a:ea typeface="Calibri"/>
                <a:cs typeface="Arial"/>
              </a:rPr>
              <a:t>Number </a:t>
            </a:r>
            <a:r>
              <a:rPr lang="en-US" b="1" u="sng" dirty="0">
                <a:latin typeface="Times New Roman"/>
                <a:ea typeface="Calibri"/>
                <a:cs typeface="Arial"/>
              </a:rPr>
              <a:t>of born dead + number of died at the first 168 hours of life × 1000</a:t>
            </a:r>
            <a:endParaRPr lang="en-US" dirty="0">
              <a:ea typeface="Calibri"/>
              <a:cs typeface="Arial"/>
            </a:endParaRPr>
          </a:p>
          <a:p>
            <a:pPr indent="457200"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Number of born alive and dead</a:t>
            </a:r>
            <a:endParaRPr lang="en-US" dirty="0">
              <a:ea typeface="Calibri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7714" y="4992914"/>
          <a:ext cx="8331200" cy="856343"/>
        </p:xfrm>
        <a:graphic>
          <a:graphicData uri="http://schemas.openxmlformats.org/drawingml/2006/table">
            <a:tbl>
              <a:tblPr rtl="1"/>
              <a:tblGrid>
                <a:gridCol w="8331200"/>
              </a:tblGrid>
              <a:tr h="8563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91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39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Arial"/>
              </a:rPr>
              <a:t> </a:t>
            </a:r>
            <a:endParaRPr lang="en-US" dirty="0"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" y="475511"/>
            <a:ext cx="861060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b="1" i="1" u="sng" dirty="0">
                <a:latin typeface="Times New Roman"/>
                <a:ea typeface="Calibri"/>
                <a:cs typeface="Arial"/>
              </a:rPr>
              <a:t>Causes of Perinatal Mortality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sz="2000" i="1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400" i="1" dirty="0" smtClean="0">
                <a:latin typeface="Times New Roman"/>
                <a:ea typeface="Calibri"/>
                <a:cs typeface="Arial"/>
              </a:rPr>
              <a:t>About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two-thirds of all perinatal deaths occur among infants with less than 2500 g birth weight. The causes involve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one or more complications in the mother during pregnancy or </a:t>
            </a:r>
            <a:r>
              <a:rPr lang="en-US" sz="2400" b="1" i="1" dirty="0" err="1">
                <a:latin typeface="Times New Roman"/>
                <a:ea typeface="Calibri"/>
                <a:cs typeface="Arial"/>
              </a:rPr>
              <a:t>labour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, in the placenta or in the </a:t>
            </a:r>
            <a:r>
              <a:rPr lang="en-US" sz="2400" b="1" i="1" dirty="0" err="1">
                <a:latin typeface="Times New Roman"/>
                <a:ea typeface="Calibri"/>
                <a:cs typeface="Arial"/>
              </a:rPr>
              <a:t>foetus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 or neonate</a:t>
            </a:r>
            <a:r>
              <a:rPr lang="en-US" sz="2400" b="1" i="1" dirty="0" smtClean="0">
                <a:latin typeface="Times New Roman"/>
                <a:ea typeface="Calibri"/>
                <a:cs typeface="Arial"/>
              </a:rPr>
              <a:t>.</a:t>
            </a:r>
            <a:endParaRPr lang="en-US" sz="2400" b="1" i="1" u="sng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sz="2400" b="1" i="1" u="sng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2400" b="1" i="1" u="sng" dirty="0" smtClean="0">
                <a:latin typeface="Times New Roman"/>
                <a:ea typeface="Calibri"/>
                <a:cs typeface="Arial"/>
              </a:rPr>
              <a:t>Main </a:t>
            </a:r>
            <a:r>
              <a:rPr lang="en-US" sz="2400" b="1" i="1" u="sng" dirty="0">
                <a:latin typeface="Times New Roman"/>
                <a:ea typeface="Calibri"/>
                <a:cs typeface="Arial"/>
              </a:rPr>
              <a:t>causes: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Intrauterine and birth asphyxia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Low birth weight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Birth trauma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Intrauterine or neonatal infections.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178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763000" cy="5715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b="1" i="1" u="sng" dirty="0">
                <a:latin typeface="Times New Roman"/>
                <a:ea typeface="Calibri"/>
                <a:cs typeface="Arial"/>
              </a:rPr>
              <a:t>The various causes of perinatal mortality may be grouped as below: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Antenatal Causes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:</a:t>
            </a:r>
            <a:endParaRPr lang="en-US" sz="2400" dirty="0">
              <a:ea typeface="Calibri"/>
              <a:cs typeface="Arial"/>
            </a:endParaRPr>
          </a:p>
          <a:p>
            <a:pPr marL="228600" algn="just">
              <a:lnSpc>
                <a:spcPct val="115000"/>
              </a:lnSpc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Maternal diseases </a:t>
            </a:r>
            <a:r>
              <a:rPr lang="ru-RU" sz="2400" i="1" dirty="0">
                <a:latin typeface="Times New Roman"/>
                <a:ea typeface="Calibri"/>
                <a:cs typeface="Arial"/>
              </a:rPr>
              <a:t>-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hypertension, cardiovascular diseases, diabetes, tuberculosis, anemia, pelvic diseases, anatomical defects, toxemias of pregnancy</a:t>
            </a:r>
            <a:r>
              <a:rPr lang="ru-RU" sz="2400" i="1" dirty="0">
                <a:latin typeface="Times New Roman"/>
                <a:ea typeface="Calibri"/>
                <a:cs typeface="Arial"/>
              </a:rPr>
              <a:t>;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b="1" i="1" dirty="0" err="1">
                <a:latin typeface="Times New Roman"/>
                <a:ea typeface="Calibri"/>
                <a:cs typeface="Arial"/>
              </a:rPr>
              <a:t>Intranatal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 Causes: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pPr marL="228600" algn="just">
              <a:lnSpc>
                <a:spcPct val="115000"/>
              </a:lnSpc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Birth injuries</a:t>
            </a:r>
            <a:r>
              <a:rPr lang="ru-RU" sz="2400" i="1" dirty="0">
                <a:latin typeface="Times New Roman"/>
                <a:ea typeface="Calibri"/>
                <a:cs typeface="Arial"/>
              </a:rPr>
              <a:t>,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asphyxia</a:t>
            </a:r>
            <a:r>
              <a:rPr lang="ru-RU" sz="2400" i="1" dirty="0">
                <a:latin typeface="Times New Roman"/>
                <a:ea typeface="Calibri"/>
                <a:cs typeface="Arial"/>
              </a:rPr>
              <a:t>,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prolonged effort time</a:t>
            </a:r>
            <a:r>
              <a:rPr lang="ru-RU" sz="2400" i="1" dirty="0">
                <a:latin typeface="Times New Roman"/>
                <a:ea typeface="Calibri"/>
                <a:cs typeface="Arial"/>
              </a:rPr>
              <a:t>,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obstetric complications</a:t>
            </a:r>
            <a:r>
              <a:rPr lang="ru-RU" sz="2400" i="1" dirty="0">
                <a:latin typeface="Times New Roman"/>
                <a:ea typeface="Calibri"/>
                <a:cs typeface="Arial"/>
              </a:rPr>
              <a:t>;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Postnatal Causes: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ru-RU" sz="2400" i="1" dirty="0">
                <a:latin typeface="Times New Roman"/>
                <a:ea typeface="Calibri"/>
                <a:cs typeface="Arial"/>
              </a:rPr>
              <a:t> 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Prematurity</a:t>
            </a:r>
            <a:r>
              <a:rPr lang="ru-RU" sz="2400" i="1" dirty="0">
                <a:latin typeface="Times New Roman"/>
                <a:ea typeface="Calibri"/>
                <a:cs typeface="Arial"/>
              </a:rPr>
              <a:t>,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respiratory distress syndrome</a:t>
            </a:r>
            <a:r>
              <a:rPr lang="ru-RU" sz="2400" i="1" dirty="0">
                <a:latin typeface="Times New Roman"/>
                <a:ea typeface="Calibri"/>
                <a:cs typeface="Arial"/>
              </a:rPr>
              <a:t>,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respiratory and alimentary infections</a:t>
            </a:r>
            <a:r>
              <a:rPr lang="ru-RU" sz="2400" i="1" dirty="0">
                <a:latin typeface="Times New Roman"/>
                <a:ea typeface="Calibri"/>
                <a:cs typeface="Arial"/>
              </a:rPr>
              <a:t>,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congenital anomalies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88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7800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1.Reduction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maternal, perinatal,  infant and childhood Mortality &amp; Morbidity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2.Promotion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reproductive health.</a:t>
            </a:r>
          </a:p>
          <a:p>
            <a:pPr algn="just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3.Promotion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physical and psychological  development of child and adolescent within the family.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5399" y="363732"/>
            <a:ext cx="64331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MCH Services</a:t>
            </a:r>
            <a:r>
              <a:rPr lang="en-US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ar-SA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41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57" y="36286"/>
            <a:ext cx="8839200" cy="2415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i="1" u="sng" dirty="0" smtClean="0">
                <a:latin typeface="Times New Roman"/>
                <a:ea typeface="Calibri"/>
                <a:cs typeface="Arial"/>
              </a:rPr>
              <a:t>Risk </a:t>
            </a:r>
            <a:r>
              <a:rPr lang="en-US" sz="2800" b="1" i="1" u="sng" dirty="0">
                <a:latin typeface="Times New Roman"/>
                <a:ea typeface="Calibri"/>
                <a:cs typeface="Arial"/>
              </a:rPr>
              <a:t>factors for Perinatal </a:t>
            </a:r>
            <a:r>
              <a:rPr lang="en-US" sz="2800" b="1" i="1" u="sng" dirty="0" smtClean="0">
                <a:latin typeface="Times New Roman"/>
                <a:ea typeface="Calibri"/>
                <a:cs typeface="Arial"/>
              </a:rPr>
              <a:t>Mortality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Low socioeconomic status</a:t>
            </a:r>
            <a:endParaRPr lang="en-US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High maternal age</a:t>
            </a:r>
            <a:endParaRPr lang="en-US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Low maternal age</a:t>
            </a:r>
            <a:endParaRPr lang="en-US" dirty="0" smtClean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Heavy smoking</a:t>
            </a:r>
            <a:endParaRPr lang="en-US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86" y="2451306"/>
            <a:ext cx="4572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5. Poor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past obstetric history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6. Malnutrition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7. Multiple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pregnancy</a:t>
            </a:r>
            <a:r>
              <a:rPr lang="en-US" dirty="0">
                <a:latin typeface="Times New Roman"/>
                <a:ea typeface="Calibri"/>
                <a:cs typeface="Arial"/>
              </a:rPr>
              <a:t>.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643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229600" cy="568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Interventions to reduce Perinatal </a:t>
            </a:r>
            <a:r>
              <a:rPr lang="en-US" sz="2800" b="1" i="1" u="sng" dirty="0" smtClean="0">
                <a:latin typeface="Times New Roman"/>
                <a:ea typeface="Calibri"/>
                <a:cs typeface="Arial"/>
              </a:rPr>
              <a:t>Mortality</a:t>
            </a:r>
          </a:p>
          <a:p>
            <a:pPr>
              <a:lnSpc>
                <a:spcPct val="115000"/>
              </a:lnSpc>
            </a:pP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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Birth spacing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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Advice to mothers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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Tetanus toxoid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"/>
            </a:pPr>
            <a:r>
              <a:rPr lang="en-US" sz="2400" i="1" dirty="0" smtClean="0">
                <a:latin typeface="Times New Roman"/>
                <a:ea typeface="Calibri"/>
                <a:cs typeface="Arial"/>
              </a:rPr>
              <a:t>Anemia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control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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Early treatment of complications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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Institutional delivery for high risk mothers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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Good referral system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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Clean delivery practices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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Newborn care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/>
              <a:buChar char="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Resuscitation of newborn</a:t>
            </a:r>
            <a:r>
              <a:rPr lang="en-US" sz="2400" b="1" i="1" u="sng" dirty="0"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7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417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Neonatal mortality rate</a:t>
            </a: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sz="2400" b="1" i="1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400" b="1" i="1" dirty="0" smtClean="0">
                <a:latin typeface="Times New Roman"/>
                <a:ea typeface="Calibri"/>
                <a:cs typeface="Arial"/>
              </a:rPr>
              <a:t>Neonatal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deaths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are deaths occurring during the neonatal period,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commencing at birth and ending 28 completed days after birth</a:t>
            </a:r>
            <a:r>
              <a:rPr lang="en-US" sz="2400" dirty="0">
                <a:latin typeface="Times New Roman"/>
                <a:ea typeface="Calibri"/>
                <a:cs typeface="Arial"/>
              </a:rPr>
              <a:t>. </a:t>
            </a: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sz="2400" dirty="0">
              <a:ea typeface="Calibri"/>
              <a:cs typeface="Arial"/>
            </a:endParaRPr>
          </a:p>
          <a:p>
            <a:pPr algn="ctr">
              <a:tabLst>
                <a:tab pos="457200" algn="l"/>
                <a:tab pos="3034665" algn="l"/>
              </a:tabLst>
            </a:pPr>
            <a:r>
              <a:rPr lang="en-US" sz="2000" b="1" u="sng" dirty="0">
                <a:latin typeface="Times New Roman"/>
                <a:ea typeface="Calibri"/>
                <a:cs typeface="Arial"/>
              </a:rPr>
              <a:t>Number of deaths of children under 28 days of age in a year  </a:t>
            </a:r>
            <a:r>
              <a:rPr lang="en-US" sz="2000" b="1" u="sng" dirty="0" smtClean="0">
                <a:latin typeface="Times New Roman"/>
                <a:ea typeface="Calibri"/>
                <a:cs typeface="Arial"/>
              </a:rPr>
              <a:t>X1000</a:t>
            </a:r>
            <a:endParaRPr lang="en-US" sz="2000" dirty="0">
              <a:ea typeface="Calibri"/>
              <a:cs typeface="Arial"/>
            </a:endParaRPr>
          </a:p>
          <a:p>
            <a:pPr algn="ctr">
              <a:tabLst>
                <a:tab pos="457200" algn="l"/>
                <a:tab pos="3034665" algn="l"/>
              </a:tabLst>
            </a:pPr>
            <a:r>
              <a:rPr lang="en-US" sz="2000" b="1" dirty="0">
                <a:latin typeface="Times New Roman"/>
                <a:ea typeface="Calibri"/>
                <a:cs typeface="Arial"/>
              </a:rPr>
              <a:t>Total live births in the same year</a:t>
            </a:r>
            <a:endParaRPr lang="en-US" sz="2000" dirty="0">
              <a:ea typeface="Calibri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651026"/>
              </p:ext>
            </p:extLst>
          </p:nvPr>
        </p:nvGraphicFramePr>
        <p:xfrm>
          <a:off x="829128" y="3352800"/>
          <a:ext cx="7561943" cy="1719943"/>
        </p:xfrm>
        <a:graphic>
          <a:graphicData uri="http://schemas.openxmlformats.org/drawingml/2006/table">
            <a:tbl>
              <a:tblPr rtl="1"/>
              <a:tblGrid>
                <a:gridCol w="7561943"/>
              </a:tblGrid>
              <a:tr h="171994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314" y="381000"/>
            <a:ext cx="86106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4678680" algn="l"/>
              </a:tabLst>
            </a:pPr>
            <a:r>
              <a:rPr lang="en-US" sz="2400" b="1" u="sng" dirty="0">
                <a:latin typeface="Times New Roman"/>
                <a:ea typeface="Calibri"/>
                <a:cs typeface="Arial"/>
              </a:rPr>
              <a:t>Causes of neonatal mortality</a:t>
            </a:r>
            <a:r>
              <a:rPr lang="en-US" sz="2400" dirty="0">
                <a:latin typeface="Times New Roman"/>
                <a:ea typeface="Calibri"/>
                <a:cs typeface="Arial"/>
              </a:rPr>
              <a:t>: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The causes are multifactorial </a:t>
            </a:r>
            <a:endParaRPr lang="en-US" sz="2400" i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  <a:tabLst>
                <a:tab pos="4678680" algn="l"/>
              </a:tabLst>
            </a:pP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4678680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LBW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4678680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Birth injury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4678680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Congenital anomalies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4678680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Hemolytic disease of newborn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4678680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Conditions of placenta and cord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4678680" algn="l"/>
              </a:tabLs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Diarrhea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diseases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4678680" algn="l"/>
              </a:tabLs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tetanus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tabLst>
                <a:tab pos="4678680" algn="l"/>
              </a:tabLst>
            </a:pPr>
            <a:endParaRPr lang="en-US" sz="2400" i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  <a:tabLst>
                <a:tab pos="4678680" algn="l"/>
              </a:tabLst>
            </a:pPr>
            <a:r>
              <a:rPr lang="en-US" sz="2400" i="1" dirty="0" smtClean="0">
                <a:latin typeface="Times New Roman"/>
                <a:ea typeface="Calibri"/>
                <a:cs typeface="Arial"/>
              </a:rPr>
              <a:t>In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some developing countries </a:t>
            </a:r>
            <a:r>
              <a:rPr lang="en-US" sz="2400" b="1" i="1" u="sng" dirty="0">
                <a:latin typeface="Times New Roman"/>
                <a:ea typeface="Calibri"/>
                <a:cs typeface="Arial"/>
              </a:rPr>
              <a:t>tetanu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s may account for up to 10 per cent of all neonatal mortality.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055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58028"/>
            <a:ext cx="8686800" cy="4242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4678680" algn="l"/>
              </a:tabLst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Post-neonatal mortality rate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i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2400" b="1" i="1" dirty="0" smtClean="0">
                <a:latin typeface="Times New Roman"/>
                <a:ea typeface="Calibri"/>
                <a:cs typeface="Arial"/>
              </a:rPr>
              <a:t>Deaths</a:t>
            </a:r>
            <a:r>
              <a:rPr lang="en-US" sz="2400" i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occurring from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28 days of life to under one year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are called "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post-neonatal deaths". </a:t>
            </a:r>
            <a:endParaRPr lang="en-US" sz="2400" b="1" i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b="1" i="1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endParaRPr lang="en-US" sz="2400" b="1" i="1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</a:pPr>
            <a:r>
              <a:rPr lang="en-US" sz="2400" b="1" i="1" dirty="0" smtClean="0">
                <a:latin typeface="Times New Roman"/>
                <a:ea typeface="Calibri"/>
                <a:cs typeface="Arial"/>
              </a:rPr>
              <a:t>The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post neonatal mortality rate is tabulated as</a:t>
            </a:r>
            <a:endParaRPr lang="en-US" sz="2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781050" algn="l"/>
              </a:tabLst>
            </a:pPr>
            <a:endParaRPr lang="en-US" sz="1600" b="1" i="1" u="sng" dirty="0" smtClean="0">
              <a:latin typeface="Times New Roman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781050" algn="l"/>
              </a:tabLst>
            </a:pPr>
            <a:r>
              <a:rPr lang="en-US" sz="1600" b="1" i="1" u="sng" dirty="0" smtClean="0">
                <a:latin typeface="Times New Roman"/>
                <a:ea typeface="Calibri"/>
                <a:cs typeface="Arial"/>
              </a:rPr>
              <a:t>Number </a:t>
            </a:r>
            <a:r>
              <a:rPr lang="en-US" sz="1600" b="1" i="1" u="sng" dirty="0">
                <a:latin typeface="Times New Roman"/>
                <a:ea typeface="Calibri"/>
                <a:cs typeface="Arial"/>
              </a:rPr>
              <a:t>of deaths of children  between 28 days and one  year of age in a given year  X1000</a:t>
            </a:r>
            <a:endParaRPr lang="en-US" sz="16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781050" algn="l"/>
              </a:tabLst>
            </a:pPr>
            <a:r>
              <a:rPr lang="en-US" sz="1600" b="1" i="1" dirty="0">
                <a:latin typeface="Times New Roman"/>
                <a:ea typeface="Calibri"/>
                <a:cs typeface="Arial"/>
              </a:rPr>
              <a:t>Total live births in the same year</a:t>
            </a:r>
            <a:endParaRPr lang="en-US" sz="2400" dirty="0">
              <a:ea typeface="Calibri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678846"/>
              </p:ext>
            </p:extLst>
          </p:nvPr>
        </p:nvGraphicFramePr>
        <p:xfrm>
          <a:off x="76200" y="3505200"/>
          <a:ext cx="8839200" cy="1375229"/>
        </p:xfrm>
        <a:graphic>
          <a:graphicData uri="http://schemas.openxmlformats.org/drawingml/2006/table">
            <a:tbl>
              <a:tblPr rtl="1"/>
              <a:tblGrid>
                <a:gridCol w="8839200"/>
              </a:tblGrid>
              <a:tr h="1375229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38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56621"/>
            <a:ext cx="8763000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781050" algn="l"/>
              </a:tabLst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Endogenous </a:t>
            </a:r>
            <a:r>
              <a:rPr lang="en-US" sz="2800" b="1" i="1" u="sng" dirty="0" smtClean="0">
                <a:latin typeface="Times New Roman"/>
                <a:ea typeface="Calibri"/>
                <a:cs typeface="Arial"/>
              </a:rPr>
              <a:t>factors of post-neonatal </a:t>
            </a:r>
            <a:r>
              <a:rPr lang="en-US" sz="2800" b="1" i="1" u="sng" dirty="0">
                <a:latin typeface="Times New Roman"/>
                <a:ea typeface="Calibri"/>
                <a:cs typeface="Arial"/>
              </a:rPr>
              <a:t>mortality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tabLst>
                <a:tab pos="781050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Is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dominated by exogenous</a:t>
            </a:r>
            <a:r>
              <a:rPr lang="ar-SA" sz="2400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(</a:t>
            </a:r>
            <a:r>
              <a:rPr lang="en-US" sz="2400" dirty="0">
                <a:latin typeface="Times New Roman"/>
                <a:ea typeface="Calibri"/>
                <a:cs typeface="Arial"/>
              </a:rPr>
              <a:t>e. g.,   environmental   and   social)   factors.  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781050" algn="l"/>
              </a:tabLst>
            </a:pPr>
            <a:r>
              <a:rPr lang="en-US" sz="2400" i="1" dirty="0" smtClean="0">
                <a:latin typeface="Times New Roman"/>
                <a:ea typeface="Calibri"/>
                <a:cs typeface="Arial"/>
              </a:rPr>
              <a:t>Diarrhea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and respiratory infections are the main causes of death during the post-neonatal period. 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781050" algn="l"/>
              </a:tabLst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Malnutrition is an additional </a:t>
            </a:r>
            <a:r>
              <a:rPr lang="en-US" sz="2400" i="1" dirty="0" smtClean="0">
                <a:latin typeface="Times New Roman"/>
                <a:ea typeface="Calibri"/>
                <a:cs typeface="Arial"/>
              </a:rPr>
              <a:t>factor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.  </a:t>
            </a:r>
            <a:endParaRPr lang="en-US" sz="2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tabLst>
                <a:tab pos="781050" algn="l"/>
              </a:tabLst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Cause   of   post-neonatal mortality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i="1" dirty="0">
                <a:latin typeface="Times New Roman"/>
                <a:ea typeface="Calibri"/>
                <a:cs typeface="Arial"/>
              </a:rPr>
              <a:t>In the developed   countries,   the   main   cause   of   post-neonatal mortality is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congenital anomalies.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Diarrheal diseases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Communicable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diseases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Malnutrition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Accidents.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dirty="0">
                <a:latin typeface="Times New Roman"/>
                <a:ea typeface="Calibri"/>
                <a:cs typeface="Arial"/>
              </a:rPr>
              <a:t> 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97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839200" cy="6126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i="1" u="sng" dirty="0">
                <a:latin typeface="Times New Roman"/>
                <a:ea typeface="Calibri"/>
                <a:cs typeface="Arial"/>
              </a:rPr>
              <a:t>Infant mortality rate (IMR)</a:t>
            </a:r>
            <a:endParaRPr lang="en-US" sz="2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760095" algn="l"/>
              </a:tabLst>
            </a:pPr>
            <a:endParaRPr lang="en-US" sz="1600" b="1" u="sng" dirty="0" smtClean="0">
              <a:latin typeface="Times New Roman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760095" algn="l"/>
              </a:tabLst>
            </a:pPr>
            <a:r>
              <a:rPr lang="en-US" sz="1600" b="1" u="sng" dirty="0" smtClean="0">
                <a:latin typeface="Times New Roman"/>
                <a:ea typeface="Calibri"/>
                <a:cs typeface="Arial"/>
              </a:rPr>
              <a:t>Number </a:t>
            </a:r>
            <a:r>
              <a:rPr lang="en-US" sz="1600" b="1" u="sng" dirty="0">
                <a:latin typeface="Times New Roman"/>
                <a:ea typeface="Calibri"/>
                <a:cs typeface="Arial"/>
              </a:rPr>
              <a:t>of deaths of children less than one year of age in  an a year   X1000</a:t>
            </a:r>
            <a:endParaRPr lang="en-US" sz="1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760095" algn="l"/>
              </a:tabLst>
            </a:pPr>
            <a:r>
              <a:rPr lang="en-US" sz="1600" b="1" dirty="0">
                <a:latin typeface="Times New Roman"/>
                <a:ea typeface="Calibri"/>
                <a:cs typeface="Arial"/>
              </a:rPr>
              <a:t>Number of live births in the same year</a:t>
            </a: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tabLst>
                <a:tab pos="760095" algn="l"/>
              </a:tabLst>
            </a:pPr>
            <a:endParaRPr lang="en-US" sz="2400" b="1" i="1" u="sng" dirty="0" smtClean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  <a:tabLst>
                <a:tab pos="760095" algn="l"/>
              </a:tabLst>
            </a:pPr>
            <a:r>
              <a:rPr lang="en-US" sz="2400" b="1" i="1" u="sng" dirty="0" smtClean="0">
                <a:latin typeface="Times New Roman"/>
                <a:ea typeface="Calibri"/>
                <a:cs typeface="Arial"/>
              </a:rPr>
              <a:t>Factors </a:t>
            </a:r>
            <a:r>
              <a:rPr lang="en-US" sz="2400" b="1" i="1" u="sng" dirty="0">
                <a:latin typeface="Times New Roman"/>
                <a:ea typeface="Calibri"/>
                <a:cs typeface="Arial"/>
              </a:rPr>
              <a:t>affecting Infant mortality: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tabLst>
                <a:tab pos="760095" algn="l"/>
              </a:tabLst>
            </a:pPr>
            <a:r>
              <a:rPr lang="en-US" sz="2400" b="1" i="1" u="sng" dirty="0">
                <a:latin typeface="Times New Roman"/>
                <a:ea typeface="Calibri"/>
                <a:cs typeface="Arial"/>
              </a:rPr>
              <a:t>1-biological factors: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Birth weight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Age of mother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Birth order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Birth spacing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Multiple births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Family size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tabLst>
                <a:tab pos="760095" algn="l"/>
              </a:tabLst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1564"/>
              </p:ext>
            </p:extLst>
          </p:nvPr>
        </p:nvGraphicFramePr>
        <p:xfrm>
          <a:off x="990600" y="1066800"/>
          <a:ext cx="7445828" cy="838200"/>
        </p:xfrm>
        <a:graphic>
          <a:graphicData uri="http://schemas.openxmlformats.org/drawingml/2006/table">
            <a:tbl>
              <a:tblPr rtl="1"/>
              <a:tblGrid>
                <a:gridCol w="7445828"/>
              </a:tblGrid>
              <a:tr h="8382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1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829" y="381000"/>
            <a:ext cx="8610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760095" algn="l"/>
              </a:tabLst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2-economic factors</a:t>
            </a: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tabLst>
                <a:tab pos="760095" algn="l"/>
              </a:tabLst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3-cultural and social factors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800" dirty="0">
                <a:latin typeface="Times New Roman"/>
                <a:ea typeface="Calibri"/>
                <a:cs typeface="Arial"/>
              </a:rPr>
              <a:t>breast feeding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800" dirty="0" smtClean="0">
                <a:latin typeface="Times New Roman"/>
                <a:ea typeface="Calibri"/>
                <a:cs typeface="Arial"/>
              </a:rPr>
              <a:t>early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marriage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800" dirty="0">
                <a:latin typeface="Times New Roman"/>
                <a:ea typeface="Calibri"/>
                <a:cs typeface="Arial"/>
              </a:rPr>
              <a:t>quality of mothering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800" dirty="0">
                <a:latin typeface="Times New Roman"/>
                <a:ea typeface="Calibri"/>
                <a:cs typeface="Arial"/>
              </a:rPr>
              <a:t>maternal education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800" dirty="0">
                <a:latin typeface="Times New Roman"/>
                <a:ea typeface="Calibri"/>
                <a:cs typeface="Arial"/>
              </a:rPr>
              <a:t>quality of health care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800" dirty="0" smtClean="0">
                <a:latin typeface="Times New Roman"/>
                <a:ea typeface="Calibri"/>
                <a:cs typeface="Arial"/>
              </a:rPr>
              <a:t>illegitimate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babies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800" dirty="0">
                <a:latin typeface="Times New Roman"/>
                <a:ea typeface="Calibri"/>
                <a:cs typeface="Arial"/>
              </a:rPr>
              <a:t>untrained 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midwives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800" dirty="0" smtClean="0">
                <a:latin typeface="Times New Roman"/>
                <a:ea typeface="Calibri"/>
              </a:rPr>
              <a:t>bad </a:t>
            </a:r>
            <a:r>
              <a:rPr lang="en-US" sz="2800" dirty="0">
                <a:latin typeface="Times New Roman"/>
                <a:ea typeface="Calibri"/>
              </a:rPr>
              <a:t>environmental sanitation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9314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828" y="444599"/>
            <a:ext cx="8610600" cy="441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760095" algn="l"/>
              </a:tabLst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Measures to reduce Infant </a:t>
            </a:r>
            <a:r>
              <a:rPr lang="en-US" sz="2800" b="1" i="1" u="sng" dirty="0" smtClean="0">
                <a:latin typeface="Times New Roman"/>
                <a:ea typeface="Calibri"/>
                <a:cs typeface="Arial"/>
              </a:rPr>
              <a:t>mortality</a:t>
            </a:r>
          </a:p>
          <a:p>
            <a:pPr algn="just">
              <a:lnSpc>
                <a:spcPct val="115000"/>
              </a:lnSpc>
              <a:tabLst>
                <a:tab pos="760095" algn="l"/>
              </a:tabLst>
            </a:pP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prenatal feeding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prevention of infection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breast feeding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growth monitoring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family planning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sanitation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provision of PHC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  <a:tabLst>
                <a:tab pos="760095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socioeconomic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development</a:t>
            </a:r>
            <a:r>
              <a:rPr lang="en-US" sz="2400" dirty="0">
                <a:ea typeface="Calibri"/>
                <a:cs typeface="Arial"/>
              </a:rPr>
              <a:t>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education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26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8077200" cy="9906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04800" y="304800"/>
            <a:ext cx="3276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>
                <a:latin typeface="Times New Roman"/>
                <a:ea typeface="Calibri"/>
              </a:rPr>
              <a:t>Child mortality rate</a:t>
            </a:r>
            <a:endParaRPr lang="ar-SA" sz="2800" dirty="0"/>
          </a:p>
        </p:txBody>
      </p:sp>
      <p:sp>
        <p:nvSpPr>
          <p:cNvPr id="6" name="Rectangle 5"/>
          <p:cNvSpPr/>
          <p:nvPr/>
        </p:nvSpPr>
        <p:spPr>
          <a:xfrm>
            <a:off x="210457" y="2286000"/>
            <a:ext cx="8534400" cy="4144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i="1" u="sng" dirty="0">
                <a:latin typeface="Times New Roman"/>
                <a:ea typeface="Calibri"/>
                <a:cs typeface="Arial"/>
              </a:rPr>
              <a:t>Causes of death in 1-4 year age </a:t>
            </a:r>
            <a:r>
              <a:rPr lang="en-US" sz="2400" b="1" i="1" u="sng" dirty="0" smtClean="0">
                <a:latin typeface="Times New Roman"/>
                <a:ea typeface="Calibri"/>
                <a:cs typeface="Arial"/>
              </a:rPr>
              <a:t>group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infectious diseases of childhood such as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measles, whooping cough, diphtheria, diarrhea and acute respiratory infections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affect mostly this age group, and can lead to high case-fatality rate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in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malnourished children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leading causes of death in 1-4 year age group in developing countries are </a:t>
            </a:r>
            <a:r>
              <a:rPr lang="en-US" sz="2400" b="1" i="1" dirty="0" err="1">
                <a:latin typeface="Times New Roman"/>
                <a:ea typeface="Calibri"/>
                <a:cs typeface="Arial"/>
              </a:rPr>
              <a:t>diarrhoeal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 diseases and respiratory infections,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closely followed by other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communicable diseases, such as whooping cough and measles</a:t>
            </a:r>
            <a:r>
              <a:rPr lang="en-US" sz="2400" dirty="0"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09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4582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Maternal and child health indicator</a:t>
            </a:r>
            <a:r>
              <a:rPr lang="en-US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4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Mortality indicators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Morbidity indicators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0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000" y="457200"/>
            <a:ext cx="8763000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i="1" u="sng" dirty="0">
                <a:latin typeface="Times New Roman"/>
                <a:ea typeface="Calibri"/>
                <a:cs typeface="Arial"/>
              </a:rPr>
              <a:t>Child mortality rate (under 5 mortality rate</a:t>
            </a:r>
            <a:r>
              <a:rPr lang="en-US" sz="2400" b="1" i="1" u="sng" dirty="0" smtClean="0">
                <a:latin typeface="Times New Roman"/>
                <a:ea typeface="Calibri"/>
                <a:cs typeface="Arial"/>
              </a:rPr>
              <a:t>):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b="1" i="1" u="sng" dirty="0">
              <a:latin typeface="Times New Roman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b="1" i="1" u="sng" dirty="0" smtClean="0">
              <a:latin typeface="Times New Roman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i="1" u="sng" dirty="0" smtClean="0">
                <a:latin typeface="Times New Roman"/>
                <a:ea typeface="Calibri"/>
                <a:cs typeface="Arial"/>
              </a:rPr>
              <a:t>Number </a:t>
            </a:r>
            <a:r>
              <a:rPr lang="en-US" b="1" i="1" u="sng" dirty="0">
                <a:latin typeface="Times New Roman"/>
                <a:ea typeface="Calibri"/>
                <a:cs typeface="Arial"/>
              </a:rPr>
              <a:t>of deaths of children  less than 5years of age in  a given year   X1000</a:t>
            </a:r>
            <a:endParaRPr lang="en-US" sz="16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i="1" dirty="0">
                <a:latin typeface="Times New Roman"/>
                <a:ea typeface="Calibri"/>
                <a:cs typeface="Arial"/>
              </a:rPr>
              <a:t>number of live births in the same year</a:t>
            </a:r>
            <a:endParaRPr lang="en-US" sz="1600" dirty="0">
              <a:ea typeface="Calibri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597294"/>
              </p:ext>
            </p:extLst>
          </p:nvPr>
        </p:nvGraphicFramePr>
        <p:xfrm>
          <a:off x="609600" y="2362200"/>
          <a:ext cx="8000999" cy="1524000"/>
        </p:xfrm>
        <a:graphic>
          <a:graphicData uri="http://schemas.openxmlformats.org/drawingml/2006/table">
            <a:tbl>
              <a:tblPr rtl="1"/>
              <a:tblGrid>
                <a:gridCol w="8000999"/>
              </a:tblGrid>
              <a:tr h="15240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7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2368698"/>
            <a:ext cx="6349815" cy="221599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86D1EC"/>
              </a:buClr>
              <a:buSzPct val="90000"/>
              <a:defRPr/>
            </a:pPr>
            <a:r>
              <a:rPr lang="en-US" altLang="ar-SA" sz="13800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anose="04020505051007020D02" pitchFamily="82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5416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80772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buFont typeface="+mj-lt"/>
              <a:buAutoNum type="arabicPeriod"/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Mortality indicators:</a:t>
            </a:r>
            <a:endParaRPr lang="en-US" sz="20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 </a:t>
            </a:r>
            <a:endParaRPr lang="en-US" sz="2000" dirty="0">
              <a:ea typeface="Calibri"/>
              <a:cs typeface="Arial"/>
            </a:endParaRPr>
          </a:p>
          <a:p>
            <a:pPr marL="228600">
              <a:lnSpc>
                <a:spcPct val="115000"/>
              </a:lnSpc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The commonly used mortality indicators of MCH care are</a:t>
            </a:r>
            <a:r>
              <a:rPr lang="en-US" sz="2800" b="1" i="1" u="sng" dirty="0" smtClean="0">
                <a:latin typeface="Times New Roman"/>
                <a:ea typeface="Calibri"/>
                <a:cs typeface="Arial"/>
              </a:rPr>
              <a:t>: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800" b="1" i="1" dirty="0">
                <a:latin typeface="Times New Roman"/>
                <a:ea typeface="Calibri"/>
                <a:cs typeface="Arial"/>
              </a:rPr>
              <a:t>Maternal mortality rate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800" b="1" i="1" dirty="0">
                <a:latin typeface="Times New Roman"/>
                <a:ea typeface="Calibri"/>
                <a:cs typeface="Arial"/>
              </a:rPr>
              <a:t>Mortality in infancy and childhood</a:t>
            </a:r>
            <a:r>
              <a:rPr lang="en-US" sz="2800" dirty="0">
                <a:latin typeface="Times New Roman"/>
                <a:ea typeface="Calibri"/>
                <a:cs typeface="Arial"/>
              </a:rPr>
              <a:t/>
            </a:r>
            <a:br>
              <a:rPr lang="en-US" sz="2800" dirty="0">
                <a:latin typeface="Times New Roman"/>
                <a:ea typeface="Calibri"/>
                <a:cs typeface="Arial"/>
              </a:rPr>
            </a:br>
            <a:r>
              <a:rPr lang="en-US" sz="2800" dirty="0">
                <a:latin typeface="Times New Roman"/>
                <a:ea typeface="Calibri"/>
                <a:cs typeface="Arial"/>
              </a:rPr>
              <a:t>a.</a:t>
            </a:r>
            <a:r>
              <a:rPr lang="ar-SA" sz="2800" dirty="0">
                <a:latin typeface="Times New Roman"/>
                <a:ea typeface="Calibri"/>
              </a:rPr>
              <a:t>	</a:t>
            </a:r>
            <a:r>
              <a:rPr lang="en-US" sz="2800" dirty="0">
                <a:latin typeface="Times New Roman"/>
                <a:ea typeface="Calibri"/>
                <a:cs typeface="Arial"/>
              </a:rPr>
              <a:t>Perinatal mortality rate</a:t>
            </a:r>
            <a:br>
              <a:rPr lang="en-US" sz="2800" dirty="0">
                <a:latin typeface="Times New Roman"/>
                <a:ea typeface="Calibri"/>
                <a:cs typeface="Arial"/>
              </a:rPr>
            </a:br>
            <a:r>
              <a:rPr lang="en-US" sz="2800" dirty="0">
                <a:latin typeface="Times New Roman"/>
                <a:ea typeface="Calibri"/>
                <a:cs typeface="Arial"/>
              </a:rPr>
              <a:t>b.</a:t>
            </a:r>
            <a:r>
              <a:rPr lang="ar-SA" sz="2800" dirty="0">
                <a:latin typeface="Times New Roman"/>
                <a:ea typeface="Calibri"/>
              </a:rPr>
              <a:t>	</a:t>
            </a:r>
            <a:r>
              <a:rPr lang="en-US" sz="2800" dirty="0">
                <a:latin typeface="Times New Roman"/>
                <a:ea typeface="Calibri"/>
                <a:cs typeface="Arial"/>
              </a:rPr>
              <a:t>Neonatal mortality rate</a:t>
            </a:r>
            <a:br>
              <a:rPr lang="en-US" sz="2800" dirty="0">
                <a:latin typeface="Times New Roman"/>
                <a:ea typeface="Calibri"/>
                <a:cs typeface="Arial"/>
              </a:rPr>
            </a:br>
            <a:r>
              <a:rPr lang="en-US" sz="2800" dirty="0">
                <a:latin typeface="Times New Roman"/>
                <a:ea typeface="Calibri"/>
                <a:cs typeface="Arial"/>
              </a:rPr>
              <a:t>c.</a:t>
            </a:r>
            <a:r>
              <a:rPr lang="ar-SA" sz="2800" dirty="0">
                <a:latin typeface="Times New Roman"/>
                <a:ea typeface="Calibri"/>
              </a:rPr>
              <a:t>	</a:t>
            </a:r>
            <a:r>
              <a:rPr lang="en-US" sz="2800" dirty="0">
                <a:latin typeface="Times New Roman"/>
                <a:ea typeface="Calibri"/>
                <a:cs typeface="Arial"/>
              </a:rPr>
              <a:t>Post-neonatal mortality rate</a:t>
            </a:r>
            <a:br>
              <a:rPr lang="en-US" sz="2800" dirty="0">
                <a:latin typeface="Times New Roman"/>
                <a:ea typeface="Calibri"/>
                <a:cs typeface="Arial"/>
              </a:rPr>
            </a:br>
            <a:r>
              <a:rPr lang="en-US" sz="2800" dirty="0">
                <a:latin typeface="Times New Roman"/>
                <a:ea typeface="Calibri"/>
                <a:cs typeface="Arial"/>
              </a:rPr>
              <a:t>d.</a:t>
            </a:r>
            <a:r>
              <a:rPr lang="ar-SA" sz="2800" dirty="0">
                <a:latin typeface="Times New Roman"/>
                <a:ea typeface="Calibri"/>
              </a:rPr>
              <a:t>	</a:t>
            </a:r>
            <a:r>
              <a:rPr lang="en-US" sz="2800" dirty="0">
                <a:latin typeface="Times New Roman"/>
                <a:ea typeface="Calibri"/>
                <a:cs typeface="Arial"/>
              </a:rPr>
              <a:t>Infant mortality rate</a:t>
            </a:r>
            <a:br>
              <a:rPr lang="en-US" sz="2800" dirty="0">
                <a:latin typeface="Times New Roman"/>
                <a:ea typeface="Calibri"/>
                <a:cs typeface="Arial"/>
              </a:rPr>
            </a:br>
            <a:r>
              <a:rPr lang="en-US" sz="2800" dirty="0">
                <a:latin typeface="Times New Roman"/>
                <a:ea typeface="Calibri"/>
                <a:cs typeface="Arial"/>
              </a:rPr>
              <a:t>e.</a:t>
            </a:r>
            <a:r>
              <a:rPr lang="ar-SA" sz="2800" dirty="0">
                <a:latin typeface="Times New Roman"/>
                <a:ea typeface="Calibri"/>
              </a:rPr>
              <a:t>	</a:t>
            </a:r>
            <a:r>
              <a:rPr lang="en-US" sz="2800" dirty="0">
                <a:latin typeface="Times New Roman"/>
                <a:ea typeface="Calibri"/>
                <a:cs typeface="Arial"/>
              </a:rPr>
              <a:t>1-4 year mortality rate</a:t>
            </a:r>
            <a:br>
              <a:rPr lang="en-US" sz="2800" dirty="0">
                <a:latin typeface="Times New Roman"/>
                <a:ea typeface="Calibri"/>
                <a:cs typeface="Arial"/>
              </a:rPr>
            </a:br>
            <a:r>
              <a:rPr lang="en-US" sz="2800" dirty="0">
                <a:latin typeface="Times New Roman"/>
                <a:ea typeface="Calibri"/>
                <a:cs typeface="Arial"/>
              </a:rPr>
              <a:t>f.</a:t>
            </a:r>
            <a:r>
              <a:rPr lang="ar-SA" sz="2800" dirty="0">
                <a:latin typeface="Times New Roman"/>
                <a:ea typeface="Calibri"/>
              </a:rPr>
              <a:t>	</a:t>
            </a:r>
            <a:r>
              <a:rPr lang="en-US" sz="2800" dirty="0">
                <a:latin typeface="Times New Roman"/>
                <a:ea typeface="Calibri"/>
                <a:cs typeface="Arial"/>
              </a:rPr>
              <a:t>Under 5 mortality rate</a:t>
            </a:r>
            <a:br>
              <a:rPr lang="en-US" sz="2800" dirty="0">
                <a:latin typeface="Times New Roman"/>
                <a:ea typeface="Calibri"/>
                <a:cs typeface="Arial"/>
              </a:rPr>
            </a:br>
            <a:r>
              <a:rPr lang="en-US" sz="2800" dirty="0">
                <a:latin typeface="Times New Roman"/>
                <a:ea typeface="Calibri"/>
                <a:cs typeface="Arial"/>
              </a:rPr>
              <a:t>g.</a:t>
            </a:r>
            <a:r>
              <a:rPr lang="ar-SA" sz="2800" dirty="0">
                <a:latin typeface="Times New Roman"/>
                <a:ea typeface="Calibri"/>
              </a:rPr>
              <a:t>	</a:t>
            </a:r>
            <a:r>
              <a:rPr lang="en-US" sz="2800" dirty="0">
                <a:latin typeface="Times New Roman"/>
                <a:ea typeface="Calibri"/>
                <a:cs typeface="Arial"/>
              </a:rPr>
              <a:t>Child survival rate</a:t>
            </a:r>
            <a:endParaRPr lang="en-US" sz="2000" dirty="0"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2000" b="1" i="1" dirty="0">
                <a:latin typeface="Times New Roman"/>
                <a:ea typeface="Calibri"/>
                <a:cs typeface="Arial"/>
              </a:rPr>
              <a:t> 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95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542" y="152400"/>
            <a:ext cx="8763001" cy="319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i="1" u="sng" dirty="0">
                <a:latin typeface="Times New Roman"/>
                <a:ea typeface="Calibri"/>
                <a:cs typeface="Arial"/>
              </a:rPr>
              <a:t>Maternal mortality rate (Maternal death):</a:t>
            </a:r>
            <a:r>
              <a:rPr lang="en-US" sz="2400" u="sng" dirty="0">
                <a:latin typeface="Times New Roman"/>
                <a:ea typeface="Calibri"/>
                <a:cs typeface="Arial"/>
              </a:rPr>
              <a:t> </a:t>
            </a:r>
            <a:endParaRPr lang="en-US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Death of a woman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from pregnancy-related complications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occurring at any time throughout pregnancy, </a:t>
            </a:r>
            <a:r>
              <a:rPr lang="en-US" sz="2400" b="1" i="1" dirty="0" smtClean="0">
                <a:latin typeface="Times New Roman"/>
                <a:ea typeface="Calibri"/>
                <a:cs typeface="Arial"/>
              </a:rPr>
              <a:t>labor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, and childbirth or in the postpartum period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(up to the 42nd day after the end of pregnancy, regardless of duration of pregnancy),</a:t>
            </a:r>
            <a:r>
              <a:rPr lang="en-US" sz="1400" i="1" dirty="0">
                <a:ea typeface="Calibri"/>
                <a:cs typeface="Arial"/>
              </a:rPr>
              <a:t>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but not from accidental or incidental </a:t>
            </a:r>
            <a:r>
              <a:rPr lang="en-US" sz="2400" b="1" i="1" dirty="0" smtClean="0">
                <a:latin typeface="Times New Roman"/>
                <a:ea typeface="Calibri"/>
                <a:cs typeface="Arial"/>
              </a:rPr>
              <a:t>causes.</a:t>
            </a:r>
            <a:r>
              <a:rPr lang="en-US" b="1" dirty="0">
                <a:ea typeface="Calibri"/>
                <a:cs typeface="Arial"/>
              </a:rPr>
              <a:t> </a:t>
            </a:r>
            <a:r>
              <a:rPr lang="en-AU" sz="2400" b="1" i="1" dirty="0" smtClean="0">
                <a:latin typeface="Times New Roman"/>
                <a:ea typeface="Calibri"/>
                <a:cs typeface="Arial"/>
              </a:rPr>
              <a:t>11</a:t>
            </a:r>
            <a:r>
              <a:rPr lang="en-AU" sz="2400" b="1" i="1" dirty="0">
                <a:latin typeface="Times New Roman"/>
                <a:ea typeface="Calibri"/>
                <a:cs typeface="Arial"/>
              </a:rPr>
              <a:t>% - 17% occur during childbirth, 50% - 71% in the postpartum period</a:t>
            </a:r>
            <a:endParaRPr lang="en-US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0542" y="3581400"/>
            <a:ext cx="8763000" cy="2153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Maternal mortality rate measures the risk of women dying from "puerperal causes" and is defined as:</a:t>
            </a:r>
            <a:endParaRPr lang="en-US" sz="2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Total no. of female death due to complications of pregnancy, childbirth or within 42</a:t>
            </a:r>
            <a:r>
              <a:rPr lang="en-US" b="1" u="sng" dirty="0">
                <a:latin typeface="Times New Roman"/>
                <a:ea typeface="Calibri"/>
                <a:cs typeface="Arial"/>
              </a:rPr>
              <a:t> days of delivery from "puerperal causes" in an area during a given year ×1000</a:t>
            </a:r>
            <a:endParaRPr lang="en-US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Total number of live births in the same area and year</a:t>
            </a:r>
            <a:endParaRPr lang="en-US" dirty="0">
              <a:ea typeface="Calibri"/>
              <a:cs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482672"/>
              </p:ext>
            </p:extLst>
          </p:nvPr>
        </p:nvGraphicFramePr>
        <p:xfrm>
          <a:off x="337456" y="4495800"/>
          <a:ext cx="8429172" cy="1483361"/>
        </p:xfrm>
        <a:graphic>
          <a:graphicData uri="http://schemas.openxmlformats.org/drawingml/2006/table">
            <a:tbl>
              <a:tblPr rtl="1"/>
              <a:tblGrid>
                <a:gridCol w="8429172"/>
              </a:tblGrid>
              <a:tr h="148336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91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8170"/>
            <a:ext cx="883920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en-US" sz="28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</a:pPr>
            <a:r>
              <a:rPr lang="en-US" sz="2800" b="1" i="1" dirty="0" smtClean="0">
                <a:latin typeface="Times New Roman"/>
                <a:ea typeface="Calibri"/>
                <a:cs typeface="Arial"/>
              </a:rPr>
              <a:t>Other definitions</a:t>
            </a: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sz="2800" b="1" i="1" u="sng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800" b="1" i="1" u="sng" dirty="0" smtClean="0">
                <a:latin typeface="Times New Roman"/>
                <a:ea typeface="Calibri"/>
                <a:cs typeface="Arial"/>
              </a:rPr>
              <a:t>Late </a:t>
            </a:r>
            <a:r>
              <a:rPr lang="en-US" sz="2800" b="1" i="1" u="sng" dirty="0">
                <a:latin typeface="Times New Roman"/>
                <a:ea typeface="Calibri"/>
                <a:cs typeface="Arial"/>
              </a:rPr>
              <a:t>maternal death: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is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the </a:t>
            </a:r>
            <a:r>
              <a:rPr lang="en-US" sz="2800" b="1" i="1" dirty="0">
                <a:latin typeface="Times New Roman"/>
                <a:ea typeface="Calibri"/>
                <a:cs typeface="Arial"/>
              </a:rPr>
              <a:t>death of a woman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from direct or indirect obstetric causes </a:t>
            </a:r>
            <a:r>
              <a:rPr lang="en-US" sz="2800" b="1" i="1" dirty="0">
                <a:latin typeface="Times New Roman"/>
                <a:ea typeface="Calibri"/>
                <a:cs typeface="Arial"/>
              </a:rPr>
              <a:t>more than 42 days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but </a:t>
            </a:r>
            <a:r>
              <a:rPr lang="en-US" sz="2800" b="1" i="1" dirty="0">
                <a:latin typeface="Times New Roman"/>
                <a:ea typeface="Calibri"/>
                <a:cs typeface="Arial"/>
              </a:rPr>
              <a:t>less than one year after termination of pregnancy</a:t>
            </a:r>
            <a:r>
              <a:rPr lang="ar-SA" sz="2800" b="1" i="1" dirty="0" smtClean="0">
                <a:latin typeface="Times New Roman"/>
                <a:ea typeface="Calibri"/>
              </a:rPr>
              <a:t>.</a:t>
            </a:r>
            <a:endParaRPr lang="en-US" sz="2800" b="1" i="1" dirty="0" smtClean="0"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</a:pP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800" b="1" i="1" u="sng" dirty="0">
                <a:latin typeface="Times New Roman"/>
                <a:ea typeface="Calibri"/>
                <a:cs typeface="Arial"/>
              </a:rPr>
              <a:t>Pregnancy-related death</a:t>
            </a:r>
            <a:r>
              <a:rPr lang="en-US" sz="2800" dirty="0">
                <a:latin typeface="Times New Roman"/>
                <a:ea typeface="Calibri"/>
                <a:cs typeface="Arial"/>
              </a:rPr>
              <a:t>: 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is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the </a:t>
            </a:r>
            <a:r>
              <a:rPr lang="en-US" sz="2800" b="1" i="1" dirty="0">
                <a:latin typeface="Times New Roman"/>
                <a:ea typeface="Calibri"/>
                <a:cs typeface="Arial"/>
              </a:rPr>
              <a:t>death of a woman while pregnant or within 42 days of termination of pregnancy</a:t>
            </a:r>
            <a:r>
              <a:rPr lang="en-US" sz="2800" dirty="0">
                <a:latin typeface="Times New Roman"/>
                <a:ea typeface="Calibri"/>
                <a:cs typeface="Arial"/>
              </a:rPr>
              <a:t>, irrespective 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of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the cause of death</a:t>
            </a:r>
            <a:endParaRPr lang="en-US" sz="28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800" dirty="0">
                <a:latin typeface="Times New Roman"/>
                <a:ea typeface="Calibri"/>
                <a:cs typeface="Arial"/>
              </a:rPr>
              <a:t> 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295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657" y="498198"/>
            <a:ext cx="8831943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The International Classification of Diseases (ICD) has recommended that maternal deaths may be </a:t>
            </a:r>
            <a:r>
              <a:rPr lang="en-US" sz="2400" b="1" i="1" dirty="0" smtClean="0">
                <a:latin typeface="Times New Roman"/>
                <a:ea typeface="Calibri"/>
                <a:cs typeface="Arial"/>
              </a:rPr>
              <a:t>aggregated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into two groups:</a:t>
            </a:r>
            <a:endParaRPr lang="en-US" sz="2400" b="1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400" dirty="0"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b="1" i="1" u="sng" dirty="0">
                <a:latin typeface="Times New Roman"/>
                <a:ea typeface="Calibri"/>
                <a:cs typeface="Arial"/>
              </a:rPr>
              <a:t>Direct obstetric deaths: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those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resulting from obstetric complications of the pregnant state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(pregnancy, </a:t>
            </a:r>
            <a:r>
              <a:rPr lang="en-US" sz="2400" i="1" dirty="0" smtClean="0">
                <a:latin typeface="Times New Roman"/>
                <a:ea typeface="Calibri"/>
                <a:cs typeface="Arial"/>
              </a:rPr>
              <a:t>labor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and puerperium),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from interventions, omissions, incorrect </a:t>
            </a:r>
            <a:r>
              <a:rPr lang="en-US" sz="2400" b="1" i="1" dirty="0" smtClean="0">
                <a:latin typeface="Times New Roman"/>
                <a:ea typeface="Calibri"/>
                <a:cs typeface="Arial"/>
              </a:rPr>
              <a:t>treatment</a:t>
            </a:r>
            <a:r>
              <a:rPr lang="ar-SA" sz="2400" i="1" dirty="0" smtClean="0">
                <a:latin typeface="Times New Roman"/>
                <a:ea typeface="Calibri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endParaRPr lang="en-US" sz="2400" b="1" i="1" u="sng" dirty="0" smtClean="0">
              <a:latin typeface="Times New Roman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r>
              <a:rPr lang="en-US" sz="2400" b="1" i="1" u="sng" dirty="0" smtClean="0">
                <a:latin typeface="Times New Roman"/>
                <a:ea typeface="Calibri"/>
                <a:cs typeface="Arial"/>
              </a:rPr>
              <a:t>2. Indirect </a:t>
            </a:r>
            <a:r>
              <a:rPr lang="en-US" sz="2400" b="1" i="1" u="sng" dirty="0">
                <a:latin typeface="Times New Roman"/>
                <a:ea typeface="Calibri"/>
                <a:cs typeface="Arial"/>
              </a:rPr>
              <a:t>obstetric deaths: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those r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esulting from previous existing disease or disease that developed during pregnancy 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and which was </a:t>
            </a:r>
            <a:r>
              <a:rPr lang="en-US" sz="2400" b="1" i="1" dirty="0">
                <a:latin typeface="Times New Roman"/>
                <a:ea typeface="Calibri"/>
                <a:cs typeface="Arial"/>
              </a:rPr>
              <a:t>not due to direct obstetric causes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, but which was aggravated by physiological effects of pregnancy.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i="1" dirty="0">
                <a:latin typeface="Times New Roman"/>
                <a:ea typeface="Calibri"/>
                <a:cs typeface="Arial"/>
              </a:rPr>
              <a:t> 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15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305800" cy="615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3200" b="1" i="1" dirty="0" smtClean="0">
                <a:latin typeface="Times New Roman"/>
                <a:ea typeface="Calibri"/>
                <a:cs typeface="Arial"/>
              </a:rPr>
              <a:t>Causes </a:t>
            </a:r>
            <a:r>
              <a:rPr lang="en-US" sz="3200" b="1" i="1" dirty="0">
                <a:latin typeface="Times New Roman"/>
                <a:ea typeface="Calibri"/>
                <a:cs typeface="Arial"/>
              </a:rPr>
              <a:t>of Maternal mortality (MM</a:t>
            </a:r>
            <a:r>
              <a:rPr lang="en-US" sz="3200" b="1" i="1" dirty="0" smtClean="0">
                <a:latin typeface="Times New Roman"/>
                <a:ea typeface="Calibri"/>
                <a:cs typeface="Arial"/>
              </a:rPr>
              <a:t>)</a:t>
            </a:r>
            <a:endParaRPr lang="en-US" sz="3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sz="2400" b="1" i="1" u="sng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400" b="1" i="1" u="sng" dirty="0" smtClean="0">
                <a:latin typeface="Times New Roman"/>
                <a:ea typeface="Calibri"/>
                <a:cs typeface="Arial"/>
              </a:rPr>
              <a:t>1-Obstetric </a:t>
            </a:r>
            <a:r>
              <a:rPr lang="en-US" sz="2400" b="1" i="1" u="sng" dirty="0">
                <a:latin typeface="Times New Roman"/>
                <a:ea typeface="Calibri"/>
                <a:cs typeface="Arial"/>
              </a:rPr>
              <a:t>causes: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Toxemias of pregnancy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Hemorrhage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Infection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Obstructed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labor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dirty="0">
                <a:latin typeface="Times New Roman"/>
                <a:ea typeface="Calibri"/>
                <a:cs typeface="Arial"/>
              </a:rPr>
              <a:t>Abortion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sz="2400" b="1" i="1" u="sng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r>
              <a:rPr lang="en-US" sz="2400" b="1" i="1" u="sng" dirty="0" smtClean="0">
                <a:latin typeface="Times New Roman"/>
                <a:ea typeface="Calibri"/>
                <a:cs typeface="Arial"/>
              </a:rPr>
              <a:t>2-Non </a:t>
            </a:r>
            <a:r>
              <a:rPr lang="en-US" sz="2400" b="1" i="1" u="sng" dirty="0">
                <a:latin typeface="Times New Roman"/>
                <a:ea typeface="Calibri"/>
                <a:cs typeface="Arial"/>
              </a:rPr>
              <a:t>–obstetric causes</a:t>
            </a:r>
            <a:r>
              <a:rPr lang="en-US" sz="2400" b="1" i="1" u="sng" dirty="0" smtClean="0">
                <a:latin typeface="Times New Roman"/>
                <a:ea typeface="Calibri"/>
                <a:cs typeface="Arial"/>
              </a:rPr>
              <a:t>:</a:t>
            </a: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Anemia</a:t>
            </a:r>
            <a:endParaRPr lang="en-US" sz="2400" dirty="0" smtClean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Associated diseases </a:t>
            </a:r>
            <a:r>
              <a:rPr lang="en-US" sz="2400" dirty="0" err="1" smtClean="0">
                <a:latin typeface="Times New Roman"/>
                <a:ea typeface="Calibri"/>
                <a:cs typeface="Arial"/>
              </a:rPr>
              <a:t>e.g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 cardiac, renal ,infectious</a:t>
            </a:r>
            <a:endParaRPr lang="en-US" sz="2400" dirty="0" smtClean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Malignancy</a:t>
            </a:r>
            <a:endParaRPr lang="en-US" sz="2400" dirty="0" smtClean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accidents</a:t>
            </a:r>
            <a:endParaRPr lang="en-US" sz="2400" dirty="0" smtClean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423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ountdown pg 1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0" y="1828799"/>
            <a:ext cx="80772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381000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Causes of maternal deaths worldwide</a:t>
            </a:r>
            <a:endParaRPr kumimoji="0" lang="ar-SA" sz="2000" b="0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564</TotalTime>
  <Words>1374</Words>
  <Application>Microsoft Office PowerPoint</Application>
  <PresentationFormat>On-screen Show (4:3)</PresentationFormat>
  <Paragraphs>259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Hardcover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asd</dc:creator>
  <cp:lastModifiedBy>Maher</cp:lastModifiedBy>
  <cp:revision>36</cp:revision>
  <dcterms:created xsi:type="dcterms:W3CDTF">2006-08-16T00:00:00Z</dcterms:created>
  <dcterms:modified xsi:type="dcterms:W3CDTF">2021-01-18T12:02:31Z</dcterms:modified>
</cp:coreProperties>
</file>