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F9198B0-43C5-4A25-A375-18A867DD21B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9198B0-43C5-4A25-A375-18A867DD21B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9198B0-43C5-4A25-A375-18A867DD21B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9198B0-43C5-4A25-A375-18A867DD21B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F9198B0-43C5-4A25-A375-18A867DD21B4}" type="datetimeFigureOut">
              <a:rPr lang="ar-IQ" smtClean="0"/>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F9198B0-43C5-4A25-A375-18A867DD21B4}" type="datetimeFigureOut">
              <a:rPr lang="ar-IQ" smtClean="0"/>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F9198B0-43C5-4A25-A375-18A867DD21B4}" type="datetimeFigureOut">
              <a:rPr lang="ar-IQ" smtClean="0"/>
              <a:t>03/06/1442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F9198B0-43C5-4A25-A375-18A867DD21B4}" type="datetimeFigureOut">
              <a:rPr lang="ar-IQ" smtClean="0"/>
              <a:t>03/06/1442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F9198B0-43C5-4A25-A375-18A867DD21B4}" type="datetimeFigureOut">
              <a:rPr lang="ar-IQ" smtClean="0"/>
              <a:t>03/06/1442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F9198B0-43C5-4A25-A375-18A867DD21B4}" type="datetimeFigureOut">
              <a:rPr lang="ar-IQ" smtClean="0"/>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F9198B0-43C5-4A25-A375-18A867DD21B4}" type="datetimeFigureOut">
              <a:rPr lang="ar-IQ" smtClean="0"/>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F18A69-677E-48D6-88D0-E85C9E7D830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F9198B0-43C5-4A25-A375-18A867DD21B4}" type="datetimeFigureOut">
              <a:rPr lang="ar-IQ" smtClean="0"/>
              <a:t>03/06/1442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F18A69-677E-48D6-88D0-E85C9E7D83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ynaeonline.com/postpartum_hemorrhage.htm" TargetMode="External"/><Relationship Id="rId2" Type="http://schemas.openxmlformats.org/officeDocument/2006/relationships/hyperlink" Target="http://www.gynaeonline.com/internal_anatomy.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ynaeonline.com/placenta_previa.htm" TargetMode="External"/><Relationship Id="rId2" Type="http://schemas.openxmlformats.org/officeDocument/2006/relationships/hyperlink" Target="http://www.gynaeonline.com/internal_anatomy.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ynaeonline.com/first_stage_of_labor.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ynaeonline.com/third_stage_of_labor.htm" TargetMode="External"/><Relationship Id="rId2" Type="http://schemas.openxmlformats.org/officeDocument/2006/relationships/hyperlink" Target="http://www.gynaeonline.com/second_stage_of_labor.htm" TargetMode="External"/><Relationship Id="rId1" Type="http://schemas.openxmlformats.org/officeDocument/2006/relationships/slideLayout" Target="../slideLayouts/slideLayout2.xml"/><Relationship Id="rId4" Type="http://schemas.openxmlformats.org/officeDocument/2006/relationships/hyperlink" Target="http://www.gynaeonline.com/first_stage_of_labor.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ynaeonline.com/second_stage_of_labor.htm" TargetMode="External"/><Relationship Id="rId2" Type="http://schemas.openxmlformats.org/officeDocument/2006/relationships/hyperlink" Target="http://www.gynaeonline.com/anatomy.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ynaeonline.com/shoulder_dystocia.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ynaeonline.com/internal_opening.htm" TargetMode="External"/><Relationship Id="rId2" Type="http://schemas.openxmlformats.org/officeDocument/2006/relationships/hyperlink" Target="http://www.gynaeonline.com/anatomy.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ynaeonline.com/anatomy.htm" TargetMode="External"/><Relationship Id="rId2" Type="http://schemas.openxmlformats.org/officeDocument/2006/relationships/hyperlink" Target="http://www.gynaeonline.com/internal_anatomy.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ynaeonline.com/common_words_in_labor.htm" TargetMode="External"/><Relationship Id="rId2" Type="http://schemas.openxmlformats.org/officeDocument/2006/relationships/hyperlink" Target="http://www.gynaeonline.com/second_stage_of_labor.htm" TargetMode="External"/><Relationship Id="rId1" Type="http://schemas.openxmlformats.org/officeDocument/2006/relationships/slideLayout" Target="../slideLayouts/slideLayout2.xml"/><Relationship Id="rId4" Type="http://schemas.openxmlformats.org/officeDocument/2006/relationships/hyperlink" Target="http://www.gynaeonline.com/first_stage_of_labor.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gynaeonline.com/anatomy.htm" TargetMode="External"/><Relationship Id="rId2" Type="http://schemas.openxmlformats.org/officeDocument/2006/relationships/hyperlink" Target="http://www.gynaeonline.com/internal_anatomy.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ynaeonline.com/internal_anatom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3312367"/>
          </a:xfrm>
        </p:spPr>
        <p:txBody>
          <a:bodyPr/>
          <a:lstStyle/>
          <a:p>
            <a:r>
              <a:rPr lang="en-US" b="1" dirty="0" smtClean="0"/>
              <a:t>MATERNAL INJURIES</a:t>
            </a:r>
            <a:r>
              <a:rPr lang="en-US" dirty="0" smtClean="0"/>
              <a:t/>
            </a:r>
            <a:br>
              <a:rPr lang="en-US" dirty="0" smtClean="0"/>
            </a:br>
            <a:endParaRPr lang="ar-IQ" dirty="0"/>
          </a:p>
        </p:txBody>
      </p:sp>
      <p:sp>
        <p:nvSpPr>
          <p:cNvPr id="3" name="عنوان فرعي 2"/>
          <p:cNvSpPr>
            <a:spLocks noGrp="1"/>
          </p:cNvSpPr>
          <p:nvPr>
            <p:ph type="subTitle" idx="1"/>
          </p:nvPr>
        </p:nvSpPr>
        <p:spPr/>
        <p:txBody>
          <a:bodyPr>
            <a:normAutofit/>
          </a:bodyPr>
          <a:lstStyle/>
          <a:p>
            <a:r>
              <a:rPr lang="ar-IQ" b="1" dirty="0" err="1" smtClean="0">
                <a:solidFill>
                  <a:schemeClr val="tx1"/>
                </a:solidFill>
              </a:rPr>
              <a:t>أ.د.</a:t>
            </a:r>
            <a:r>
              <a:rPr lang="ar-IQ" b="1" dirty="0" smtClean="0">
                <a:solidFill>
                  <a:schemeClr val="tx1"/>
                </a:solidFill>
              </a:rPr>
              <a:t> ربيعة محسن علي</a:t>
            </a:r>
            <a:endParaRPr lang="ar-IQ"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CERVICAL TEARS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algn="l" rtl="0"/>
            <a:r>
              <a:rPr lang="en-US" dirty="0" smtClean="0"/>
              <a:t>Minor </a:t>
            </a:r>
            <a:r>
              <a:rPr lang="en-US" dirty="0"/>
              <a:t>tears of the </a:t>
            </a:r>
            <a:r>
              <a:rPr lang="en-US" dirty="0">
                <a:hlinkClick r:id="rId2"/>
              </a:rPr>
              <a:t>cervix</a:t>
            </a:r>
            <a:r>
              <a:rPr lang="en-US" dirty="0"/>
              <a:t> are very common during delivery, especially in a woman who is delivering her first child. But sometimes, major lacerations which can cause severe bleeding may also occur . In fact, cervical tears are the commonest form of </a:t>
            </a:r>
            <a:r>
              <a:rPr lang="en-US" dirty="0">
                <a:hlinkClick r:id="rId3"/>
              </a:rPr>
              <a:t>traumatic post partum hemorrhage</a:t>
            </a:r>
            <a:r>
              <a:rPr lang="en-US" dirty="0"/>
              <a:t>. Cervical tears are commonest at the lateral angle, between the anterior and posterior lips of the </a:t>
            </a:r>
            <a:r>
              <a:rPr lang="en-US" dirty="0">
                <a:hlinkClick r:id="rId2"/>
              </a:rPr>
              <a:t>cervix</a:t>
            </a:r>
            <a:r>
              <a:rPr lang="en-US" dirty="0"/>
              <a:t>. </a:t>
            </a:r>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algn="l" rtl="0"/>
            <a:r>
              <a:rPr lang="en-US" b="1" u="sng" dirty="0"/>
              <a:t>Causes of Cervical tear:</a:t>
            </a:r>
            <a:r>
              <a:rPr lang="en-US" dirty="0"/>
              <a:t> </a:t>
            </a:r>
          </a:p>
          <a:p>
            <a:pPr lvl="0" algn="l" rtl="0"/>
            <a:r>
              <a:rPr lang="en-US" dirty="0"/>
              <a:t>Delivery through an </a:t>
            </a:r>
            <a:r>
              <a:rPr lang="en-US" dirty="0" err="1"/>
              <a:t>undilated</a:t>
            </a:r>
            <a:r>
              <a:rPr lang="en-US" dirty="0"/>
              <a:t> </a:t>
            </a:r>
            <a:r>
              <a:rPr lang="en-US" dirty="0">
                <a:hlinkClick r:id="rId2"/>
              </a:rPr>
              <a:t>cervix</a:t>
            </a:r>
            <a:r>
              <a:rPr lang="en-US" dirty="0"/>
              <a:t> whether spontaneously, or by forceps. </a:t>
            </a:r>
          </a:p>
          <a:p>
            <a:pPr lvl="0" algn="l" rtl="0"/>
            <a:r>
              <a:rPr lang="en-US" dirty="0"/>
              <a:t>Precipitate </a:t>
            </a:r>
            <a:r>
              <a:rPr lang="en-US" dirty="0" err="1"/>
              <a:t>labour</a:t>
            </a:r>
            <a:r>
              <a:rPr lang="en-US" dirty="0"/>
              <a:t>. </a:t>
            </a:r>
          </a:p>
          <a:p>
            <a:pPr lvl="0" algn="l" rtl="0"/>
            <a:r>
              <a:rPr lang="en-US" dirty="0"/>
              <a:t>Rigid </a:t>
            </a:r>
            <a:r>
              <a:rPr lang="en-US" dirty="0">
                <a:hlinkClick r:id="rId2"/>
              </a:rPr>
              <a:t>cervix</a:t>
            </a:r>
            <a:r>
              <a:rPr lang="en-US" dirty="0"/>
              <a:t> due to previous operations like the LEEP procedure, </a:t>
            </a:r>
            <a:r>
              <a:rPr lang="en-US" dirty="0" err="1"/>
              <a:t>conisation</a:t>
            </a:r>
            <a:r>
              <a:rPr lang="en-US" dirty="0"/>
              <a:t>, or cervical amputation. </a:t>
            </a:r>
          </a:p>
          <a:p>
            <a:pPr lvl="0" algn="l" rtl="0"/>
            <a:r>
              <a:rPr lang="en-US" dirty="0"/>
              <a:t>Very vascular cervix as can occur in low level </a:t>
            </a:r>
            <a:r>
              <a:rPr lang="en-US" dirty="0">
                <a:hlinkClick r:id="rId3"/>
              </a:rPr>
              <a:t>placenta </a:t>
            </a:r>
            <a:r>
              <a:rPr lang="en-US" dirty="0" err="1">
                <a:hlinkClick r:id="rId3"/>
              </a:rPr>
              <a:t>previa</a:t>
            </a:r>
            <a:r>
              <a:rPr lang="en-US" dirty="0"/>
              <a:t>. </a:t>
            </a:r>
          </a:p>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l" rtl="0"/>
            <a:r>
              <a:rPr lang="en-US" b="1" u="sng" dirty="0"/>
              <a:t>Treatment / Management of Cervical Tears</a:t>
            </a:r>
            <a:r>
              <a:rPr lang="en-US" dirty="0"/>
              <a:t> </a:t>
            </a:r>
          </a:p>
          <a:p>
            <a:pPr algn="l" rtl="0"/>
            <a:r>
              <a:rPr lang="en-US" dirty="0"/>
              <a:t>The aim of treatment is to control bleeding as early as possible by repairing the tear. Minor lacerations without active bleeding does not require to be repaired - they heal spontaneously with no ill effects. </a:t>
            </a:r>
          </a:p>
          <a:p>
            <a:pPr algn="l" rtl="0"/>
            <a:r>
              <a:rPr lang="en-US" dirty="0"/>
              <a:t>Major cervical lacerations or tears need to be repaired in the Operating theater under anesthesia, good light and proper exposure of the tear. </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VULVAL HEMATOMA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Collection </a:t>
            </a:r>
            <a:r>
              <a:rPr lang="en-US" dirty="0"/>
              <a:t>of blood anywhere in the </a:t>
            </a:r>
            <a:r>
              <a:rPr lang="en-US" dirty="0" err="1"/>
              <a:t>vulval</a:t>
            </a:r>
            <a:r>
              <a:rPr lang="en-US" dirty="0"/>
              <a:t> region is called </a:t>
            </a:r>
            <a:r>
              <a:rPr lang="en-US" dirty="0" err="1"/>
              <a:t>vulval</a:t>
            </a:r>
            <a:r>
              <a:rPr lang="en-US" dirty="0"/>
              <a:t> hematoma. Although </a:t>
            </a:r>
            <a:r>
              <a:rPr lang="en-US" dirty="0" err="1"/>
              <a:t>vulval</a:t>
            </a:r>
            <a:r>
              <a:rPr lang="en-US" dirty="0"/>
              <a:t> </a:t>
            </a:r>
            <a:r>
              <a:rPr lang="en-US" dirty="0" err="1"/>
              <a:t>haematomas</a:t>
            </a:r>
            <a:r>
              <a:rPr lang="en-US" dirty="0"/>
              <a:t> can also occur after an injury due to any cause, it is commonly seen after the </a:t>
            </a:r>
            <a:r>
              <a:rPr lang="en-US" dirty="0">
                <a:hlinkClick r:id="rId2"/>
              </a:rPr>
              <a:t>vaginal delivery of a baby</a:t>
            </a:r>
            <a:r>
              <a:rPr lang="en-US" dirty="0"/>
              <a:t>. </a:t>
            </a:r>
          </a:p>
          <a:p>
            <a:pPr algn="l" rtl="0"/>
            <a:r>
              <a:rPr lang="en-US" dirty="0"/>
              <a:t>A </a:t>
            </a:r>
            <a:r>
              <a:rPr lang="en-US" dirty="0" err="1"/>
              <a:t>Vulval</a:t>
            </a:r>
            <a:r>
              <a:rPr lang="en-US" dirty="0"/>
              <a:t> hematoma can occur either spontaneously or after improper repair of an episiotomy wound. Blood from a rupture of the deep veins of this region collects in a closed space with no opening for it to drain out. </a:t>
            </a:r>
          </a:p>
          <a:p>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normAutofit lnSpcReduction="10000"/>
          </a:bodyPr>
          <a:lstStyle/>
          <a:p>
            <a:pPr algn="l" rtl="0"/>
            <a:r>
              <a:rPr lang="en-US" b="1" u="sng" dirty="0"/>
              <a:t>Symptoms of </a:t>
            </a:r>
            <a:r>
              <a:rPr lang="en-US" b="1" u="sng" dirty="0" err="1"/>
              <a:t>Vulval</a:t>
            </a:r>
            <a:r>
              <a:rPr lang="en-US" b="1" u="sng" dirty="0"/>
              <a:t> Hematoma:</a:t>
            </a:r>
            <a:r>
              <a:rPr lang="en-US" dirty="0"/>
              <a:t> </a:t>
            </a:r>
          </a:p>
          <a:p>
            <a:pPr lvl="0" algn="l" rtl="0"/>
            <a:r>
              <a:rPr lang="en-US" dirty="0"/>
              <a:t>A steadily increasing swelling to one side of the vagina. </a:t>
            </a:r>
          </a:p>
          <a:p>
            <a:pPr lvl="0" algn="l" rtl="0"/>
            <a:r>
              <a:rPr lang="en-US" dirty="0"/>
              <a:t>The swelling is tense and tender to the touch. </a:t>
            </a:r>
          </a:p>
          <a:p>
            <a:pPr lvl="0" algn="l" rtl="0"/>
            <a:r>
              <a:rPr lang="en-US" dirty="0"/>
              <a:t>The woman complains of severe pain, more so on sitting down. </a:t>
            </a:r>
          </a:p>
          <a:p>
            <a:pPr lvl="0" algn="l" rtl="0"/>
            <a:r>
              <a:rPr lang="en-US" dirty="0"/>
              <a:t>There may be difficulty in passing urine if the swelling presses on the urethra. </a:t>
            </a:r>
          </a:p>
          <a:p>
            <a:pPr lvl="0" algn="l" rtl="0"/>
            <a:r>
              <a:rPr lang="en-US" dirty="0"/>
              <a:t>The bleeding can be severe enough to cause the patient to go into shock. </a:t>
            </a:r>
          </a:p>
          <a:p>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548680"/>
            <a:ext cx="8435280" cy="5577483"/>
          </a:xfrm>
        </p:spPr>
        <p:txBody>
          <a:bodyPr>
            <a:noAutofit/>
          </a:bodyPr>
          <a:lstStyle/>
          <a:p>
            <a:pPr algn="l" rtl="0"/>
            <a:r>
              <a:rPr lang="en-US" sz="2400" b="1" u="sng" dirty="0"/>
              <a:t>Treatment / Management of </a:t>
            </a:r>
            <a:r>
              <a:rPr lang="en-US" sz="2400" b="1" u="sng" dirty="0" err="1"/>
              <a:t>Vulval</a:t>
            </a:r>
            <a:r>
              <a:rPr lang="en-US" sz="2400" b="1" u="sng" dirty="0"/>
              <a:t> Hematoma</a:t>
            </a:r>
            <a:r>
              <a:rPr lang="en-US" sz="2400" dirty="0"/>
              <a:t> </a:t>
            </a:r>
          </a:p>
          <a:p>
            <a:pPr algn="l" rtl="0"/>
            <a:r>
              <a:rPr lang="en-US" sz="2400" dirty="0"/>
              <a:t>The aim of treatment is to </a:t>
            </a:r>
            <a:r>
              <a:rPr lang="en-US" sz="2400" dirty="0" err="1"/>
              <a:t>ligate</a:t>
            </a:r>
            <a:r>
              <a:rPr lang="en-US" sz="2400" dirty="0"/>
              <a:t> the bleeding blood vessels as early as possible and support the patient with IV drips and medicines so that she does not go into shock. </a:t>
            </a:r>
          </a:p>
          <a:p>
            <a:pPr lvl="0" algn="l" rtl="0"/>
            <a:r>
              <a:rPr lang="en-US" sz="2400" dirty="0"/>
              <a:t>An incision is made at the most distended point of the hematoma. </a:t>
            </a:r>
          </a:p>
          <a:p>
            <a:pPr lvl="0" algn="l" rtl="0"/>
            <a:r>
              <a:rPr lang="en-US" sz="2400" dirty="0"/>
              <a:t>The incision is then deepened and the blood clots scooped out. </a:t>
            </a:r>
          </a:p>
          <a:p>
            <a:pPr lvl="0" algn="l" rtl="0"/>
            <a:r>
              <a:rPr lang="en-US" sz="2400" dirty="0"/>
              <a:t>The bleeding vessels are identified and tied up. </a:t>
            </a:r>
          </a:p>
          <a:p>
            <a:pPr lvl="0" algn="l" rtl="0"/>
            <a:r>
              <a:rPr lang="en-US" sz="2400" dirty="0"/>
              <a:t>The incision is closed by applying different layers of stitches. </a:t>
            </a:r>
          </a:p>
          <a:p>
            <a:pPr lvl="0" algn="l" rtl="0"/>
            <a:r>
              <a:rPr lang="en-US" sz="2400" dirty="0"/>
              <a:t>A drain may be put in the wound for 24 hours to allow any oozing blood to flow out. </a:t>
            </a:r>
          </a:p>
          <a:p>
            <a:pPr lvl="0" algn="l" rtl="0"/>
            <a:r>
              <a:rPr lang="en-US" sz="2400" dirty="0"/>
              <a:t>Proper antibiotics are prescribed and the patient kept under close observation. </a:t>
            </a:r>
          </a:p>
          <a:p>
            <a:pPr lvl="0" algn="l" rtl="0"/>
            <a:r>
              <a:rPr lang="en-US" sz="2400" dirty="0"/>
              <a:t>Blood transfusion is given if necessary. </a:t>
            </a:r>
          </a:p>
          <a:p>
            <a:pPr algn="l"/>
            <a:endParaRPr lang="ar-IQ"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a:buNone/>
            </a:pPr>
            <a:r>
              <a:rPr lang="en-US" dirty="0" smtClean="0"/>
              <a:t>Most maternal injuries occur during the </a:t>
            </a:r>
            <a:r>
              <a:rPr lang="en-US" dirty="0" smtClean="0">
                <a:hlinkClick r:id="rId2"/>
              </a:rPr>
              <a:t>second stage of </a:t>
            </a:r>
            <a:r>
              <a:rPr lang="en-US" dirty="0" err="1" smtClean="0">
                <a:hlinkClick r:id="rId2"/>
              </a:rPr>
              <a:t>labour</a:t>
            </a:r>
            <a:r>
              <a:rPr lang="en-US" dirty="0" smtClean="0"/>
              <a:t> but the diagnosis is made in the </a:t>
            </a:r>
            <a:r>
              <a:rPr lang="en-US" dirty="0" smtClean="0">
                <a:hlinkClick r:id="rId3"/>
              </a:rPr>
              <a:t>third stage</a:t>
            </a:r>
            <a:r>
              <a:rPr lang="en-US" dirty="0" smtClean="0"/>
              <a:t> after the </a:t>
            </a:r>
            <a:r>
              <a:rPr lang="en-US" dirty="0" smtClean="0">
                <a:hlinkClick r:id="rId4"/>
              </a:rPr>
              <a:t>delivery of the baby</a:t>
            </a:r>
            <a:r>
              <a:rPr lang="en-US" dirty="0" smtClean="0"/>
              <a:t>. Some of the commoner ones are described below. </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PERINEAL TEARS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algn="l" rtl="0"/>
            <a:r>
              <a:rPr lang="en-US" dirty="0" smtClean="0"/>
              <a:t>The </a:t>
            </a:r>
            <a:r>
              <a:rPr lang="en-US" dirty="0"/>
              <a:t>perineum is the region between the </a:t>
            </a:r>
            <a:r>
              <a:rPr lang="en-US" dirty="0">
                <a:hlinkClick r:id="rId2"/>
              </a:rPr>
              <a:t>vaginal opening</a:t>
            </a:r>
            <a:r>
              <a:rPr lang="en-US" dirty="0"/>
              <a:t> and the anus. The perineum may get injured when there is overstretching or rapid stretching during the </a:t>
            </a:r>
            <a:r>
              <a:rPr lang="en-US" dirty="0">
                <a:hlinkClick r:id="rId3"/>
              </a:rPr>
              <a:t>delivery of the baby</a:t>
            </a:r>
            <a:r>
              <a:rPr lang="en-US" dirty="0"/>
              <a:t>. An inelastic perineum due to the presence of a scar can also lead to a </a:t>
            </a:r>
            <a:r>
              <a:rPr lang="en-US" dirty="0" err="1"/>
              <a:t>perineal</a:t>
            </a:r>
            <a:r>
              <a:rPr lang="en-US" dirty="0"/>
              <a:t> tear. Some of the causes of overstretching of the perineum leading to </a:t>
            </a:r>
            <a:r>
              <a:rPr lang="en-US" dirty="0" err="1"/>
              <a:t>perineal</a:t>
            </a:r>
            <a:r>
              <a:rPr lang="en-US" dirty="0"/>
              <a:t> tear are: </a:t>
            </a:r>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lvl="0" algn="l" rtl="0"/>
            <a:r>
              <a:rPr lang="en-US" dirty="0"/>
              <a:t>A big baby - usually babies more than 4000 </a:t>
            </a:r>
            <a:r>
              <a:rPr lang="en-US" dirty="0" err="1"/>
              <a:t>kgs</a:t>
            </a:r>
            <a:r>
              <a:rPr lang="en-US" dirty="0"/>
              <a:t> or 9 ounces are considered big. </a:t>
            </a:r>
          </a:p>
          <a:p>
            <a:pPr lvl="0" algn="l" rtl="0"/>
            <a:r>
              <a:rPr lang="en-US" dirty="0" err="1"/>
              <a:t>Malpresentation</a:t>
            </a:r>
            <a:r>
              <a:rPr lang="en-US" dirty="0"/>
              <a:t> of the baby like </a:t>
            </a:r>
            <a:r>
              <a:rPr lang="en-US" dirty="0" err="1"/>
              <a:t>occipitoposterior</a:t>
            </a:r>
            <a:r>
              <a:rPr lang="en-US" dirty="0"/>
              <a:t> position or face presentation. </a:t>
            </a:r>
          </a:p>
          <a:p>
            <a:pPr lvl="0" algn="l" rtl="0"/>
            <a:r>
              <a:rPr lang="en-US" dirty="0"/>
              <a:t>Average sized baby with a narrow maternal vaginal outlet </a:t>
            </a:r>
          </a:p>
          <a:p>
            <a:pPr lvl="0" algn="l" rtl="0"/>
            <a:r>
              <a:rPr lang="en-US" dirty="0"/>
              <a:t>Forceps delivery or other instrumental deliveries </a:t>
            </a:r>
          </a:p>
          <a:p>
            <a:pPr lvl="0" algn="l" rtl="0"/>
            <a:r>
              <a:rPr lang="en-US" dirty="0">
                <a:hlinkClick r:id="rId2"/>
              </a:rPr>
              <a:t>Shoulder </a:t>
            </a:r>
            <a:r>
              <a:rPr lang="en-US" dirty="0" err="1">
                <a:hlinkClick r:id="rId2"/>
              </a:rPr>
              <a:t>Dystocia</a:t>
            </a:r>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r>
              <a:rPr lang="en-US" b="1" u="sng" dirty="0"/>
              <a:t>Degrees of </a:t>
            </a:r>
            <a:r>
              <a:rPr lang="en-US" b="1" u="sng" dirty="0" err="1"/>
              <a:t>perineal</a:t>
            </a:r>
            <a:r>
              <a:rPr lang="en-US" b="1" u="sng" dirty="0"/>
              <a:t> tear:</a:t>
            </a:r>
            <a:r>
              <a:rPr lang="en-US" dirty="0"/>
              <a:t> There are three degrees of </a:t>
            </a:r>
            <a:r>
              <a:rPr lang="en-US" dirty="0" err="1"/>
              <a:t>perineal</a:t>
            </a:r>
            <a:r>
              <a:rPr lang="en-US" dirty="0"/>
              <a:t> tear. </a:t>
            </a:r>
          </a:p>
          <a:p>
            <a:pPr lvl="0" algn="l" rtl="0"/>
            <a:r>
              <a:rPr lang="en-US" b="1" u="sng" dirty="0"/>
              <a:t>First Degree </a:t>
            </a:r>
            <a:r>
              <a:rPr lang="en-US" b="1" u="sng" dirty="0" err="1"/>
              <a:t>perineal</a:t>
            </a:r>
            <a:r>
              <a:rPr lang="en-US" b="1" u="sng" dirty="0"/>
              <a:t> tear: </a:t>
            </a:r>
            <a:r>
              <a:rPr lang="en-US" dirty="0"/>
              <a:t>This is only a mild degree of laceration or tear of the skin at the edge of the </a:t>
            </a:r>
            <a:r>
              <a:rPr lang="en-US" dirty="0">
                <a:hlinkClick r:id="rId2"/>
              </a:rPr>
              <a:t>vaginal opening</a:t>
            </a:r>
            <a:r>
              <a:rPr lang="en-US" dirty="0"/>
              <a:t>. The lower part of the </a:t>
            </a:r>
            <a:r>
              <a:rPr lang="en-US" dirty="0">
                <a:hlinkClick r:id="rId3"/>
              </a:rPr>
              <a:t>vagina </a:t>
            </a:r>
            <a:r>
              <a:rPr lang="en-US" dirty="0"/>
              <a:t>as well as the </a:t>
            </a:r>
            <a:r>
              <a:rPr lang="en-US" dirty="0" err="1"/>
              <a:t>perineal</a:t>
            </a:r>
            <a:r>
              <a:rPr lang="en-US" dirty="0"/>
              <a:t> skin may be torn but the major muscles of this region are not affected. </a:t>
            </a:r>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lvl="0" algn="l" rtl="0"/>
            <a:r>
              <a:rPr lang="en-US" b="1" u="sng" dirty="0"/>
              <a:t>Second degree </a:t>
            </a:r>
            <a:r>
              <a:rPr lang="en-US" b="1" u="sng" dirty="0" err="1"/>
              <a:t>perineal</a:t>
            </a:r>
            <a:r>
              <a:rPr lang="en-US" b="1" u="sng" dirty="0"/>
              <a:t> tear:</a:t>
            </a:r>
            <a:r>
              <a:rPr lang="en-US" dirty="0"/>
              <a:t> This involves rupture of the muscles of the perineum with deep tears in the </a:t>
            </a:r>
            <a:r>
              <a:rPr lang="en-US" dirty="0">
                <a:hlinkClick r:id="rId2"/>
              </a:rPr>
              <a:t>vaginal wall</a:t>
            </a:r>
            <a:r>
              <a:rPr lang="en-US" dirty="0"/>
              <a:t>. The tear may extend right up to the anus, but does not involve the anal sphincter. </a:t>
            </a:r>
          </a:p>
          <a:p>
            <a:pPr lvl="0" algn="l" rtl="0"/>
            <a:r>
              <a:rPr lang="en-US" b="1" u="sng" dirty="0"/>
              <a:t>Third degree </a:t>
            </a:r>
            <a:r>
              <a:rPr lang="en-US" b="1" u="sng" dirty="0" err="1"/>
              <a:t>perineal</a:t>
            </a:r>
            <a:r>
              <a:rPr lang="en-US" b="1" u="sng" dirty="0"/>
              <a:t> tear: </a:t>
            </a:r>
            <a:r>
              <a:rPr lang="en-US" dirty="0"/>
              <a:t>In a complete </a:t>
            </a:r>
            <a:r>
              <a:rPr lang="en-US" dirty="0" err="1"/>
              <a:t>perineal</a:t>
            </a:r>
            <a:r>
              <a:rPr lang="en-US" dirty="0"/>
              <a:t> tear, the tear extends from the </a:t>
            </a:r>
            <a:r>
              <a:rPr lang="en-US" dirty="0">
                <a:hlinkClick r:id="rId3"/>
              </a:rPr>
              <a:t>vaginal</a:t>
            </a:r>
            <a:r>
              <a:rPr lang="en-US" dirty="0"/>
              <a:t> opening through the </a:t>
            </a:r>
            <a:r>
              <a:rPr lang="en-US" dirty="0">
                <a:hlinkClick r:id="rId2"/>
              </a:rPr>
              <a:t>posterior vaginal wall</a:t>
            </a:r>
            <a:r>
              <a:rPr lang="en-US" dirty="0"/>
              <a:t> and the </a:t>
            </a:r>
            <a:r>
              <a:rPr lang="en-US" dirty="0" err="1"/>
              <a:t>perineal</a:t>
            </a:r>
            <a:r>
              <a:rPr lang="en-US" dirty="0"/>
              <a:t> muscles </a:t>
            </a:r>
            <a:r>
              <a:rPr lang="en-US" dirty="0" err="1"/>
              <a:t>upto</a:t>
            </a:r>
            <a:r>
              <a:rPr lang="en-US" dirty="0"/>
              <a:t> the anus with injuries to the external anal sphincter. The anal or the rectal canal may or may not be involved. </a:t>
            </a:r>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20000"/>
          </a:bodyPr>
          <a:lstStyle/>
          <a:p>
            <a:pPr algn="l" rtl="0"/>
            <a:r>
              <a:rPr lang="en-US" b="1" u="sng" dirty="0"/>
              <a:t>Management/Treatment of </a:t>
            </a:r>
            <a:r>
              <a:rPr lang="en-US" b="1" u="sng" dirty="0" err="1"/>
              <a:t>Perineal</a:t>
            </a:r>
            <a:r>
              <a:rPr lang="en-US" b="1" u="sng" dirty="0"/>
              <a:t> Tears </a:t>
            </a:r>
            <a:endParaRPr lang="en-US" dirty="0"/>
          </a:p>
          <a:p>
            <a:pPr algn="l" rtl="0"/>
            <a:r>
              <a:rPr lang="en-US" dirty="0"/>
              <a:t>Prevention is the best management. The </a:t>
            </a:r>
            <a:r>
              <a:rPr lang="en-US" dirty="0">
                <a:hlinkClick r:id="rId2"/>
              </a:rPr>
              <a:t>second stage of </a:t>
            </a:r>
            <a:r>
              <a:rPr lang="en-US" dirty="0" err="1">
                <a:hlinkClick r:id="rId2"/>
              </a:rPr>
              <a:t>labour</a:t>
            </a:r>
            <a:r>
              <a:rPr lang="en-US" dirty="0"/>
              <a:t> should be properly conducted. An </a:t>
            </a:r>
            <a:r>
              <a:rPr lang="en-US" dirty="0">
                <a:hlinkClick r:id="rId3"/>
              </a:rPr>
              <a:t>episiotomy</a:t>
            </a:r>
            <a:r>
              <a:rPr lang="en-US" dirty="0"/>
              <a:t> should be performed wherever deemed necessary to prevent tear of the perineum. </a:t>
            </a:r>
          </a:p>
          <a:p>
            <a:pPr lvl="0" algn="l" rtl="0"/>
            <a:r>
              <a:rPr lang="en-US" b="1" u="sng" dirty="0"/>
              <a:t>Immediate Repair:</a:t>
            </a:r>
            <a:r>
              <a:rPr lang="en-US" dirty="0"/>
              <a:t> A first degree or second degree tear should be immediately repaired, preferably within the first 24 hours. </a:t>
            </a:r>
          </a:p>
          <a:p>
            <a:pPr lvl="0" algn="l" rtl="0"/>
            <a:r>
              <a:rPr lang="en-US" b="1" u="sng" dirty="0"/>
              <a:t>Delayed Repair:</a:t>
            </a:r>
            <a:r>
              <a:rPr lang="en-US" dirty="0"/>
              <a:t> If the tear is diagnosed after 24 hours, then the woman is given antibiotics and the wound dressed so that infection , if any, is controlled. Then the tear is repaired</a:t>
            </a:r>
            <a:r>
              <a:rPr lang="en-US" dirty="0" smtClean="0"/>
              <a:t>.</a:t>
            </a:r>
          </a:p>
          <a:p>
            <a:pPr algn="l" rtl="0"/>
            <a:r>
              <a:rPr lang="en-US" dirty="0" smtClean="0"/>
              <a:t> </a:t>
            </a:r>
            <a:r>
              <a:rPr lang="en-US" b="1" u="sng" dirty="0"/>
              <a:t>Third Degree tear:</a:t>
            </a:r>
            <a:r>
              <a:rPr lang="en-US" dirty="0"/>
              <a:t> A third degree tear is always repaired after 3 months of the </a:t>
            </a:r>
            <a:r>
              <a:rPr lang="en-US" dirty="0">
                <a:hlinkClick r:id="rId4"/>
              </a:rPr>
              <a:t>delivery of the baby</a:t>
            </a:r>
            <a:r>
              <a:rPr lang="en-US" dirty="0"/>
              <a:t> to allow the tissues to regain the pre-pregnant state. </a:t>
            </a:r>
          </a:p>
          <a:p>
            <a:pPr lvl="0" algn="l" rtl="0"/>
            <a:endParaRPr lang="en-US" dirty="0" smtClean="0"/>
          </a:p>
          <a:p>
            <a:pPr lvl="0" algn="l" rtl="0"/>
            <a:endParaRPr lang="en-US" dirty="0"/>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VAGINAL TEARS </a:t>
            </a:r>
            <a:r>
              <a:rPr lang="en-US" dirty="0" smtClean="0"/>
              <a:t/>
            </a:r>
            <a:br>
              <a:rPr lang="en-US" dirty="0" smtClean="0"/>
            </a:br>
            <a:endParaRPr lang="ar-IQ" dirty="0"/>
          </a:p>
        </p:txBody>
      </p:sp>
      <p:sp>
        <p:nvSpPr>
          <p:cNvPr id="3" name="عنصر نائب للمحتوى 2"/>
          <p:cNvSpPr>
            <a:spLocks noGrp="1"/>
          </p:cNvSpPr>
          <p:nvPr>
            <p:ph idx="1"/>
          </p:nvPr>
        </p:nvSpPr>
        <p:spPr>
          <a:xfrm>
            <a:off x="457200" y="1052736"/>
            <a:ext cx="8229600" cy="5073427"/>
          </a:xfrm>
        </p:spPr>
        <p:txBody>
          <a:bodyPr>
            <a:normAutofit fontScale="92500" lnSpcReduction="20000"/>
          </a:bodyPr>
          <a:lstStyle/>
          <a:p>
            <a:pPr algn="l" rtl="0"/>
            <a:r>
              <a:rPr lang="en-US" b="1" u="sng" dirty="0" smtClean="0"/>
              <a:t>Vaginal </a:t>
            </a:r>
            <a:r>
              <a:rPr lang="en-US" b="1" u="sng" dirty="0"/>
              <a:t>Tears </a:t>
            </a:r>
            <a:r>
              <a:rPr lang="en-US" dirty="0"/>
              <a:t>can occur at any part of the </a:t>
            </a:r>
            <a:r>
              <a:rPr lang="en-US" dirty="0">
                <a:hlinkClick r:id="rId2"/>
              </a:rPr>
              <a:t>vaginal wall</a:t>
            </a:r>
            <a:r>
              <a:rPr lang="en-US" dirty="0"/>
              <a:t>, but are seen mostly at the junction between the lateral and posterior walls. These tears may be superficial with only minor lacerations of the vaginal mucosa. But, sometimes the tears may be deep enough to expose the inner muscles. </a:t>
            </a:r>
          </a:p>
          <a:p>
            <a:pPr algn="l"/>
            <a:r>
              <a:rPr lang="en-US" dirty="0"/>
              <a:t>Vaginal tears can also occur at the region around the </a:t>
            </a:r>
            <a:r>
              <a:rPr lang="en-US" dirty="0">
                <a:hlinkClick r:id="rId3"/>
              </a:rPr>
              <a:t>urethra </a:t>
            </a:r>
            <a:r>
              <a:rPr lang="en-US" dirty="0"/>
              <a:t>- the opening through which urine comes out. These are then called </a:t>
            </a:r>
            <a:r>
              <a:rPr lang="en-US" b="1" dirty="0"/>
              <a:t>' </a:t>
            </a:r>
            <a:r>
              <a:rPr lang="en-US" b="1" dirty="0" err="1"/>
              <a:t>Paraurethral</a:t>
            </a:r>
            <a:r>
              <a:rPr lang="en-US" b="1" dirty="0"/>
              <a:t> tears'</a:t>
            </a:r>
            <a:r>
              <a:rPr lang="en-US" dirty="0"/>
              <a:t>. The problem with these type of tears is that there may be profuse bleeding from even a small tear since the region has a large blood supply.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r>
              <a:rPr lang="en-US" b="1" u="sng" dirty="0"/>
              <a:t>Treatment / Management of vaginal Tears</a:t>
            </a:r>
            <a:r>
              <a:rPr lang="en-US" dirty="0"/>
              <a:t> </a:t>
            </a:r>
          </a:p>
          <a:p>
            <a:pPr algn="l"/>
            <a:r>
              <a:rPr lang="en-US" dirty="0"/>
              <a:t>The </a:t>
            </a:r>
            <a:r>
              <a:rPr lang="en-US" dirty="0">
                <a:hlinkClick r:id="rId2"/>
              </a:rPr>
              <a:t>vagina</a:t>
            </a:r>
            <a:r>
              <a:rPr lang="en-US" dirty="0"/>
              <a:t> should always be examined under proper light immediately after the delivery of the baby for any such tears. All tears should be repaired immediately</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1045</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سمة Office</vt:lpstr>
      <vt:lpstr>MATERNAL INJURIES </vt:lpstr>
      <vt:lpstr>PowerPoint Presentation</vt:lpstr>
      <vt:lpstr>PERINEAL TEARS  </vt:lpstr>
      <vt:lpstr>PowerPoint Presentation</vt:lpstr>
      <vt:lpstr>PowerPoint Presentation</vt:lpstr>
      <vt:lpstr>PowerPoint Presentation</vt:lpstr>
      <vt:lpstr>PowerPoint Presentation</vt:lpstr>
      <vt:lpstr>VAGINAL TEARS  </vt:lpstr>
      <vt:lpstr>PowerPoint Presentation</vt:lpstr>
      <vt:lpstr>CERVICAL TEARS  </vt:lpstr>
      <vt:lpstr>PowerPoint Presentation</vt:lpstr>
      <vt:lpstr>PowerPoint Presentation</vt:lpstr>
      <vt:lpstr>VULVAL HEMATOMA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INJURIES</dc:title>
  <dc:creator>البابلي سنتر</dc:creator>
  <cp:lastModifiedBy>Maher</cp:lastModifiedBy>
  <cp:revision>2</cp:revision>
  <dcterms:created xsi:type="dcterms:W3CDTF">2020-12-23T07:47:26Z</dcterms:created>
  <dcterms:modified xsi:type="dcterms:W3CDTF">2021-01-16T13:17:12Z</dcterms:modified>
</cp:coreProperties>
</file>