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305" r:id="rId9"/>
    <p:sldId id="265" r:id="rId10"/>
    <p:sldId id="266" r:id="rId11"/>
    <p:sldId id="306" r:id="rId12"/>
    <p:sldId id="267" r:id="rId13"/>
    <p:sldId id="268" r:id="rId14"/>
    <p:sldId id="269" r:id="rId15"/>
    <p:sldId id="270" r:id="rId16"/>
    <p:sldId id="271" r:id="rId17"/>
    <p:sldId id="272" r:id="rId18"/>
    <p:sldId id="273" r:id="rId19"/>
    <p:sldId id="274" r:id="rId20"/>
    <p:sldId id="275" r:id="rId21"/>
    <p:sldId id="276" r:id="rId22"/>
    <p:sldId id="277" r:id="rId23"/>
    <p:sldId id="288" r:id="rId24"/>
    <p:sldId id="308" r:id="rId25"/>
    <p:sldId id="289" r:id="rId26"/>
    <p:sldId id="279" r:id="rId27"/>
    <p:sldId id="280" r:id="rId28"/>
    <p:sldId id="281" r:id="rId29"/>
    <p:sldId id="290" r:id="rId30"/>
    <p:sldId id="295" r:id="rId31"/>
    <p:sldId id="307" r:id="rId32"/>
    <p:sldId id="301" r:id="rId33"/>
    <p:sldId id="304" r:id="rId34"/>
    <p:sldId id="296" r:id="rId35"/>
    <p:sldId id="297" r:id="rId36"/>
    <p:sldId id="298" r:id="rId37"/>
    <p:sldId id="299" r:id="rId38"/>
    <p:sldId id="302" r:id="rId39"/>
    <p:sldId id="303" r:id="rId40"/>
    <p:sldId id="278" r:id="rId41"/>
    <p:sldId id="282" r:id="rId42"/>
    <p:sldId id="283" r:id="rId43"/>
    <p:sldId id="284" r:id="rId44"/>
    <p:sldId id="285" r:id="rId45"/>
    <p:sldId id="286" r:id="rId46"/>
    <p:sldId id="291" r:id="rId47"/>
    <p:sldId id="292" r:id="rId48"/>
    <p:sldId id="293" r:id="rId49"/>
    <p:sldId id="294" r:id="rId50"/>
    <p:sldId id="28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31" autoAdjust="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20" name="عنصر نائب للتذييل 19"/>
          <p:cNvSpPr>
            <a:spLocks noGrp="1"/>
          </p:cNvSpPr>
          <p:nvPr>
            <p:ph type="ftr" sz="quarter" idx="11"/>
          </p:nvPr>
        </p:nvSpPr>
        <p:spPr/>
        <p:txBody>
          <a:bodyPr/>
          <a:lstStyle>
            <a:extLst/>
          </a:lstStyle>
          <a:p>
            <a:endParaRPr lang="en-US" dirty="0"/>
          </a:p>
        </p:txBody>
      </p:sp>
      <p:sp>
        <p:nvSpPr>
          <p:cNvPr id="10" name="عنصر نائب لرقم الشريحة 9"/>
          <p:cNvSpPr>
            <a:spLocks noGrp="1"/>
          </p:cNvSpPr>
          <p:nvPr>
            <p:ph type="sldNum" sz="quarter" idx="12"/>
          </p:nvPr>
        </p:nvSpPr>
        <p:spPr/>
        <p:txBody>
          <a:bodyPr/>
          <a:lstStyle>
            <a:extLst/>
          </a:lstStyle>
          <a:p>
            <a:fld id="{4F543D16-FE11-4A71-9182-253F992BBFC7}" type="slidenum">
              <a:rPr lang="en-US" smtClean="0"/>
              <a:t>‹#›</a:t>
            </a:fld>
            <a:endParaRPr lang="en-US"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4F543D16-FE11-4A71-9182-253F992BBFC7}" type="slidenum">
              <a:rPr lang="en-US" smtClean="0"/>
              <a:t>‹#›</a:t>
            </a:fld>
            <a:endParaRPr lang="en-US"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3" name="عنصر نائب للتذييل 2"/>
          <p:cNvSpPr>
            <a:spLocks noGrp="1"/>
          </p:cNvSpPr>
          <p:nvPr>
            <p:ph type="ftr" sz="quarter" idx="11"/>
          </p:nvPr>
        </p:nvSpPr>
        <p:spPr/>
        <p:txBody>
          <a:bodyPr/>
          <a:lstStyle>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4F543D16-FE11-4A71-9182-253F992BBFC7}" type="slidenum">
              <a:rPr lang="en-US" smtClean="0"/>
              <a:t>‹#›</a:t>
            </a:fld>
            <a:endParaRPr lang="en-US"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4F543D16-FE11-4A71-9182-253F992BBFC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26370CD-9EA2-42DF-B79A-7ABB4B552D06}" type="datetimeFigureOut">
              <a:rPr lang="en-US" smtClean="0"/>
              <a:t>1/16/2021</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4F543D16-FE11-4A71-9182-253F992BBFC7}" type="slidenum">
              <a:rPr lang="en-US" smtClean="0"/>
              <a:t>‹#›</a:t>
            </a:fld>
            <a:endParaRPr lang="en-US"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26370CD-9EA2-42DF-B79A-7ABB4B552D06}" type="datetimeFigureOut">
              <a:rPr lang="en-US" smtClean="0"/>
              <a:t>1/16/2021</a:t>
            </a:fld>
            <a:endParaRPr lang="en-US"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F543D16-FE11-4A71-9182-253F992BBFC7}" type="slidenum">
              <a:rPr lang="en-US" smtClean="0"/>
              <a:t>‹#›</a:t>
            </a:fld>
            <a:endParaRPr lang="en-US"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webmd.com/women/video/corio-normal-menstrual-cycle" TargetMode="External"/><Relationship Id="rId2" Type="http://schemas.openxmlformats.org/officeDocument/2006/relationships/hyperlink" Target="https://www.webmd.com/back-pain/default.htm" TargetMode="External"/><Relationship Id="rId1" Type="http://schemas.openxmlformats.org/officeDocument/2006/relationships/slideLayout" Target="../slideLayouts/slideLayout2.xml"/><Relationship Id="rId6" Type="http://schemas.openxmlformats.org/officeDocument/2006/relationships/hyperlink" Target="https://www.webmd.com/baby/default.htm" TargetMode="External"/><Relationship Id="rId5" Type="http://schemas.openxmlformats.org/officeDocument/2006/relationships/hyperlink" Target="https://www.webmd.com/sexual-conditions/guide/female-pain-during-sex" TargetMode="External"/><Relationship Id="rId4" Type="http://schemas.openxmlformats.org/officeDocument/2006/relationships/hyperlink" Target="https://www.webmd.com/women/menstrual-cramps"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webmd.com/drugs/mono-9368-IBUPROFEN+-+ORAL.aspx?drugid=5166&amp;drugname=ibuprofen+oral" TargetMode="External"/><Relationship Id="rId2" Type="http://schemas.openxmlformats.org/officeDocument/2006/relationships/hyperlink" Target="https://www.webmd.com/drugs/index-drugs.aspx" TargetMode="External"/><Relationship Id="rId1" Type="http://schemas.openxmlformats.org/officeDocument/2006/relationships/slideLayout" Target="../slideLayouts/slideLayout2.xml"/><Relationship Id="rId6" Type="http://schemas.openxmlformats.org/officeDocument/2006/relationships/hyperlink" Target="https://www.webmd.com/drugs/mono-1289-NAPROXEN+-+ORAL.aspx?drugid=1098&amp;drugname=Aleve+Oral" TargetMode="External"/><Relationship Id="rId5" Type="http://schemas.openxmlformats.org/officeDocument/2006/relationships/hyperlink" Target="https://www.webmd.com/drugs/mono-1289-NAPROXEN+-+ORAL.aspx?drugid=5173&amp;drugname=Naproxen+Oral" TargetMode="External"/><Relationship Id="rId4" Type="http://schemas.openxmlformats.org/officeDocument/2006/relationships/hyperlink" Target="https://www.webmd.com/drugs/mono-9368-IBUPROFEN+-+ORAL.aspx?drugid=4387&amp;drugname=motrin+oral"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www.webmd.com/sex/birth-control/default.htm" TargetMode="External"/><Relationship Id="rId13" Type="http://schemas.openxmlformats.org/officeDocument/2006/relationships/hyperlink" Target="https://www.webmd.com/women/picture-of-the-cervix" TargetMode="External"/><Relationship Id="rId3" Type="http://schemas.openxmlformats.org/officeDocument/2006/relationships/hyperlink" Target="https://www.webmd.com/women/ss/slideshow-what-is-inflammation" TargetMode="External"/><Relationship Id="rId7" Type="http://schemas.openxmlformats.org/officeDocument/2006/relationships/hyperlink" Target="https://www.accessdata.fda.gov/scripts/cder/daf/index.cfm?event=overview.process&amp;varApplNo=210450" TargetMode="External"/><Relationship Id="rId12" Type="http://schemas.openxmlformats.org/officeDocument/2006/relationships/hyperlink" Target="https://www.webmd.com/women/guide/hysterectomy" TargetMode="External"/><Relationship Id="rId2" Type="http://schemas.openxmlformats.org/officeDocument/2006/relationships/hyperlink" Target="https://www.webmd.com/women/guide/normal-testosterone-and-estrogen-levels-in-women" TargetMode="External"/><Relationship Id="rId1" Type="http://schemas.openxmlformats.org/officeDocument/2006/relationships/slideLayout" Target="../slideLayouts/slideLayout2.xml"/><Relationship Id="rId6" Type="http://schemas.openxmlformats.org/officeDocument/2006/relationships/hyperlink" Target="https://www.webmd.com/drugs/2/drug-175714/elagolix-oral/details" TargetMode="External"/><Relationship Id="rId11" Type="http://schemas.openxmlformats.org/officeDocument/2006/relationships/hyperlink" Target="https://www.webmd.com/pain-management/guide/pain-management-symptoms-types" TargetMode="External"/><Relationship Id="rId5" Type="http://schemas.openxmlformats.org/officeDocument/2006/relationships/hyperlink" Target="https://www.webmd.com/sex/birth-control/birth-control-pills" TargetMode="External"/><Relationship Id="rId10" Type="http://schemas.openxmlformats.org/officeDocument/2006/relationships/hyperlink" Target="https://www.webmd.com/drugs/drug-1306-danocrine+oral.aspx" TargetMode="External"/><Relationship Id="rId4" Type="http://schemas.openxmlformats.org/officeDocument/2006/relationships/hyperlink" Target="https://www.webmd.com/skin-problems-and-treatments/guide/cysts-lumps-bumps" TargetMode="External"/><Relationship Id="rId9" Type="http://schemas.openxmlformats.org/officeDocument/2006/relationships/hyperlink" Target="https://www.webmd.com/drugs/drug-7778-danazol+oral.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0"/>
            <a:ext cx="7924800" cy="3276600"/>
          </a:xfrm>
        </p:spPr>
        <p:txBody>
          <a:bodyPr>
            <a:normAutofit fontScale="90000"/>
          </a:bodyPr>
          <a:lstStyle/>
          <a:p>
            <a:pPr algn="ctr"/>
            <a:r>
              <a:rPr lang="en-US" sz="5300" dirty="0" smtClean="0"/>
              <a:t>Maternal and neonate nursing  </a:t>
            </a:r>
            <a:br>
              <a:rPr lang="en-US" sz="5300" dirty="0" smtClean="0"/>
            </a:br>
            <a:r>
              <a:rPr lang="en-US" sz="5300" dirty="0" smtClean="0"/>
              <a:t>nursing specialty</a:t>
            </a:r>
            <a:br>
              <a:rPr lang="en-US" sz="5300" dirty="0" smtClean="0"/>
            </a:br>
            <a:r>
              <a:rPr lang="en-US" dirty="0"/>
              <a:t/>
            </a:r>
            <a:br>
              <a:rPr lang="en-US" dirty="0"/>
            </a:br>
            <a:r>
              <a:rPr lang="en-US" sz="5400" dirty="0" smtClean="0">
                <a:solidFill>
                  <a:schemeClr val="accent3"/>
                </a:solidFill>
              </a:rPr>
              <a:t>Gynecological problems</a:t>
            </a:r>
            <a:endParaRPr lang="en-US" sz="5400" dirty="0">
              <a:solidFill>
                <a:schemeClr val="accent3"/>
              </a:solidFill>
            </a:endParaRPr>
          </a:p>
        </p:txBody>
      </p:sp>
      <p:sp>
        <p:nvSpPr>
          <p:cNvPr id="3" name="عنوان فرعي 2"/>
          <p:cNvSpPr>
            <a:spLocks noGrp="1"/>
          </p:cNvSpPr>
          <p:nvPr>
            <p:ph type="subTitle" idx="1"/>
          </p:nvPr>
        </p:nvSpPr>
        <p:spPr>
          <a:xfrm>
            <a:off x="1432560" y="3810000"/>
            <a:ext cx="7406640" cy="1905000"/>
          </a:xfrm>
        </p:spPr>
        <p:txBody>
          <a:bodyPr>
            <a:normAutofit/>
          </a:bodyPr>
          <a:lstStyle/>
          <a:p>
            <a:pPr algn="ctr"/>
            <a:r>
              <a:rPr lang="ar-IQ" sz="4800" smtClean="0"/>
              <a:t>بأشراف</a:t>
            </a:r>
            <a:r>
              <a:rPr lang="ar-IQ" sz="4800"/>
              <a:t>: </a:t>
            </a:r>
            <a:r>
              <a:rPr lang="ar-IQ" sz="4800" smtClean="0"/>
              <a:t>ا.م.د</a:t>
            </a:r>
            <a:r>
              <a:rPr lang="ar-IQ" sz="4800" dirty="0"/>
              <a:t>. حوراء </a:t>
            </a:r>
            <a:r>
              <a:rPr lang="ar-IQ" sz="4800" dirty="0" smtClean="0"/>
              <a:t>حسين</a:t>
            </a:r>
            <a:endParaRPr lang="en-US" sz="4800" dirty="0"/>
          </a:p>
        </p:txBody>
      </p:sp>
    </p:spTree>
    <p:extLst>
      <p:ext uri="{BB962C8B-B14F-4D97-AF65-F5344CB8AC3E}">
        <p14:creationId xmlns:p14="http://schemas.microsoft.com/office/powerpoint/2010/main" val="143684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52400"/>
            <a:ext cx="8763000" cy="914400"/>
          </a:xfrm>
        </p:spPr>
        <p:txBody>
          <a:bodyPr>
            <a:normAutofit/>
          </a:bodyPr>
          <a:lstStyle/>
          <a:p>
            <a:r>
              <a:rPr lang="en-US" sz="3200" dirty="0" smtClean="0">
                <a:solidFill>
                  <a:schemeClr val="accent1"/>
                </a:solidFill>
              </a:rPr>
              <a:t>2-menstrual disorder</a:t>
            </a:r>
            <a:endParaRPr lang="en-US" sz="3200" dirty="0">
              <a:solidFill>
                <a:schemeClr val="accent1"/>
              </a:solidFill>
            </a:endParaRPr>
          </a:p>
        </p:txBody>
      </p:sp>
      <p:sp>
        <p:nvSpPr>
          <p:cNvPr id="3" name="عنصر نائب للمحتوى 2"/>
          <p:cNvSpPr>
            <a:spLocks noGrp="1"/>
          </p:cNvSpPr>
          <p:nvPr>
            <p:ph idx="1"/>
          </p:nvPr>
        </p:nvSpPr>
        <p:spPr>
          <a:xfrm>
            <a:off x="152400" y="1143000"/>
            <a:ext cx="8621486" cy="5181601"/>
          </a:xfrm>
        </p:spPr>
        <p:txBody>
          <a:bodyPr/>
          <a:lstStyle/>
          <a:p>
            <a:r>
              <a:rPr lang="en-US" sz="2400" b="1" dirty="0" smtClean="0"/>
              <a:t>Heavy or prolonged menstrual bleeding with intercourse, bleeding between periods and especially painful cramps can be signs of a menstrual disorder in women of menstruation age. Depending on the menstrual cycle problem or condition and the severity, medical or surgical  intervention methods are available.</a:t>
            </a:r>
          </a:p>
          <a:p>
            <a:pPr marL="0" indent="0">
              <a:buNone/>
            </a:pPr>
            <a:r>
              <a:rPr lang="en-US" sz="2800" b="1" dirty="0" smtClean="0"/>
              <a:t>Types of menstrual disorders:</a:t>
            </a:r>
          </a:p>
          <a:p>
            <a:r>
              <a:rPr lang="en-US" sz="2400" b="1" dirty="0" smtClean="0"/>
              <a:t>Premenstrual syndrome(PMS)</a:t>
            </a:r>
          </a:p>
          <a:p>
            <a:r>
              <a:rPr lang="en-US" sz="2400" b="1" dirty="0" smtClean="0"/>
              <a:t>Amenorrhea</a:t>
            </a:r>
          </a:p>
          <a:p>
            <a:r>
              <a:rPr lang="en-US" sz="2400" b="1" dirty="0" smtClean="0"/>
              <a:t>Dysmenorrhea</a:t>
            </a:r>
          </a:p>
          <a:p>
            <a:r>
              <a:rPr lang="en-US" sz="2400" b="1" dirty="0" smtClean="0"/>
              <a:t>Menorrhagia</a:t>
            </a:r>
          </a:p>
          <a:p>
            <a:endParaRPr lang="en-US" sz="2800" b="1" dirty="0"/>
          </a:p>
        </p:txBody>
      </p:sp>
    </p:spTree>
    <p:extLst>
      <p:ext uri="{BB962C8B-B14F-4D97-AF65-F5344CB8AC3E}">
        <p14:creationId xmlns:p14="http://schemas.microsoft.com/office/powerpoint/2010/main" val="139437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2400"/>
            <a:ext cx="9144000" cy="6644326"/>
          </a:xfrm>
        </p:spPr>
      </p:pic>
    </p:spTree>
    <p:extLst>
      <p:ext uri="{BB962C8B-B14F-4D97-AF65-F5344CB8AC3E}">
        <p14:creationId xmlns:p14="http://schemas.microsoft.com/office/powerpoint/2010/main" val="2285434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52400"/>
            <a:ext cx="8610600" cy="762000"/>
          </a:xfrm>
        </p:spPr>
        <p:txBody>
          <a:bodyPr>
            <a:normAutofit/>
          </a:bodyPr>
          <a:lstStyle/>
          <a:p>
            <a:r>
              <a:rPr lang="en-US" sz="3200" b="1" dirty="0" smtClean="0">
                <a:solidFill>
                  <a:schemeClr val="tx1"/>
                </a:solidFill>
              </a:rPr>
              <a:t>Premenstrual syndrome(PMS)</a:t>
            </a:r>
            <a:endParaRPr lang="en-US" sz="3200" b="1" dirty="0">
              <a:solidFill>
                <a:schemeClr val="tx1"/>
              </a:solidFill>
            </a:endParaRPr>
          </a:p>
        </p:txBody>
      </p:sp>
      <p:sp>
        <p:nvSpPr>
          <p:cNvPr id="3" name="عنصر نائب للمحتوى 2"/>
          <p:cNvSpPr>
            <a:spLocks noGrp="1"/>
          </p:cNvSpPr>
          <p:nvPr>
            <p:ph idx="1"/>
          </p:nvPr>
        </p:nvSpPr>
        <p:spPr>
          <a:xfrm>
            <a:off x="32656" y="1066800"/>
            <a:ext cx="8882743" cy="5638800"/>
          </a:xfrm>
        </p:spPr>
        <p:txBody>
          <a:bodyPr>
            <a:normAutofit fontScale="92500" lnSpcReduction="10000"/>
          </a:bodyPr>
          <a:lstStyle/>
          <a:p>
            <a:r>
              <a:rPr lang="en-US" sz="2800" dirty="0" smtClean="0"/>
              <a:t>PMS is any unpleasant or uncomfortable symptom during your cycle that may temporarily disturb normal functioning. These symptoms may last from a few hours to many days, and the types and intensity of symptoms can vary in individuals.</a:t>
            </a:r>
          </a:p>
          <a:p>
            <a:r>
              <a:rPr lang="en-US" sz="2800" dirty="0" smtClean="0"/>
              <a:t>The most common symptoms of PMS can include any of the following:</a:t>
            </a:r>
          </a:p>
          <a:p>
            <a:r>
              <a:rPr lang="en-US" sz="2800" dirty="0" smtClean="0"/>
              <a:t>Psychological symptoms (depression, anxiety, irritability)</a:t>
            </a:r>
          </a:p>
          <a:p>
            <a:r>
              <a:rPr lang="en-US" sz="2800" dirty="0" smtClean="0"/>
              <a:t>Skin problems(acne)</a:t>
            </a:r>
          </a:p>
          <a:p>
            <a:r>
              <a:rPr lang="en-US" sz="2800" dirty="0" smtClean="0"/>
              <a:t>Headache</a:t>
            </a:r>
          </a:p>
          <a:p>
            <a:r>
              <a:rPr lang="en-US" sz="2800" dirty="0" smtClean="0"/>
              <a:t>Muscle spasms</a:t>
            </a:r>
          </a:p>
          <a:p>
            <a:r>
              <a:rPr lang="en-US" sz="2800" dirty="0" smtClean="0"/>
              <a:t>Infections</a:t>
            </a:r>
          </a:p>
          <a:p>
            <a:r>
              <a:rPr lang="en-US" sz="2800" dirty="0" smtClean="0"/>
              <a:t>Changes in appetite</a:t>
            </a:r>
          </a:p>
          <a:p>
            <a:r>
              <a:rPr lang="en-US" sz="2800" dirty="0" smtClean="0"/>
              <a:t>Fluid retention(swelling of fingers, ankles and feet) </a:t>
            </a:r>
            <a:endParaRPr lang="en-US" sz="2800" dirty="0"/>
          </a:p>
        </p:txBody>
      </p:sp>
    </p:spTree>
    <p:extLst>
      <p:ext uri="{BB962C8B-B14F-4D97-AF65-F5344CB8AC3E}">
        <p14:creationId xmlns:p14="http://schemas.microsoft.com/office/powerpoint/2010/main" val="1691887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763000" cy="685800"/>
          </a:xfrm>
        </p:spPr>
        <p:txBody>
          <a:bodyPr>
            <a:normAutofit fontScale="90000"/>
          </a:bodyPr>
          <a:lstStyle/>
          <a:p>
            <a:r>
              <a:rPr lang="en-US" b="1" dirty="0" smtClean="0">
                <a:solidFill>
                  <a:schemeClr val="tx1"/>
                </a:solidFill>
              </a:rPr>
              <a:t>Amenorrhea</a:t>
            </a:r>
            <a:endParaRPr lang="en-US" b="1" dirty="0">
              <a:solidFill>
                <a:schemeClr val="tx1"/>
              </a:solidFill>
            </a:endParaRPr>
          </a:p>
        </p:txBody>
      </p:sp>
      <p:sp>
        <p:nvSpPr>
          <p:cNvPr id="3" name="عنصر نائب للمحتوى 2"/>
          <p:cNvSpPr>
            <a:spLocks noGrp="1"/>
          </p:cNvSpPr>
          <p:nvPr>
            <p:ph idx="1"/>
          </p:nvPr>
        </p:nvSpPr>
        <p:spPr>
          <a:xfrm>
            <a:off x="304800" y="914400"/>
            <a:ext cx="8229600" cy="5638800"/>
          </a:xfrm>
        </p:spPr>
        <p:txBody>
          <a:bodyPr>
            <a:normAutofit/>
          </a:bodyPr>
          <a:lstStyle/>
          <a:p>
            <a:r>
              <a:rPr lang="en-US" sz="3200" dirty="0" smtClean="0"/>
              <a:t>Amenorrhea is characterized by absent menstrual periods for more than three monthly menstrual cycles. there are two types of amenorrhea:</a:t>
            </a:r>
          </a:p>
          <a:p>
            <a:r>
              <a:rPr lang="en-US" sz="3200" dirty="0" smtClean="0"/>
              <a:t>Primary amenorrhea: menstruation does not begin at puberty.</a:t>
            </a:r>
          </a:p>
          <a:p>
            <a:r>
              <a:rPr lang="en-US" sz="3200" dirty="0" smtClean="0"/>
              <a:t>Secondary amenorrhea: normal and regular menstrual periods which become increasingly abnormal cause typically of later onset.</a:t>
            </a:r>
            <a:endParaRPr lang="en-US" sz="3200" dirty="0"/>
          </a:p>
        </p:txBody>
      </p:sp>
    </p:spTree>
    <p:extLst>
      <p:ext uri="{BB962C8B-B14F-4D97-AF65-F5344CB8AC3E}">
        <p14:creationId xmlns:p14="http://schemas.microsoft.com/office/powerpoint/2010/main" val="2963883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771" y="-1524000"/>
            <a:ext cx="7772400" cy="1143000"/>
          </a:xfrm>
        </p:spPr>
        <p:txBody>
          <a:bodyPr/>
          <a:lstStyle/>
          <a:p>
            <a:endParaRPr lang="en-US" dirty="0"/>
          </a:p>
        </p:txBody>
      </p:sp>
      <p:sp>
        <p:nvSpPr>
          <p:cNvPr id="3" name="عنصر نائب للمحتوى 2"/>
          <p:cNvSpPr>
            <a:spLocks noGrp="1"/>
          </p:cNvSpPr>
          <p:nvPr>
            <p:ph idx="1"/>
          </p:nvPr>
        </p:nvSpPr>
        <p:spPr>
          <a:xfrm>
            <a:off x="228600" y="0"/>
            <a:ext cx="7772400" cy="6934200"/>
          </a:xfrm>
        </p:spPr>
        <p:txBody>
          <a:bodyPr/>
          <a:lstStyle/>
          <a:p>
            <a:r>
              <a:rPr lang="en-US" sz="3200" dirty="0" smtClean="0"/>
              <a:t>Amenorrhea can occur for a number of reasons as part of the normal course of life , such as pregnancy, breast-feeding or menopause. It may occur as a result of medications or medical problem including:</a:t>
            </a:r>
          </a:p>
          <a:p>
            <a:r>
              <a:rPr lang="en-US" sz="3200" dirty="0" smtClean="0"/>
              <a:t>Birth defect, anatomical abnormality or other medical condition</a:t>
            </a:r>
          </a:p>
          <a:p>
            <a:r>
              <a:rPr lang="en-US" sz="3200" dirty="0" smtClean="0"/>
              <a:t>Eating disorder</a:t>
            </a:r>
          </a:p>
          <a:p>
            <a:r>
              <a:rPr lang="en-US" sz="3200" dirty="0" smtClean="0"/>
              <a:t>Obesity</a:t>
            </a:r>
          </a:p>
          <a:p>
            <a:r>
              <a:rPr lang="en-US" sz="3200" dirty="0" smtClean="0"/>
              <a:t>Thyroid disorder</a:t>
            </a:r>
          </a:p>
          <a:p>
            <a:r>
              <a:rPr lang="en-US" sz="3200" dirty="0" smtClean="0"/>
              <a:t>Ovulation abnormality</a:t>
            </a:r>
          </a:p>
          <a:p>
            <a:endParaRPr lang="en-US" dirty="0"/>
          </a:p>
        </p:txBody>
      </p:sp>
    </p:spTree>
    <p:extLst>
      <p:ext uri="{BB962C8B-B14F-4D97-AF65-F5344CB8AC3E}">
        <p14:creationId xmlns:p14="http://schemas.microsoft.com/office/powerpoint/2010/main" val="429170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28599"/>
            <a:ext cx="7772400" cy="892629"/>
          </a:xfrm>
        </p:spPr>
        <p:txBody>
          <a:bodyPr/>
          <a:lstStyle/>
          <a:p>
            <a:r>
              <a:rPr lang="en-US" dirty="0" smtClean="0">
                <a:solidFill>
                  <a:schemeClr val="tx1"/>
                </a:solidFill>
              </a:rPr>
              <a:t>Dysmenorrhea</a:t>
            </a:r>
            <a:endParaRPr lang="en-US" dirty="0">
              <a:solidFill>
                <a:schemeClr val="tx1"/>
              </a:solidFill>
            </a:endParaRPr>
          </a:p>
        </p:txBody>
      </p:sp>
      <p:sp>
        <p:nvSpPr>
          <p:cNvPr id="3" name="عنصر نائب للمحتوى 2"/>
          <p:cNvSpPr>
            <a:spLocks noGrp="1"/>
          </p:cNvSpPr>
          <p:nvPr>
            <p:ph idx="1"/>
          </p:nvPr>
        </p:nvSpPr>
        <p:spPr>
          <a:xfrm>
            <a:off x="304800" y="1143000"/>
            <a:ext cx="7772400" cy="5562600"/>
          </a:xfrm>
        </p:spPr>
        <p:txBody>
          <a:bodyPr/>
          <a:lstStyle/>
          <a:p>
            <a:r>
              <a:rPr lang="en-US" sz="2800" dirty="0" smtClean="0"/>
              <a:t>Dysmenorrhea is characterized by severe and frequent menstrual cramps and pain associated with menstruation.</a:t>
            </a:r>
          </a:p>
          <a:p>
            <a:pPr marL="0" indent="0">
              <a:buNone/>
            </a:pPr>
            <a:r>
              <a:rPr lang="en-US" sz="3600" dirty="0" smtClean="0"/>
              <a:t>Causes</a:t>
            </a:r>
          </a:p>
          <a:p>
            <a:pPr marL="0" indent="0">
              <a:buNone/>
            </a:pPr>
            <a:r>
              <a:rPr lang="en-US" sz="3200" dirty="0" smtClean="0"/>
              <a:t>1-pelvic inflammatory disease(PIM)</a:t>
            </a:r>
          </a:p>
          <a:p>
            <a:pPr marL="0" indent="0">
              <a:buNone/>
            </a:pPr>
            <a:r>
              <a:rPr lang="en-US" sz="3200" dirty="0" smtClean="0"/>
              <a:t>2-uterine fibroids</a:t>
            </a:r>
          </a:p>
          <a:p>
            <a:pPr marL="0" indent="0">
              <a:buNone/>
            </a:pPr>
            <a:r>
              <a:rPr lang="en-US" sz="3200" dirty="0" smtClean="0"/>
              <a:t>3-abnormal pregnancy(miscarriage, ectopic…)</a:t>
            </a:r>
          </a:p>
          <a:p>
            <a:pPr marL="0" indent="0">
              <a:buNone/>
            </a:pPr>
            <a:r>
              <a:rPr lang="en-US" sz="3200" dirty="0" smtClean="0"/>
              <a:t>4-infection,tumors</a:t>
            </a:r>
          </a:p>
          <a:p>
            <a:pPr marL="0" indent="0">
              <a:buNone/>
            </a:pPr>
            <a:endParaRPr lang="en-US" sz="3200" dirty="0" smtClean="0"/>
          </a:p>
        </p:txBody>
      </p:sp>
    </p:spTree>
    <p:extLst>
      <p:ext uri="{BB962C8B-B14F-4D97-AF65-F5344CB8AC3E}">
        <p14:creationId xmlns:p14="http://schemas.microsoft.com/office/powerpoint/2010/main" val="4118191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382000" cy="685800"/>
          </a:xfrm>
        </p:spPr>
        <p:txBody>
          <a:bodyPr>
            <a:normAutofit/>
          </a:bodyPr>
          <a:lstStyle/>
          <a:p>
            <a:r>
              <a:rPr lang="en-US" sz="3200" dirty="0" smtClean="0">
                <a:solidFill>
                  <a:schemeClr val="tx1"/>
                </a:solidFill>
              </a:rPr>
              <a:t>Symptoms</a:t>
            </a:r>
            <a:endParaRPr lang="en-US" sz="3200" dirty="0">
              <a:solidFill>
                <a:schemeClr val="tx1"/>
              </a:solidFill>
            </a:endParaRPr>
          </a:p>
        </p:txBody>
      </p:sp>
      <p:sp>
        <p:nvSpPr>
          <p:cNvPr id="3" name="عنصر نائب للمحتوى 2"/>
          <p:cNvSpPr>
            <a:spLocks noGrp="1"/>
          </p:cNvSpPr>
          <p:nvPr>
            <p:ph idx="1"/>
          </p:nvPr>
        </p:nvSpPr>
        <p:spPr>
          <a:xfrm>
            <a:off x="152400" y="990600"/>
            <a:ext cx="8839200" cy="5715000"/>
          </a:xfrm>
        </p:spPr>
        <p:txBody>
          <a:bodyPr>
            <a:normAutofit/>
          </a:bodyPr>
          <a:lstStyle/>
          <a:p>
            <a:r>
              <a:rPr lang="en-US" sz="3200" dirty="0" smtClean="0"/>
              <a:t>Cramping or pain in the lower abdomen </a:t>
            </a:r>
          </a:p>
          <a:p>
            <a:r>
              <a:rPr lang="en-US" sz="3200" dirty="0" smtClean="0"/>
              <a:t>Low back pain or pain radiating down the legs</a:t>
            </a:r>
          </a:p>
          <a:p>
            <a:r>
              <a:rPr lang="en-US" sz="3200" dirty="0" smtClean="0"/>
              <a:t>Nausea</a:t>
            </a:r>
          </a:p>
          <a:p>
            <a:r>
              <a:rPr lang="en-US" sz="3200" dirty="0" smtClean="0"/>
              <a:t>Vomiting</a:t>
            </a:r>
          </a:p>
          <a:p>
            <a:r>
              <a:rPr lang="en-US" sz="3200" dirty="0" smtClean="0"/>
              <a:t>Diarrhea</a:t>
            </a:r>
          </a:p>
          <a:p>
            <a:r>
              <a:rPr lang="en-US" sz="3200" dirty="0" smtClean="0"/>
              <a:t>Weakness</a:t>
            </a:r>
          </a:p>
          <a:p>
            <a:r>
              <a:rPr lang="en-US" sz="3200" dirty="0" smtClean="0"/>
              <a:t>Fainting</a:t>
            </a:r>
          </a:p>
          <a:p>
            <a:r>
              <a:rPr lang="en-US" sz="3200" dirty="0" smtClean="0"/>
              <a:t>headaches</a:t>
            </a:r>
            <a:endParaRPr lang="en-US" sz="3200" dirty="0"/>
          </a:p>
        </p:txBody>
      </p:sp>
    </p:spTree>
    <p:extLst>
      <p:ext uri="{BB962C8B-B14F-4D97-AF65-F5344CB8AC3E}">
        <p14:creationId xmlns:p14="http://schemas.microsoft.com/office/powerpoint/2010/main" val="102296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 y="152400"/>
            <a:ext cx="8610600" cy="762000"/>
          </a:xfrm>
        </p:spPr>
        <p:txBody>
          <a:bodyPr>
            <a:normAutofit/>
          </a:bodyPr>
          <a:lstStyle/>
          <a:p>
            <a:r>
              <a:rPr lang="en-US" dirty="0" smtClean="0">
                <a:solidFill>
                  <a:schemeClr val="tx1"/>
                </a:solidFill>
              </a:rPr>
              <a:t>menorrhagia</a:t>
            </a:r>
            <a:endParaRPr lang="en-US" dirty="0">
              <a:solidFill>
                <a:schemeClr val="tx1"/>
              </a:solidFill>
            </a:endParaRPr>
          </a:p>
        </p:txBody>
      </p:sp>
      <p:sp>
        <p:nvSpPr>
          <p:cNvPr id="3" name="عنصر نائب للمحتوى 2"/>
          <p:cNvSpPr>
            <a:spLocks noGrp="1"/>
          </p:cNvSpPr>
          <p:nvPr>
            <p:ph idx="1"/>
          </p:nvPr>
        </p:nvSpPr>
        <p:spPr>
          <a:xfrm>
            <a:off x="152400" y="838200"/>
            <a:ext cx="8686800" cy="5867400"/>
          </a:xfrm>
        </p:spPr>
        <p:txBody>
          <a:bodyPr>
            <a:normAutofit/>
          </a:bodyPr>
          <a:lstStyle/>
          <a:p>
            <a:r>
              <a:rPr lang="en-US" sz="2800" dirty="0" smtClean="0"/>
              <a:t>Menorrhagia is the most common type of abnormal uterine bleeding and is characterized by heavy and prolonged menstrual bleeding.</a:t>
            </a:r>
          </a:p>
          <a:p>
            <a:r>
              <a:rPr lang="en-US" sz="2800" dirty="0" smtClean="0"/>
              <a:t>Other types of this condition, also called dysfunctional uterine bleeding, may include:</a:t>
            </a:r>
          </a:p>
          <a:p>
            <a:r>
              <a:rPr lang="en-US" sz="2800" dirty="0" smtClean="0"/>
              <a:t>Polymenorrhea: too frequent menstruation.</a:t>
            </a:r>
          </a:p>
          <a:p>
            <a:r>
              <a:rPr lang="en-US" sz="2800" dirty="0" smtClean="0"/>
              <a:t>Oligomenorrhea: infrequent or light menstrual cycles</a:t>
            </a:r>
          </a:p>
          <a:p>
            <a:r>
              <a:rPr lang="en-US" sz="2800" dirty="0" smtClean="0"/>
              <a:t>Metrorrhagia:any irregular, non-menstrual bleeding as in bleeding which occurs between menstrual periods.</a:t>
            </a:r>
          </a:p>
          <a:p>
            <a:r>
              <a:rPr lang="en-US" sz="2800" dirty="0" smtClean="0"/>
              <a:t>Postmenopausal bleeding: any bleeding that occurs more than one years after the last normal menstrual period at menopause</a:t>
            </a:r>
            <a:endParaRPr lang="en-US" sz="2800" dirty="0"/>
          </a:p>
        </p:txBody>
      </p:sp>
    </p:spTree>
    <p:extLst>
      <p:ext uri="{BB962C8B-B14F-4D97-AF65-F5344CB8AC3E}">
        <p14:creationId xmlns:p14="http://schemas.microsoft.com/office/powerpoint/2010/main" val="1759656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52400"/>
            <a:ext cx="8763000" cy="838200"/>
          </a:xfrm>
        </p:spPr>
        <p:txBody>
          <a:bodyPr/>
          <a:lstStyle/>
          <a:p>
            <a:r>
              <a:rPr lang="en-US" dirty="0" smtClean="0">
                <a:solidFill>
                  <a:schemeClr val="tx1"/>
                </a:solidFill>
              </a:rPr>
              <a:t>Causes:</a:t>
            </a:r>
            <a:endParaRPr lang="en-US" dirty="0">
              <a:solidFill>
                <a:schemeClr val="tx1"/>
              </a:solidFill>
            </a:endParaRPr>
          </a:p>
        </p:txBody>
      </p:sp>
      <p:sp>
        <p:nvSpPr>
          <p:cNvPr id="3" name="عنصر نائب للمحتوى 2"/>
          <p:cNvSpPr>
            <a:spLocks noGrp="1"/>
          </p:cNvSpPr>
          <p:nvPr>
            <p:ph idx="1"/>
          </p:nvPr>
        </p:nvSpPr>
        <p:spPr>
          <a:xfrm>
            <a:off x="76200" y="1066800"/>
            <a:ext cx="8839200" cy="5334000"/>
          </a:xfrm>
        </p:spPr>
        <p:txBody>
          <a:bodyPr>
            <a:normAutofit lnSpcReduction="10000"/>
          </a:bodyPr>
          <a:lstStyle/>
          <a:p>
            <a:r>
              <a:rPr lang="en-US" sz="2800" dirty="0" smtClean="0"/>
              <a:t>Hormonal imbalance</a:t>
            </a:r>
          </a:p>
          <a:p>
            <a:r>
              <a:rPr lang="en-US" sz="2800" dirty="0" smtClean="0"/>
              <a:t>Pelvic inflammatory disease (PID)</a:t>
            </a:r>
          </a:p>
          <a:p>
            <a:r>
              <a:rPr lang="en-US" sz="2800" dirty="0" smtClean="0"/>
              <a:t>Uterine fibroids</a:t>
            </a:r>
          </a:p>
          <a:p>
            <a:r>
              <a:rPr lang="en-US" sz="2800" dirty="0" smtClean="0"/>
              <a:t>Abnormal pregnancy; i.e., miscarriage, ectopic (tubal pregnancy)</a:t>
            </a:r>
          </a:p>
          <a:p>
            <a:r>
              <a:rPr lang="en-US" sz="2800" dirty="0" smtClean="0"/>
              <a:t>Infection, tumors or polyps in the pelvic cavity</a:t>
            </a:r>
          </a:p>
          <a:p>
            <a:r>
              <a:rPr lang="en-US" sz="2800" dirty="0" smtClean="0"/>
              <a:t>Certain birth control devices; i.e. intrauterine devices (IUDS) </a:t>
            </a:r>
          </a:p>
          <a:p>
            <a:r>
              <a:rPr lang="en-US" sz="2800" dirty="0" smtClean="0"/>
              <a:t>Bleeding or platelet disorders.</a:t>
            </a:r>
          </a:p>
          <a:p>
            <a:r>
              <a:rPr lang="en-US" sz="2800" dirty="0" smtClean="0"/>
              <a:t>High levels of prostaglandins (chemical substances used to control muscle contractions of the uterus)</a:t>
            </a:r>
          </a:p>
          <a:p>
            <a:r>
              <a:rPr lang="en-US" sz="2800" dirty="0" smtClean="0"/>
              <a:t>Liver, kidney or thyroid disease </a:t>
            </a:r>
          </a:p>
        </p:txBody>
      </p:sp>
    </p:spTree>
    <p:extLst>
      <p:ext uri="{BB962C8B-B14F-4D97-AF65-F5344CB8AC3E}">
        <p14:creationId xmlns:p14="http://schemas.microsoft.com/office/powerpoint/2010/main" val="701774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762000"/>
          </a:xfrm>
        </p:spPr>
        <p:txBody>
          <a:bodyPr>
            <a:normAutofit/>
          </a:bodyPr>
          <a:lstStyle/>
          <a:p>
            <a:r>
              <a:rPr lang="en-US" sz="3200" dirty="0" smtClean="0">
                <a:solidFill>
                  <a:schemeClr val="tx1"/>
                </a:solidFill>
              </a:rPr>
              <a:t>Treatments for menstrual disorders</a:t>
            </a:r>
            <a:endParaRPr lang="en-US" sz="3200" dirty="0">
              <a:solidFill>
                <a:schemeClr val="tx1"/>
              </a:solidFill>
            </a:endParaRPr>
          </a:p>
        </p:txBody>
      </p:sp>
      <p:sp>
        <p:nvSpPr>
          <p:cNvPr id="3" name="عنصر نائب للمحتوى 2"/>
          <p:cNvSpPr>
            <a:spLocks noGrp="1"/>
          </p:cNvSpPr>
          <p:nvPr>
            <p:ph idx="1"/>
          </p:nvPr>
        </p:nvSpPr>
        <p:spPr>
          <a:xfrm>
            <a:off x="152400" y="979714"/>
            <a:ext cx="8828315" cy="5725886"/>
          </a:xfrm>
        </p:spPr>
        <p:txBody>
          <a:bodyPr>
            <a:normAutofit/>
          </a:bodyPr>
          <a:lstStyle/>
          <a:p>
            <a:r>
              <a:rPr lang="en-US" sz="2800" dirty="0" smtClean="0"/>
              <a:t>Diuretics </a:t>
            </a:r>
          </a:p>
          <a:p>
            <a:r>
              <a:rPr lang="en-US" sz="2800" dirty="0" smtClean="0"/>
              <a:t>Prostaglandin inhibitors</a:t>
            </a:r>
          </a:p>
          <a:p>
            <a:r>
              <a:rPr lang="en-US" sz="2800" dirty="0" smtClean="0"/>
              <a:t>Hormone supplements</a:t>
            </a:r>
          </a:p>
          <a:p>
            <a:r>
              <a:rPr lang="en-US" sz="2800" dirty="0" smtClean="0"/>
              <a:t>Oral contraceptives </a:t>
            </a:r>
          </a:p>
          <a:p>
            <a:r>
              <a:rPr lang="en-US" sz="2800" dirty="0" smtClean="0"/>
              <a:t>Vitamin or mineral supplements </a:t>
            </a:r>
          </a:p>
          <a:p>
            <a:r>
              <a:rPr lang="en-US" sz="2800" dirty="0" smtClean="0"/>
              <a:t>Dietary modifications </a:t>
            </a:r>
          </a:p>
          <a:p>
            <a:r>
              <a:rPr lang="en-US" sz="2800" dirty="0" smtClean="0"/>
              <a:t>Anti depressant</a:t>
            </a:r>
          </a:p>
          <a:p>
            <a:r>
              <a:rPr lang="en-US" sz="2800" dirty="0" smtClean="0"/>
              <a:t> regular exercise </a:t>
            </a:r>
            <a:endParaRPr lang="en-US" sz="2800" dirty="0"/>
          </a:p>
        </p:txBody>
      </p:sp>
    </p:spTree>
    <p:extLst>
      <p:ext uri="{BB962C8B-B14F-4D97-AF65-F5344CB8AC3E}">
        <p14:creationId xmlns:p14="http://schemas.microsoft.com/office/powerpoint/2010/main" val="1978983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838200" y="411481"/>
            <a:ext cx="7772400" cy="45719"/>
          </a:xfrm>
        </p:spPr>
        <p:txBody>
          <a:bodyPr>
            <a:normAutofit fontScale="90000"/>
          </a:bodyPr>
          <a:lstStyle/>
          <a:p>
            <a:endParaRPr lang="en-US" dirty="0"/>
          </a:p>
        </p:txBody>
      </p:sp>
      <p:sp>
        <p:nvSpPr>
          <p:cNvPr id="3" name="عنصر نائب للمحتوى 2"/>
          <p:cNvSpPr>
            <a:spLocks noGrp="1"/>
          </p:cNvSpPr>
          <p:nvPr>
            <p:ph idx="1"/>
          </p:nvPr>
        </p:nvSpPr>
        <p:spPr>
          <a:xfrm>
            <a:off x="304800" y="685800"/>
            <a:ext cx="8382000" cy="5791200"/>
          </a:xfrm>
        </p:spPr>
        <p:txBody>
          <a:bodyPr>
            <a:normAutofit/>
          </a:bodyPr>
          <a:lstStyle/>
          <a:p>
            <a:r>
              <a:rPr lang="en-US" sz="4000" dirty="0"/>
              <a:t>Common gynecological problems include:</a:t>
            </a:r>
          </a:p>
          <a:p>
            <a:r>
              <a:rPr lang="en-US" sz="4000" dirty="0"/>
              <a:t>1-cervical dysplasia</a:t>
            </a:r>
          </a:p>
          <a:p>
            <a:r>
              <a:rPr lang="en-US" sz="4000" dirty="0"/>
              <a:t>2-menstrual disorders</a:t>
            </a:r>
          </a:p>
          <a:p>
            <a:r>
              <a:rPr lang="en-US" sz="4000" dirty="0"/>
              <a:t>3-plevic floor prolapse</a:t>
            </a:r>
          </a:p>
          <a:p>
            <a:r>
              <a:rPr lang="en-US" sz="4000" dirty="0"/>
              <a:t>4-polycystic ovarian syndrome</a:t>
            </a:r>
          </a:p>
          <a:p>
            <a:r>
              <a:rPr lang="en-US" sz="4000" dirty="0" smtClean="0"/>
              <a:t>5-Endometrosis </a:t>
            </a:r>
            <a:endParaRPr lang="en-US" sz="4000" dirty="0"/>
          </a:p>
          <a:p>
            <a:r>
              <a:rPr lang="en-US" sz="4000" dirty="0"/>
              <a:t>6-infertilty</a:t>
            </a:r>
          </a:p>
          <a:p>
            <a:endParaRPr lang="en-US" sz="4000" dirty="0"/>
          </a:p>
        </p:txBody>
      </p:sp>
    </p:spTree>
    <p:extLst>
      <p:ext uri="{BB962C8B-B14F-4D97-AF65-F5344CB8AC3E}">
        <p14:creationId xmlns:p14="http://schemas.microsoft.com/office/powerpoint/2010/main" val="293643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886" y="152399"/>
            <a:ext cx="7772400" cy="762001"/>
          </a:xfrm>
        </p:spPr>
        <p:txBody>
          <a:bodyPr>
            <a:normAutofit/>
          </a:bodyPr>
          <a:lstStyle/>
          <a:p>
            <a:r>
              <a:rPr lang="en-US" sz="3200" dirty="0" smtClean="0">
                <a:solidFill>
                  <a:schemeClr val="accent1"/>
                </a:solidFill>
              </a:rPr>
              <a:t>3-Pelvic organ prolapse</a:t>
            </a:r>
            <a:endParaRPr lang="en-US" sz="3200" dirty="0">
              <a:solidFill>
                <a:schemeClr val="accent1"/>
              </a:solidFill>
            </a:endParaRPr>
          </a:p>
        </p:txBody>
      </p:sp>
      <p:sp>
        <p:nvSpPr>
          <p:cNvPr id="3" name="عنصر نائب للمحتوى 2"/>
          <p:cNvSpPr>
            <a:spLocks noGrp="1"/>
          </p:cNvSpPr>
          <p:nvPr>
            <p:ph idx="1"/>
          </p:nvPr>
        </p:nvSpPr>
        <p:spPr>
          <a:xfrm>
            <a:off x="10886" y="990600"/>
            <a:ext cx="8839200" cy="5867400"/>
          </a:xfrm>
        </p:spPr>
        <p:txBody>
          <a:bodyPr>
            <a:normAutofit fontScale="85000" lnSpcReduction="20000"/>
          </a:bodyPr>
          <a:lstStyle/>
          <a:p>
            <a:r>
              <a:rPr lang="en-US" dirty="0" smtClean="0"/>
              <a:t>Pelvic organ prolapse occurs when a pelvic organ-such as your and bladder-drops(prolapses) from its normal place in your lower belly and pushes against the wall of your vagina. This can happen when the muscles that hold your pelvic organs in place get weak or stretched from childbirth or surgery.</a:t>
            </a:r>
          </a:p>
          <a:p>
            <a:r>
              <a:rPr lang="en-US" dirty="0" smtClean="0"/>
              <a:t>More than one pelvic organ can prolapse at the same time. organs that can be involved when you have pelvic prolapse include the:</a:t>
            </a:r>
          </a:p>
          <a:p>
            <a:r>
              <a:rPr lang="en-US" dirty="0" smtClean="0"/>
              <a:t>Bladder. This is most common kind of pelvic organ prolapse.</a:t>
            </a:r>
          </a:p>
          <a:p>
            <a:r>
              <a:rPr lang="en-US" dirty="0" smtClean="0"/>
              <a:t>Urethra. </a:t>
            </a:r>
          </a:p>
          <a:p>
            <a:r>
              <a:rPr lang="en-US" dirty="0" smtClean="0"/>
              <a:t>Uterus .</a:t>
            </a:r>
          </a:p>
          <a:p>
            <a:r>
              <a:rPr lang="en-US" dirty="0" smtClean="0"/>
              <a:t>Vagina.</a:t>
            </a:r>
          </a:p>
          <a:p>
            <a:r>
              <a:rPr lang="en-US" dirty="0" smtClean="0"/>
              <a:t>Small bowel.</a:t>
            </a:r>
          </a:p>
          <a:p>
            <a:r>
              <a:rPr lang="en-US" dirty="0" smtClean="0"/>
              <a:t>Rectum.</a:t>
            </a:r>
          </a:p>
          <a:p>
            <a:pPr marL="0" indent="0">
              <a:buNone/>
            </a:pPr>
            <a:endParaRPr lang="en-US" dirty="0"/>
          </a:p>
        </p:txBody>
      </p:sp>
    </p:spTree>
    <p:extLst>
      <p:ext uri="{BB962C8B-B14F-4D97-AF65-F5344CB8AC3E}">
        <p14:creationId xmlns:p14="http://schemas.microsoft.com/office/powerpoint/2010/main" val="3559061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52400"/>
            <a:ext cx="8915400" cy="685800"/>
          </a:xfrm>
        </p:spPr>
        <p:txBody>
          <a:bodyPr>
            <a:noAutofit/>
          </a:bodyPr>
          <a:lstStyle/>
          <a:p>
            <a:r>
              <a:rPr lang="en-US" dirty="0" smtClean="0">
                <a:solidFill>
                  <a:schemeClr val="tx1"/>
                </a:solidFill>
              </a:rPr>
              <a:t>causes</a:t>
            </a:r>
            <a:endParaRPr lang="en-US" dirty="0">
              <a:solidFill>
                <a:schemeClr val="tx1"/>
              </a:solidFill>
            </a:endParaRPr>
          </a:p>
        </p:txBody>
      </p:sp>
      <p:sp>
        <p:nvSpPr>
          <p:cNvPr id="3" name="عنصر نائب للمحتوى 2"/>
          <p:cNvSpPr>
            <a:spLocks noGrp="1"/>
          </p:cNvSpPr>
          <p:nvPr>
            <p:ph idx="1"/>
          </p:nvPr>
        </p:nvSpPr>
        <p:spPr>
          <a:xfrm>
            <a:off x="21771" y="914400"/>
            <a:ext cx="8915400" cy="5791200"/>
          </a:xfrm>
        </p:spPr>
        <p:txBody>
          <a:bodyPr>
            <a:normAutofit/>
          </a:bodyPr>
          <a:lstStyle/>
          <a:p>
            <a:r>
              <a:rPr lang="en-US" sz="3200" dirty="0" smtClean="0"/>
              <a:t>Pelvic organ prolapse can be made worse by anything that puts pressure on your belly, such as: </a:t>
            </a:r>
          </a:p>
          <a:p>
            <a:r>
              <a:rPr lang="en-US" sz="3200" dirty="0" smtClean="0"/>
              <a:t>Being very overweight (obesity)</a:t>
            </a:r>
          </a:p>
          <a:p>
            <a:r>
              <a:rPr lang="en-US" sz="3200" dirty="0" smtClean="0"/>
              <a:t>A long-lasting cough </a:t>
            </a:r>
          </a:p>
          <a:p>
            <a:r>
              <a:rPr lang="en-US" sz="3200" dirty="0" smtClean="0"/>
              <a:t>Frequent constipation </a:t>
            </a:r>
          </a:p>
          <a:p>
            <a:r>
              <a:rPr lang="en-US" sz="3200" dirty="0" smtClean="0"/>
              <a:t>Pelvic organ tumors</a:t>
            </a:r>
            <a:endParaRPr lang="en-US" sz="3200" dirty="0"/>
          </a:p>
        </p:txBody>
      </p:sp>
    </p:spTree>
    <p:extLst>
      <p:ext uri="{BB962C8B-B14F-4D97-AF65-F5344CB8AC3E}">
        <p14:creationId xmlns:p14="http://schemas.microsoft.com/office/powerpoint/2010/main" val="3247671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762000"/>
          </a:xfrm>
        </p:spPr>
        <p:txBody>
          <a:bodyPr/>
          <a:lstStyle/>
          <a:p>
            <a:r>
              <a:rPr lang="en-US" dirty="0" smtClean="0">
                <a:solidFill>
                  <a:schemeClr val="tx1"/>
                </a:solidFill>
              </a:rPr>
              <a:t>symptoms</a:t>
            </a:r>
            <a:endParaRPr lang="en-US" dirty="0">
              <a:solidFill>
                <a:schemeClr val="tx1"/>
              </a:solidFill>
            </a:endParaRPr>
          </a:p>
        </p:txBody>
      </p:sp>
      <p:sp>
        <p:nvSpPr>
          <p:cNvPr id="3" name="عنصر نائب للمحتوى 2"/>
          <p:cNvSpPr>
            <a:spLocks noGrp="1"/>
          </p:cNvSpPr>
          <p:nvPr>
            <p:ph idx="1"/>
          </p:nvPr>
        </p:nvSpPr>
        <p:spPr>
          <a:xfrm>
            <a:off x="152400" y="990600"/>
            <a:ext cx="8915400" cy="5715000"/>
          </a:xfrm>
        </p:spPr>
        <p:txBody>
          <a:bodyPr>
            <a:normAutofit/>
          </a:bodyPr>
          <a:lstStyle/>
          <a:p>
            <a:r>
              <a:rPr lang="en-US" sz="2800" dirty="0" smtClean="0"/>
              <a:t>Feeling pressure from organ pelvic organs pressing against the vaginal wall. this is the most common symptom.</a:t>
            </a:r>
          </a:p>
          <a:p>
            <a:r>
              <a:rPr lang="en-US" sz="2800" dirty="0" smtClean="0"/>
              <a:t>Feeling very full in your lower belly</a:t>
            </a:r>
          </a:p>
          <a:p>
            <a:r>
              <a:rPr lang="en-US" sz="2800" dirty="0" smtClean="0"/>
              <a:t>Feeling as if something is falling out of your vagina </a:t>
            </a:r>
          </a:p>
          <a:p>
            <a:r>
              <a:rPr lang="en-US" sz="2800" dirty="0" smtClean="0"/>
              <a:t>Feeling a pull or stretch in your groin area or pain in your lower back</a:t>
            </a:r>
          </a:p>
          <a:p>
            <a:r>
              <a:rPr lang="en-US" sz="2800" dirty="0" smtClean="0"/>
              <a:t>Releasing urine without meaning to(incontinence), or needing to urinate a lot</a:t>
            </a:r>
          </a:p>
          <a:p>
            <a:r>
              <a:rPr lang="en-US" sz="2800" dirty="0" smtClean="0"/>
              <a:t>Having pain in your vagina during  sex </a:t>
            </a:r>
          </a:p>
          <a:p>
            <a:r>
              <a:rPr lang="en-US" sz="2800" dirty="0"/>
              <a:t> H</a:t>
            </a:r>
            <a:r>
              <a:rPr lang="en-US" sz="2800" dirty="0" smtClean="0"/>
              <a:t>aving problems with your bowels , such as constipation   </a:t>
            </a:r>
            <a:endParaRPr lang="en-US" sz="2800" dirty="0"/>
          </a:p>
        </p:txBody>
      </p:sp>
    </p:spTree>
    <p:extLst>
      <p:ext uri="{BB962C8B-B14F-4D97-AF65-F5344CB8AC3E}">
        <p14:creationId xmlns:p14="http://schemas.microsoft.com/office/powerpoint/2010/main" val="4196531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52400"/>
            <a:ext cx="8839200" cy="685800"/>
          </a:xfrm>
        </p:spPr>
        <p:txBody>
          <a:bodyPr>
            <a:normAutofit fontScale="90000"/>
          </a:bodyPr>
          <a:lstStyle/>
          <a:p>
            <a:r>
              <a:rPr lang="en-US" dirty="0" smtClean="0">
                <a:solidFill>
                  <a:schemeClr val="tx1"/>
                </a:solidFill>
              </a:rPr>
              <a:t>Treatments</a:t>
            </a:r>
            <a:r>
              <a:rPr lang="en-US" dirty="0" smtClean="0"/>
              <a:t> </a:t>
            </a:r>
            <a:endParaRPr lang="en-US" dirty="0"/>
          </a:p>
        </p:txBody>
      </p:sp>
      <p:sp>
        <p:nvSpPr>
          <p:cNvPr id="3" name="عنصر نائب للمحتوى 2"/>
          <p:cNvSpPr>
            <a:spLocks noGrp="1"/>
          </p:cNvSpPr>
          <p:nvPr>
            <p:ph idx="1"/>
          </p:nvPr>
        </p:nvSpPr>
        <p:spPr>
          <a:xfrm>
            <a:off x="76200" y="914400"/>
            <a:ext cx="8991600" cy="5867400"/>
          </a:xfrm>
        </p:spPr>
        <p:txBody>
          <a:bodyPr>
            <a:normAutofit/>
          </a:bodyPr>
          <a:lstStyle/>
          <a:p>
            <a:pPr marL="0" indent="0">
              <a:buNone/>
            </a:pPr>
            <a:r>
              <a:rPr lang="en-US" sz="3200" dirty="0" smtClean="0">
                <a:solidFill>
                  <a:schemeClr val="accent1"/>
                </a:solidFill>
              </a:rPr>
              <a:t>A-nonsurgical treatments</a:t>
            </a:r>
          </a:p>
          <a:p>
            <a:r>
              <a:rPr lang="en-US" sz="2800" dirty="0" smtClean="0"/>
              <a:t>Pessary. This is probably one of the first treatments your doctor will recommend if you have symptoms of POP.</a:t>
            </a:r>
          </a:p>
          <a:p>
            <a:r>
              <a:rPr lang="en-US" sz="2800" dirty="0" smtClean="0"/>
              <a:t>Kegel  exercises. These strengthen your pelvic muscles. Ther’re very easy to do. Imagine you have to pee, but instead of letting it out, you squeeze to hold it. Do this for 5 seconds, relax, then do it again. Do 10 sets of these up to 15 times per day. Over time, your prolapse may get better or disappear altogether.</a:t>
            </a:r>
          </a:p>
          <a:p>
            <a:r>
              <a:rPr lang="en-US" sz="2800" dirty="0" smtClean="0"/>
              <a:t>Biofeedback therapy. This treatment combines teaching you how to contract your pelvic muscles with proper breathing techniques and abdominal control</a:t>
            </a:r>
            <a:r>
              <a:rPr lang="en-US" sz="2800" dirty="0"/>
              <a:t>.</a:t>
            </a:r>
            <a:r>
              <a:rPr lang="en-US" sz="2800" dirty="0" smtClean="0"/>
              <a:t> </a:t>
            </a:r>
            <a:endParaRPr lang="en-US" sz="2800" dirty="0"/>
          </a:p>
        </p:txBody>
      </p:sp>
    </p:spTree>
    <p:extLst>
      <p:ext uri="{BB962C8B-B14F-4D97-AF65-F5344CB8AC3E}">
        <p14:creationId xmlns:p14="http://schemas.microsoft.com/office/powerpoint/2010/main" val="2581528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152400"/>
            <a:ext cx="4953000" cy="4876800"/>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0499" y="152400"/>
            <a:ext cx="3568701" cy="3962400"/>
          </a:xfrm>
          <a:prstGeom prst="rect">
            <a:avLst/>
          </a:prstGeom>
        </p:spPr>
      </p:pic>
    </p:spTree>
    <p:extLst>
      <p:ext uri="{BB962C8B-B14F-4D97-AF65-F5344CB8AC3E}">
        <p14:creationId xmlns:p14="http://schemas.microsoft.com/office/powerpoint/2010/main" val="2502594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15400" cy="685800"/>
          </a:xfrm>
        </p:spPr>
        <p:txBody>
          <a:bodyPr>
            <a:normAutofit fontScale="90000"/>
          </a:bodyPr>
          <a:lstStyle/>
          <a:p>
            <a:r>
              <a:rPr lang="en-US" dirty="0" smtClean="0">
                <a:solidFill>
                  <a:schemeClr val="accent1"/>
                </a:solidFill>
              </a:rPr>
              <a:t>B- surgical treatmen</a:t>
            </a:r>
            <a:r>
              <a:rPr lang="en-US" dirty="0">
                <a:solidFill>
                  <a:schemeClr val="accent1"/>
                </a:solidFill>
              </a:rPr>
              <a:t>t</a:t>
            </a:r>
          </a:p>
        </p:txBody>
      </p:sp>
      <p:sp>
        <p:nvSpPr>
          <p:cNvPr id="3" name="عنصر نائب للمحتوى 2"/>
          <p:cNvSpPr>
            <a:spLocks noGrp="1"/>
          </p:cNvSpPr>
          <p:nvPr>
            <p:ph idx="1"/>
          </p:nvPr>
        </p:nvSpPr>
        <p:spPr>
          <a:xfrm>
            <a:off x="152400" y="914400"/>
            <a:ext cx="8915400" cy="5791200"/>
          </a:xfrm>
        </p:spPr>
        <p:txBody>
          <a:bodyPr>
            <a:normAutofit fontScale="85000" lnSpcReduction="20000"/>
          </a:bodyPr>
          <a:lstStyle/>
          <a:p>
            <a:r>
              <a:rPr lang="en-US" dirty="0" smtClean="0"/>
              <a:t>If your symptoms are severe and nonsurgical treatments haven’t helped, you may want to consider surgery. There are two types of prolapse surgery: obliterative and reconstructive.</a:t>
            </a:r>
          </a:p>
          <a:p>
            <a:r>
              <a:rPr lang="en-US" dirty="0" smtClean="0"/>
              <a:t>Obliterative surgery narrows  or closes off part or all of the vagina.</a:t>
            </a:r>
            <a:r>
              <a:rPr lang="en-US" dirty="0"/>
              <a:t> </a:t>
            </a:r>
            <a:r>
              <a:rPr lang="en-US" dirty="0" smtClean="0"/>
              <a:t>the goal is to provide more support to the organs that have dropped out of their normal positions and are pressing against the walls of the vagina. This may be an option if surgery hasn’t worked and you can’t tolerate another procedure. After this operation you will no longer be able to have sex.</a:t>
            </a:r>
          </a:p>
          <a:p>
            <a:r>
              <a:rPr lang="en-US" dirty="0" smtClean="0"/>
              <a:t>Reconstrictive surgery aims to repair the pelvic floor and return organs to their original position. this can be done with cuts either in the vagina or the abdomen. It can also be done using laparoscopic surgery, in which a surgeon makes smaller cuts in the abdomen and uses special instruments. </a:t>
            </a:r>
          </a:p>
        </p:txBody>
      </p:sp>
    </p:spTree>
    <p:extLst>
      <p:ext uri="{BB962C8B-B14F-4D97-AF65-F5344CB8AC3E}">
        <p14:creationId xmlns:p14="http://schemas.microsoft.com/office/powerpoint/2010/main" val="273427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763000" cy="685800"/>
          </a:xfrm>
        </p:spPr>
        <p:txBody>
          <a:bodyPr>
            <a:normAutofit fontScale="90000"/>
          </a:bodyPr>
          <a:lstStyle/>
          <a:p>
            <a:r>
              <a:rPr lang="en-US" dirty="0" smtClean="0">
                <a:solidFill>
                  <a:schemeClr val="accent1"/>
                </a:solidFill>
              </a:rPr>
              <a:t>4-Polycystic ovary syndrome (PCOS)</a:t>
            </a:r>
            <a:endParaRPr lang="en-US" dirty="0">
              <a:solidFill>
                <a:schemeClr val="accent1"/>
              </a:solidFill>
            </a:endParaRPr>
          </a:p>
        </p:txBody>
      </p:sp>
      <p:sp>
        <p:nvSpPr>
          <p:cNvPr id="3" name="عنصر نائب للمحتوى 2"/>
          <p:cNvSpPr>
            <a:spLocks noGrp="1"/>
          </p:cNvSpPr>
          <p:nvPr>
            <p:ph idx="1"/>
          </p:nvPr>
        </p:nvSpPr>
        <p:spPr>
          <a:xfrm>
            <a:off x="152400" y="914400"/>
            <a:ext cx="8839200" cy="5867400"/>
          </a:xfrm>
        </p:spPr>
        <p:txBody>
          <a:bodyPr/>
          <a:lstStyle/>
          <a:p>
            <a:r>
              <a:rPr lang="en-US" sz="2800" dirty="0" smtClean="0"/>
              <a:t>The cause of PCOS is not fully understood, but genetics may be a factors. PCOS seems to run in families, so your chance of having it is higher if other women in your family have it or have irregular periods or diabetes.</a:t>
            </a:r>
          </a:p>
          <a:p>
            <a:r>
              <a:rPr lang="en-US" sz="2800" dirty="0" smtClean="0"/>
              <a:t>Can cause problems with your periods and make it difficult to get pregnant. PCOS also may cause unwanted changes in the way you look. If it is not treated, over time it can lead to serious health problems, such as diabetes and heart disease.</a:t>
            </a:r>
          </a:p>
          <a:p>
            <a:r>
              <a:rPr lang="en-US" sz="2800" dirty="0" smtClean="0"/>
              <a:t>Most women with PCOS grow many small cysts on their ovaries. </a:t>
            </a:r>
          </a:p>
          <a:p>
            <a:r>
              <a:rPr lang="en-US" sz="2800" dirty="0" smtClean="0"/>
              <a:t>That is why it is called polycystic ovary syndrome. the cysts are not harmful but lead to hormone imbalances.</a:t>
            </a:r>
          </a:p>
          <a:p>
            <a:endParaRPr lang="en-US" sz="2800" dirty="0" smtClean="0"/>
          </a:p>
          <a:p>
            <a:endParaRPr lang="en-US" dirty="0"/>
          </a:p>
        </p:txBody>
      </p:sp>
    </p:spTree>
    <p:extLst>
      <p:ext uri="{BB962C8B-B14F-4D97-AF65-F5344CB8AC3E}">
        <p14:creationId xmlns:p14="http://schemas.microsoft.com/office/powerpoint/2010/main" val="280105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28600"/>
            <a:ext cx="7772400" cy="762000"/>
          </a:xfrm>
        </p:spPr>
        <p:txBody>
          <a:bodyPr/>
          <a:lstStyle/>
          <a:p>
            <a:endParaRPr lang="en-US" dirty="0"/>
          </a:p>
        </p:txBody>
      </p:sp>
      <p:sp>
        <p:nvSpPr>
          <p:cNvPr id="3" name="عنصر نائب للمحتوى 2"/>
          <p:cNvSpPr>
            <a:spLocks noGrp="1"/>
          </p:cNvSpPr>
          <p:nvPr>
            <p:ph idx="1"/>
          </p:nvPr>
        </p:nvSpPr>
        <p:spPr>
          <a:xfrm>
            <a:off x="32657" y="32656"/>
            <a:ext cx="8991600" cy="6672943"/>
          </a:xfrm>
        </p:spPr>
        <p:txBody>
          <a:bodyPr/>
          <a:lstStyle/>
          <a:p>
            <a:endParaRPr lang="en-US" dirty="0" smtClean="0"/>
          </a:p>
          <a:p>
            <a:r>
              <a:rPr lang="en-US" sz="2800" dirty="0" smtClean="0"/>
              <a:t>Early diagnosis and treatment can help control the symptoms and prevent long-term problems. </a:t>
            </a:r>
          </a:p>
          <a:p>
            <a:r>
              <a:rPr lang="en-US" sz="2800" dirty="0" smtClean="0"/>
              <a:t>The cause of PCOS is not fully understood, but genetics may be a factor</a:t>
            </a:r>
          </a:p>
          <a:p>
            <a:r>
              <a:rPr lang="en-US" sz="2800" dirty="0" smtClean="0"/>
              <a:t>PCOS seems to run in families, so your chance of having it is higher if other women in your family have it or have irregular periods or diabetes </a:t>
            </a:r>
            <a:endParaRPr lang="en-US" sz="2800" dirty="0"/>
          </a:p>
        </p:txBody>
      </p:sp>
    </p:spTree>
    <p:extLst>
      <p:ext uri="{BB962C8B-B14F-4D97-AF65-F5344CB8AC3E}">
        <p14:creationId xmlns:p14="http://schemas.microsoft.com/office/powerpoint/2010/main" val="31054750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686800" cy="838200"/>
          </a:xfrm>
        </p:spPr>
        <p:txBody>
          <a:bodyPr>
            <a:normAutofit/>
          </a:bodyPr>
          <a:lstStyle/>
          <a:p>
            <a:r>
              <a:rPr lang="en-US" dirty="0" smtClean="0">
                <a:solidFill>
                  <a:schemeClr val="tx1"/>
                </a:solidFill>
              </a:rPr>
              <a:t>Symptoms </a:t>
            </a:r>
            <a:endParaRPr lang="en-US" dirty="0">
              <a:solidFill>
                <a:schemeClr val="tx1"/>
              </a:solidFill>
            </a:endParaRPr>
          </a:p>
        </p:txBody>
      </p:sp>
      <p:sp>
        <p:nvSpPr>
          <p:cNvPr id="3" name="عنصر نائب للمحتوى 2"/>
          <p:cNvSpPr>
            <a:spLocks noGrp="1"/>
          </p:cNvSpPr>
          <p:nvPr>
            <p:ph idx="1"/>
          </p:nvPr>
        </p:nvSpPr>
        <p:spPr>
          <a:xfrm>
            <a:off x="228600" y="914400"/>
            <a:ext cx="8839200" cy="5791200"/>
          </a:xfrm>
        </p:spPr>
        <p:txBody>
          <a:bodyPr>
            <a:normAutofit/>
          </a:bodyPr>
          <a:lstStyle/>
          <a:p>
            <a:r>
              <a:rPr lang="en-US" sz="2800" dirty="0" smtClean="0"/>
              <a:t>Acne.</a:t>
            </a:r>
          </a:p>
          <a:p>
            <a:r>
              <a:rPr lang="en-US" sz="2800" dirty="0" smtClean="0"/>
              <a:t>Weight gain and trouble losing weight.</a:t>
            </a:r>
          </a:p>
          <a:p>
            <a:r>
              <a:rPr lang="en-US" sz="2800" dirty="0" smtClean="0"/>
              <a:t>Extra hair on the face and body. Often women get thicker and darker facial hair and more hair on the chest, belly, and back.</a:t>
            </a:r>
          </a:p>
          <a:p>
            <a:r>
              <a:rPr lang="en-US" sz="2800" dirty="0" smtClean="0"/>
              <a:t>Thinning hair on the scalp</a:t>
            </a:r>
          </a:p>
          <a:p>
            <a:r>
              <a:rPr lang="en-US" sz="2800" dirty="0" smtClean="0"/>
              <a:t>Irregular periods. Often women with PCOS have fewer than nine periods a year. Some women have no periods. Other have very heavy bleeding. </a:t>
            </a:r>
          </a:p>
          <a:p>
            <a:r>
              <a:rPr lang="en-US" sz="2800" dirty="0" smtClean="0"/>
              <a:t>Fertility problems. Many women who have PCOS have trouble getting  pregnant (infertility)</a:t>
            </a:r>
          </a:p>
          <a:p>
            <a:r>
              <a:rPr lang="en-US" sz="2800" dirty="0" smtClean="0"/>
              <a:t>Depression  </a:t>
            </a:r>
            <a:endParaRPr lang="en-US" sz="2800" dirty="0"/>
          </a:p>
        </p:txBody>
      </p:sp>
    </p:spTree>
    <p:extLst>
      <p:ext uri="{BB962C8B-B14F-4D97-AF65-F5344CB8AC3E}">
        <p14:creationId xmlns:p14="http://schemas.microsoft.com/office/powerpoint/2010/main" val="121034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609600"/>
          </a:xfrm>
        </p:spPr>
        <p:txBody>
          <a:bodyPr>
            <a:normAutofit fontScale="90000"/>
          </a:bodyPr>
          <a:lstStyle/>
          <a:p>
            <a:r>
              <a:rPr lang="en-US" dirty="0" smtClean="0">
                <a:solidFill>
                  <a:schemeClr val="tx1"/>
                </a:solidFill>
              </a:rPr>
              <a:t>management</a:t>
            </a:r>
            <a:endParaRPr lang="en-US" dirty="0">
              <a:solidFill>
                <a:schemeClr val="tx1"/>
              </a:solidFill>
            </a:endParaRPr>
          </a:p>
        </p:txBody>
      </p:sp>
      <p:sp>
        <p:nvSpPr>
          <p:cNvPr id="3" name="عنصر نائب للمحتوى 2"/>
          <p:cNvSpPr>
            <a:spLocks noGrp="1"/>
          </p:cNvSpPr>
          <p:nvPr>
            <p:ph idx="1"/>
          </p:nvPr>
        </p:nvSpPr>
        <p:spPr>
          <a:xfrm>
            <a:off x="152400" y="838200"/>
            <a:ext cx="8915400" cy="5867400"/>
          </a:xfrm>
        </p:spPr>
        <p:txBody>
          <a:bodyPr/>
          <a:lstStyle/>
          <a:p>
            <a:r>
              <a:rPr lang="en-US" sz="3200" dirty="0" smtClean="0"/>
              <a:t>Certain lifestyle changes, such as diet and exercise, are considered first-line treatment for adolescent girls and women with polycystic ovarian syndrome (PCOS).pharmacologic treatments such as, hirsutism, and menstrual irregularities. Medications for such conditions include oral contraceptives, metformin, predinsone, leuprolide, clomiphene and spironolactone</a:t>
            </a:r>
            <a:r>
              <a:rPr lang="en-US" dirty="0" smtClean="0"/>
              <a:t>. </a:t>
            </a:r>
            <a:endParaRPr lang="en-US" dirty="0"/>
          </a:p>
        </p:txBody>
      </p:sp>
    </p:spTree>
    <p:extLst>
      <p:ext uri="{BB962C8B-B14F-4D97-AF65-F5344CB8AC3E}">
        <p14:creationId xmlns:p14="http://schemas.microsoft.com/office/powerpoint/2010/main" val="590436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152400" y="0"/>
            <a:ext cx="8915400" cy="6858000"/>
          </a:xfrm>
        </p:spPr>
        <p:txBody>
          <a:bodyPr/>
          <a:lstStyle/>
          <a:p>
            <a:pPr marL="0" indent="0">
              <a:buNone/>
            </a:pPr>
            <a:r>
              <a:rPr lang="en-US" sz="3600" dirty="0">
                <a:solidFill>
                  <a:schemeClr val="accent1"/>
                </a:solidFill>
              </a:rPr>
              <a:t>1-cervical dysplasia</a:t>
            </a:r>
          </a:p>
          <a:p>
            <a:r>
              <a:rPr lang="en-US" sz="2800" dirty="0"/>
              <a:t>Cervical dysplasia refers to abnormal changes in the cells on the surface of the cervix.</a:t>
            </a:r>
          </a:p>
          <a:p>
            <a:r>
              <a:rPr lang="en-US" sz="2800" dirty="0"/>
              <a:t>The changes are not cancer. But they are considered to be precancerous. This means they can lead to cancer of the cervix if not treated. </a:t>
            </a:r>
          </a:p>
          <a:p>
            <a:r>
              <a:rPr lang="en-US" sz="2800" dirty="0"/>
              <a:t>It is also called cervical intraepithelial neoplasia(CIN). Strongly  associated with sexually transmitted human papillomavirus (HPV)infection. </a:t>
            </a:r>
          </a:p>
          <a:p>
            <a:r>
              <a:rPr lang="en-US" sz="2800" dirty="0"/>
              <a:t>Cervical dysplasia is most common in women under age 30 but can develop at any age.</a:t>
            </a:r>
          </a:p>
          <a:p>
            <a:endParaRPr lang="en-US" dirty="0"/>
          </a:p>
        </p:txBody>
      </p:sp>
    </p:spTree>
    <p:extLst>
      <p:ext uri="{BB962C8B-B14F-4D97-AF65-F5344CB8AC3E}">
        <p14:creationId xmlns:p14="http://schemas.microsoft.com/office/powerpoint/2010/main" val="1919962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609600"/>
          </a:xfrm>
        </p:spPr>
        <p:txBody>
          <a:bodyPr>
            <a:normAutofit fontScale="90000"/>
          </a:bodyPr>
          <a:lstStyle/>
          <a:p>
            <a:r>
              <a:rPr lang="en-US" dirty="0" smtClean="0">
                <a:solidFill>
                  <a:srgbClr val="FF0000"/>
                </a:solidFill>
              </a:rPr>
              <a:t>5-Endometriosis </a:t>
            </a:r>
            <a:endParaRPr lang="en-US" dirty="0">
              <a:solidFill>
                <a:srgbClr val="FF0000"/>
              </a:solidFill>
            </a:endParaRPr>
          </a:p>
        </p:txBody>
      </p:sp>
      <p:sp>
        <p:nvSpPr>
          <p:cNvPr id="3" name="عنصر نائب للمحتوى 2"/>
          <p:cNvSpPr>
            <a:spLocks noGrp="1"/>
          </p:cNvSpPr>
          <p:nvPr>
            <p:ph idx="1"/>
          </p:nvPr>
        </p:nvSpPr>
        <p:spPr>
          <a:xfrm>
            <a:off x="152400" y="838200"/>
            <a:ext cx="8839200" cy="5867400"/>
          </a:xfrm>
        </p:spPr>
        <p:txBody>
          <a:bodyPr/>
          <a:lstStyle/>
          <a:p>
            <a:r>
              <a:rPr lang="en-US" sz="2800" dirty="0"/>
              <a:t>Endometriosis happens when tissue normally found inside the uterus grows in other parts of the body. It may attach to the ovaries, fallopian tubes, the exterior of the uterus, the bowel, or other internal parts. As hormones change during the menstrual cycle, this tissue breaks down and may cause pain around the time of your period and </a:t>
            </a:r>
            <a:r>
              <a:rPr lang="en-US" sz="2800" dirty="0" smtClean="0"/>
              <a:t>long term </a:t>
            </a:r>
            <a:r>
              <a:rPr lang="en-US" sz="2800" dirty="0"/>
              <a:t>painful adhesions or scar tissue. More than 5.5 million American women have symptoms of endometriosis</a:t>
            </a:r>
            <a:r>
              <a:rPr lang="en-US" dirty="0"/>
              <a:t>.</a:t>
            </a:r>
          </a:p>
        </p:txBody>
      </p:sp>
    </p:spTree>
    <p:extLst>
      <p:ext uri="{BB962C8B-B14F-4D97-AF65-F5344CB8AC3E}">
        <p14:creationId xmlns:p14="http://schemas.microsoft.com/office/powerpoint/2010/main" val="24676809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0"/>
            <a:ext cx="8915400" cy="6858000"/>
          </a:xfrm>
        </p:spPr>
      </p:pic>
    </p:spTree>
    <p:extLst>
      <p:ext uri="{BB962C8B-B14F-4D97-AF65-F5344CB8AC3E}">
        <p14:creationId xmlns:p14="http://schemas.microsoft.com/office/powerpoint/2010/main" val="1481353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609600"/>
          </a:xfrm>
        </p:spPr>
        <p:txBody>
          <a:bodyPr>
            <a:normAutofit fontScale="90000"/>
          </a:bodyPr>
          <a:lstStyle/>
          <a:p>
            <a:r>
              <a:rPr lang="en-US" dirty="0" smtClean="0">
                <a:solidFill>
                  <a:schemeClr val="tx1"/>
                </a:solidFill>
              </a:rPr>
              <a:t>Types </a:t>
            </a:r>
            <a:endParaRPr lang="en-US" dirty="0">
              <a:solidFill>
                <a:schemeClr val="tx1"/>
              </a:solidFill>
            </a:endParaRPr>
          </a:p>
        </p:txBody>
      </p:sp>
      <p:sp>
        <p:nvSpPr>
          <p:cNvPr id="3" name="عنصر نائب للمحتوى 2"/>
          <p:cNvSpPr>
            <a:spLocks noGrp="1"/>
          </p:cNvSpPr>
          <p:nvPr>
            <p:ph idx="1"/>
          </p:nvPr>
        </p:nvSpPr>
        <p:spPr>
          <a:xfrm>
            <a:off x="152400" y="685800"/>
            <a:ext cx="8839200" cy="6172200"/>
          </a:xfrm>
        </p:spPr>
        <p:txBody>
          <a:bodyPr>
            <a:normAutofit lnSpcReduction="10000"/>
          </a:bodyPr>
          <a:lstStyle/>
          <a:p>
            <a:r>
              <a:rPr lang="en-US" b="1" dirty="0"/>
              <a:t>Superficial peritoneal lesion.</a:t>
            </a:r>
            <a:r>
              <a:rPr lang="en-US" dirty="0"/>
              <a:t> This is the most common kind. You have lesions on your peritoneum, a thin film that lines your pelvic cavity.</a:t>
            </a:r>
          </a:p>
          <a:p>
            <a:r>
              <a:rPr lang="en-US" b="1" dirty="0"/>
              <a:t>Endometrioma (ovarian lesion).</a:t>
            </a:r>
            <a:r>
              <a:rPr lang="en-US" dirty="0"/>
              <a:t> These dark, fluid-filled cysts, also called chocolate cysts, form deep in your ovaries. They don’t respond well to treatment and can damage healthy tissue.</a:t>
            </a:r>
          </a:p>
          <a:p>
            <a:r>
              <a:rPr lang="en-US" b="1" dirty="0"/>
              <a:t>Deeply infiltrating endometriosis.</a:t>
            </a:r>
            <a:r>
              <a:rPr lang="en-US" dirty="0"/>
              <a:t> This type grows under your peritoneum and can involve organs near your uterus, such as your bowels or bladder. About 1% to 5% of women with endometriosis have it.</a:t>
            </a:r>
          </a:p>
          <a:p>
            <a:endParaRPr lang="en-US" dirty="0"/>
          </a:p>
        </p:txBody>
      </p:sp>
    </p:spTree>
    <p:extLst>
      <p:ext uri="{BB962C8B-B14F-4D97-AF65-F5344CB8AC3E}">
        <p14:creationId xmlns:p14="http://schemas.microsoft.com/office/powerpoint/2010/main" val="21047823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91600" cy="762000"/>
          </a:xfrm>
        </p:spPr>
        <p:txBody>
          <a:bodyPr/>
          <a:lstStyle/>
          <a:p>
            <a:r>
              <a:rPr lang="en-US" dirty="0" smtClean="0">
                <a:solidFill>
                  <a:schemeClr val="tx1"/>
                </a:solidFill>
              </a:rPr>
              <a:t>Stages</a:t>
            </a:r>
            <a:r>
              <a:rPr lang="en-US" dirty="0" smtClean="0"/>
              <a:t> </a:t>
            </a:r>
            <a:endParaRPr lang="en-US" dirty="0"/>
          </a:p>
        </p:txBody>
      </p:sp>
      <p:sp>
        <p:nvSpPr>
          <p:cNvPr id="3" name="عنصر نائب للمحتوى 2"/>
          <p:cNvSpPr>
            <a:spLocks noGrp="1"/>
          </p:cNvSpPr>
          <p:nvPr>
            <p:ph idx="1"/>
          </p:nvPr>
        </p:nvSpPr>
        <p:spPr>
          <a:xfrm>
            <a:off x="152400" y="990600"/>
            <a:ext cx="8839200" cy="5791200"/>
          </a:xfrm>
        </p:spPr>
        <p:txBody>
          <a:bodyPr>
            <a:normAutofit fontScale="85000" lnSpcReduction="20000"/>
          </a:bodyPr>
          <a:lstStyle/>
          <a:p>
            <a:endParaRPr lang="en-US" dirty="0"/>
          </a:p>
          <a:p>
            <a:r>
              <a:rPr lang="en-US" b="1" dirty="0"/>
              <a:t>Stage I (minimal).</a:t>
            </a:r>
            <a:r>
              <a:rPr lang="en-US" dirty="0"/>
              <a:t> You have a few small lesions but no scar tissue.</a:t>
            </a:r>
          </a:p>
          <a:p>
            <a:r>
              <a:rPr lang="en-US" b="1" dirty="0"/>
              <a:t>Stage II (mild).</a:t>
            </a:r>
            <a:r>
              <a:rPr lang="en-US" dirty="0"/>
              <a:t> There are more lesions but no scar tissue. Less than 2 inches of your abdomen are involved.</a:t>
            </a:r>
          </a:p>
          <a:p>
            <a:r>
              <a:rPr lang="en-US" b="1" dirty="0"/>
              <a:t>Stage II (moderate).</a:t>
            </a:r>
            <a:r>
              <a:rPr lang="en-US" dirty="0"/>
              <a:t> The lesions may be deep. You may have endometriomas and scar tissue around your ovaries or fallopian tubes.</a:t>
            </a:r>
          </a:p>
          <a:p>
            <a:r>
              <a:rPr lang="en-US" b="1" dirty="0"/>
              <a:t>Stage IV (severe).</a:t>
            </a:r>
            <a:r>
              <a:rPr lang="en-US" dirty="0"/>
              <a:t> There are many lesions and maybe large cysts in your ovaries. You may have scar tissue around your ovaries and fallopian tubes or between your uterus and the lower part of your intestines.</a:t>
            </a:r>
          </a:p>
          <a:p>
            <a:r>
              <a:rPr lang="en-US" dirty="0"/>
              <a:t>The stages don’t take pain or symptoms into account. For example, stage I endometriosis can cause severe pain, but a woman who has stage IV could have no symptoms at all.</a:t>
            </a:r>
          </a:p>
          <a:p>
            <a:endParaRPr lang="en-US" dirty="0"/>
          </a:p>
        </p:txBody>
      </p:sp>
    </p:spTree>
    <p:extLst>
      <p:ext uri="{BB962C8B-B14F-4D97-AF65-F5344CB8AC3E}">
        <p14:creationId xmlns:p14="http://schemas.microsoft.com/office/powerpoint/2010/main" val="2108263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52400"/>
            <a:ext cx="8763000" cy="685800"/>
          </a:xfrm>
        </p:spPr>
        <p:txBody>
          <a:bodyPr>
            <a:normAutofit fontScale="90000"/>
          </a:bodyPr>
          <a:lstStyle/>
          <a:p>
            <a:r>
              <a:rPr lang="en-US" dirty="0" smtClean="0">
                <a:solidFill>
                  <a:schemeClr val="tx1"/>
                </a:solidFill>
              </a:rPr>
              <a:t>symptoms</a:t>
            </a:r>
            <a:endParaRPr lang="en-US" dirty="0">
              <a:solidFill>
                <a:schemeClr val="tx1"/>
              </a:solidFill>
            </a:endParaRPr>
          </a:p>
        </p:txBody>
      </p:sp>
      <p:sp>
        <p:nvSpPr>
          <p:cNvPr id="3" name="عنصر نائب للمحتوى 2"/>
          <p:cNvSpPr>
            <a:spLocks noGrp="1"/>
          </p:cNvSpPr>
          <p:nvPr>
            <p:ph idx="1"/>
          </p:nvPr>
        </p:nvSpPr>
        <p:spPr>
          <a:xfrm>
            <a:off x="152400" y="762000"/>
            <a:ext cx="8839200" cy="6096000"/>
          </a:xfrm>
        </p:spPr>
        <p:txBody>
          <a:bodyPr>
            <a:normAutofit/>
          </a:bodyPr>
          <a:lstStyle/>
          <a:p>
            <a:r>
              <a:rPr lang="en-US" sz="2800" dirty="0">
                <a:hlinkClick r:id="rId2"/>
              </a:rPr>
              <a:t>Back pain</a:t>
            </a:r>
            <a:r>
              <a:rPr lang="en-US" sz="2800" dirty="0"/>
              <a:t> during </a:t>
            </a:r>
            <a:r>
              <a:rPr lang="en-US" sz="2800" dirty="0">
                <a:hlinkClick r:id="rId3"/>
              </a:rPr>
              <a:t>your</a:t>
            </a:r>
            <a:r>
              <a:rPr lang="en-US" sz="2800" dirty="0"/>
              <a:t> period</a:t>
            </a:r>
          </a:p>
          <a:p>
            <a:r>
              <a:rPr lang="en-US" sz="2800" dirty="0"/>
              <a:t>Severe </a:t>
            </a:r>
            <a:r>
              <a:rPr lang="en-US" sz="2800" dirty="0">
                <a:hlinkClick r:id="rId4"/>
              </a:rPr>
              <a:t>menstrual cramps</a:t>
            </a:r>
            <a:endParaRPr lang="en-US" sz="2800" dirty="0"/>
          </a:p>
          <a:p>
            <a:r>
              <a:rPr lang="en-US" sz="2800" dirty="0"/>
              <a:t>Pain when pooping or peeing, especially during your period</a:t>
            </a:r>
          </a:p>
          <a:p>
            <a:r>
              <a:rPr lang="en-US" sz="2800" dirty="0"/>
              <a:t>Unusual or heavy bleeding during periods</a:t>
            </a:r>
          </a:p>
          <a:p>
            <a:r>
              <a:rPr lang="en-US" sz="2800" dirty="0"/>
              <a:t>Blood in your stool or urine</a:t>
            </a:r>
          </a:p>
          <a:p>
            <a:r>
              <a:rPr lang="en-US" sz="2800" dirty="0"/>
              <a:t>Diarrhea or constipation</a:t>
            </a:r>
          </a:p>
          <a:p>
            <a:r>
              <a:rPr lang="en-US" sz="2800" dirty="0">
                <a:hlinkClick r:id="rId5"/>
              </a:rPr>
              <a:t>Painful sex</a:t>
            </a:r>
            <a:r>
              <a:rPr lang="en-US" sz="2800" dirty="0"/>
              <a:t> </a:t>
            </a:r>
          </a:p>
          <a:p>
            <a:r>
              <a:rPr lang="en-US" sz="2800" dirty="0"/>
              <a:t>Fatigue that won’t go away</a:t>
            </a:r>
          </a:p>
          <a:p>
            <a:r>
              <a:rPr lang="en-US" sz="2800" dirty="0"/>
              <a:t>Trouble getting </a:t>
            </a:r>
            <a:r>
              <a:rPr lang="en-US" sz="2800" dirty="0">
                <a:hlinkClick r:id="rId6"/>
              </a:rPr>
              <a:t>pregnant</a:t>
            </a:r>
            <a:endParaRPr lang="en-US" sz="2800" dirty="0"/>
          </a:p>
          <a:p>
            <a:pPr marL="0" indent="0">
              <a:buNone/>
            </a:pPr>
            <a:endParaRPr lang="en-US" sz="2800" dirty="0"/>
          </a:p>
          <a:p>
            <a:endParaRPr lang="en-US" sz="2800" dirty="0"/>
          </a:p>
        </p:txBody>
      </p:sp>
    </p:spTree>
    <p:extLst>
      <p:ext uri="{BB962C8B-B14F-4D97-AF65-F5344CB8AC3E}">
        <p14:creationId xmlns:p14="http://schemas.microsoft.com/office/powerpoint/2010/main" val="581627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685800"/>
          </a:xfrm>
        </p:spPr>
        <p:txBody>
          <a:bodyPr>
            <a:normAutofit fontScale="90000"/>
          </a:bodyPr>
          <a:lstStyle/>
          <a:p>
            <a:r>
              <a:rPr lang="en-US" dirty="0" smtClean="0">
                <a:solidFill>
                  <a:schemeClr val="tx1"/>
                </a:solidFill>
              </a:rPr>
              <a:t>Causes </a:t>
            </a:r>
            <a:endParaRPr lang="en-US" dirty="0">
              <a:solidFill>
                <a:schemeClr val="tx1"/>
              </a:solidFill>
            </a:endParaRPr>
          </a:p>
        </p:txBody>
      </p:sp>
      <p:sp>
        <p:nvSpPr>
          <p:cNvPr id="3" name="عنصر نائب للمحتوى 2"/>
          <p:cNvSpPr>
            <a:spLocks noGrp="1"/>
          </p:cNvSpPr>
          <p:nvPr>
            <p:ph idx="1"/>
          </p:nvPr>
        </p:nvSpPr>
        <p:spPr>
          <a:xfrm>
            <a:off x="152400" y="838200"/>
            <a:ext cx="8839200" cy="5791200"/>
          </a:xfrm>
        </p:spPr>
        <p:txBody>
          <a:bodyPr>
            <a:normAutofit fontScale="92500"/>
          </a:bodyPr>
          <a:lstStyle/>
          <a:p>
            <a:r>
              <a:rPr lang="en-US" dirty="0"/>
              <a:t>Doctors don't know why endometrial tissue grows outside of the uterus, but they have several theories. Heredity plays a role, and some endometrial cells may be present from birth. Another theory suggests that menstrual blood containing endometrial cells flows back through the fallopian tubes and into the pelvic cavity instead of out of the body. These cells are thought to stick to organs and keep growing and bleeding over time. Cells could also move to the pelvic cavity other ways, such as during a C-section delivery. A faulty immune system may fail to get rid of the misplaced cells.    </a:t>
            </a:r>
          </a:p>
        </p:txBody>
      </p:sp>
    </p:spTree>
    <p:extLst>
      <p:ext uri="{BB962C8B-B14F-4D97-AF65-F5344CB8AC3E}">
        <p14:creationId xmlns:p14="http://schemas.microsoft.com/office/powerpoint/2010/main" val="32672714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76200"/>
            <a:ext cx="8839200" cy="762000"/>
          </a:xfrm>
        </p:spPr>
        <p:txBody>
          <a:bodyPr/>
          <a:lstStyle/>
          <a:p>
            <a:r>
              <a:rPr lang="en-US" dirty="0" smtClean="0">
                <a:solidFill>
                  <a:schemeClr val="tx1"/>
                </a:solidFill>
              </a:rPr>
              <a:t>Diagnosis</a:t>
            </a:r>
            <a:r>
              <a:rPr lang="en-US" dirty="0" smtClean="0"/>
              <a:t> </a:t>
            </a:r>
            <a:endParaRPr lang="en-US" dirty="0"/>
          </a:p>
        </p:txBody>
      </p:sp>
      <p:sp>
        <p:nvSpPr>
          <p:cNvPr id="3" name="عنصر نائب للمحتوى 2"/>
          <p:cNvSpPr>
            <a:spLocks noGrp="1"/>
          </p:cNvSpPr>
          <p:nvPr>
            <p:ph idx="1"/>
          </p:nvPr>
        </p:nvSpPr>
        <p:spPr>
          <a:xfrm>
            <a:off x="152400" y="914400"/>
            <a:ext cx="8915400" cy="5791200"/>
          </a:xfrm>
        </p:spPr>
        <p:txBody>
          <a:bodyPr>
            <a:normAutofit lnSpcReduction="10000"/>
          </a:bodyPr>
          <a:lstStyle/>
          <a:p>
            <a:r>
              <a:rPr lang="en-US" sz="2800" dirty="0"/>
              <a:t>When the pain happens</a:t>
            </a:r>
          </a:p>
          <a:p>
            <a:r>
              <a:rPr lang="en-US" sz="2800" dirty="0"/>
              <a:t>How bad it is</a:t>
            </a:r>
          </a:p>
          <a:p>
            <a:r>
              <a:rPr lang="en-US" sz="2800" dirty="0"/>
              <a:t>How long it lasts</a:t>
            </a:r>
          </a:p>
          <a:p>
            <a:r>
              <a:rPr lang="en-US" sz="2800" dirty="0"/>
              <a:t>A change or worsening of pain</a:t>
            </a:r>
          </a:p>
          <a:p>
            <a:r>
              <a:rPr lang="en-US" sz="2800" dirty="0"/>
              <a:t>Pain that limits your activities</a:t>
            </a:r>
          </a:p>
          <a:p>
            <a:r>
              <a:rPr lang="en-US" sz="2800" dirty="0"/>
              <a:t>Pain during sex, bowel movements, or urination</a:t>
            </a:r>
          </a:p>
          <a:p>
            <a:r>
              <a:rPr lang="en-US" sz="2800" b="1" dirty="0" smtClean="0"/>
              <a:t> </a:t>
            </a:r>
            <a:r>
              <a:rPr lang="en-US" sz="2800" b="1" dirty="0"/>
              <a:t>Pelvic Exam</a:t>
            </a:r>
          </a:p>
          <a:p>
            <a:r>
              <a:rPr lang="en-US" sz="2800" dirty="0"/>
              <a:t>Your doctor will do a pelvic exam to check your ovaries, uterus, and cervix for anything unusual. An exam can sometimes reveal an ovarian cyst or internal scarring that may be due to endometriosis. The doctor also looks for other pelvic conditions that could cause symptoms similar to endometriosis. </a:t>
            </a:r>
          </a:p>
          <a:p>
            <a:pPr marL="0" indent="0">
              <a:buNone/>
            </a:pPr>
            <a:endParaRPr lang="en-US" sz="2800" dirty="0"/>
          </a:p>
          <a:p>
            <a:endParaRPr lang="en-US" dirty="0"/>
          </a:p>
        </p:txBody>
      </p:sp>
    </p:spTree>
    <p:extLst>
      <p:ext uri="{BB962C8B-B14F-4D97-AF65-F5344CB8AC3E}">
        <p14:creationId xmlns:p14="http://schemas.microsoft.com/office/powerpoint/2010/main" val="3210157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91600" cy="685800"/>
          </a:xfrm>
        </p:spPr>
        <p:txBody>
          <a:bodyPr>
            <a:normAutofit fontScale="90000"/>
          </a:bodyPr>
          <a:lstStyle/>
          <a:p>
            <a:endParaRPr lang="en-US" dirty="0"/>
          </a:p>
        </p:txBody>
      </p:sp>
      <p:sp>
        <p:nvSpPr>
          <p:cNvPr id="3" name="عنصر نائب للمحتوى 2"/>
          <p:cNvSpPr>
            <a:spLocks noGrp="1"/>
          </p:cNvSpPr>
          <p:nvPr>
            <p:ph idx="1"/>
          </p:nvPr>
        </p:nvSpPr>
        <p:spPr>
          <a:xfrm>
            <a:off x="152400" y="76200"/>
            <a:ext cx="8839200" cy="6705600"/>
          </a:xfrm>
        </p:spPr>
        <p:txBody>
          <a:bodyPr/>
          <a:lstStyle/>
          <a:p>
            <a:r>
              <a:rPr lang="en-US" sz="2800" b="1" dirty="0"/>
              <a:t>Pelvic Scans</a:t>
            </a:r>
          </a:p>
          <a:p>
            <a:r>
              <a:rPr lang="en-US" sz="2800" dirty="0"/>
              <a:t>Although it isn't possible to confirm endometriosis with scanning techniques alone, your doctor may order an ultrasound, CT scan, or MRI to help with diagnosis. These may be able to detect larger endometrial growths or cysts. The scans use sound waves, X-rays, or magnetic fields with radiofrequency pulses to create the images.</a:t>
            </a:r>
          </a:p>
          <a:p>
            <a:r>
              <a:rPr lang="en-US" sz="2800" b="1" dirty="0"/>
              <a:t>Laparoscopy</a:t>
            </a:r>
          </a:p>
          <a:p>
            <a:r>
              <a:rPr lang="en-US" sz="2800" dirty="0"/>
              <a:t>Laparoscopy is the only sure way to determine if you have endometriosis. A surgeon inflates the abdomen with gas through a small incision in the navel. A laparoscope is a viewing instrument that's inserted through the incision. The surgeon can take small pieces of tissue for a lab to examine -- called a biopsy -- to confirm the diagnosis.</a:t>
            </a:r>
          </a:p>
          <a:p>
            <a:endParaRPr lang="en-US" dirty="0"/>
          </a:p>
        </p:txBody>
      </p:sp>
    </p:spTree>
    <p:extLst>
      <p:ext uri="{BB962C8B-B14F-4D97-AF65-F5344CB8AC3E}">
        <p14:creationId xmlns:p14="http://schemas.microsoft.com/office/powerpoint/2010/main" val="5248383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609600"/>
          </a:xfrm>
        </p:spPr>
        <p:txBody>
          <a:bodyPr>
            <a:normAutofit fontScale="90000"/>
          </a:bodyPr>
          <a:lstStyle/>
          <a:p>
            <a:r>
              <a:rPr lang="en-US" dirty="0" smtClean="0">
                <a:solidFill>
                  <a:schemeClr val="tx1"/>
                </a:solidFill>
              </a:rPr>
              <a:t>Treatments</a:t>
            </a:r>
            <a:r>
              <a:rPr lang="en-US" dirty="0" smtClean="0"/>
              <a:t> </a:t>
            </a:r>
            <a:endParaRPr lang="en-US" dirty="0"/>
          </a:p>
        </p:txBody>
      </p:sp>
      <p:sp>
        <p:nvSpPr>
          <p:cNvPr id="3" name="عنصر نائب للمحتوى 2"/>
          <p:cNvSpPr>
            <a:spLocks noGrp="1"/>
          </p:cNvSpPr>
          <p:nvPr>
            <p:ph idx="1"/>
          </p:nvPr>
        </p:nvSpPr>
        <p:spPr>
          <a:xfrm>
            <a:off x="76200" y="762000"/>
            <a:ext cx="8915400" cy="5943600"/>
          </a:xfrm>
        </p:spPr>
        <p:txBody>
          <a:bodyPr>
            <a:normAutofit fontScale="85000" lnSpcReduction="20000"/>
          </a:bodyPr>
          <a:lstStyle/>
          <a:p>
            <a:r>
              <a:rPr lang="en-US" dirty="0" smtClean="0"/>
              <a:t>Treatments </a:t>
            </a:r>
            <a:r>
              <a:rPr lang="en-US" dirty="0"/>
              <a:t>usually include surgery or </a:t>
            </a:r>
            <a:r>
              <a:rPr lang="en-US" dirty="0">
                <a:hlinkClick r:id="rId2"/>
              </a:rPr>
              <a:t>medication</a:t>
            </a:r>
            <a:r>
              <a:rPr lang="en-US" dirty="0"/>
              <a:t>. You might need to try different treatments to find what helps you feel better.</a:t>
            </a:r>
          </a:p>
          <a:p>
            <a:r>
              <a:rPr lang="en-US" b="1" dirty="0"/>
              <a:t>Pain medicine. </a:t>
            </a:r>
            <a:r>
              <a:rPr lang="en-US" dirty="0"/>
              <a:t>Your doctor may recommend an over-the-counter pain reliever. Non-steroidal anti-inflammatory drugs (NSAIDs) like </a:t>
            </a:r>
            <a:r>
              <a:rPr lang="en-US" dirty="0">
                <a:hlinkClick r:id="rId3"/>
              </a:rPr>
              <a:t>ibuprofen</a:t>
            </a:r>
            <a:r>
              <a:rPr lang="en-US" dirty="0"/>
              <a:t> (Advil, </a:t>
            </a:r>
            <a:r>
              <a:rPr lang="en-US" dirty="0">
                <a:hlinkClick r:id="rId4"/>
              </a:rPr>
              <a:t>Motrin</a:t>
            </a:r>
            <a:r>
              <a:rPr lang="en-US" dirty="0"/>
              <a:t>) or </a:t>
            </a:r>
            <a:r>
              <a:rPr lang="en-US" dirty="0">
                <a:hlinkClick r:id="rId5"/>
              </a:rPr>
              <a:t>naproxen</a:t>
            </a:r>
            <a:r>
              <a:rPr lang="en-US" dirty="0"/>
              <a:t> (</a:t>
            </a:r>
            <a:r>
              <a:rPr lang="en-US" dirty="0">
                <a:hlinkClick r:id="rId6"/>
              </a:rPr>
              <a:t>Aleve</a:t>
            </a:r>
            <a:r>
              <a:rPr lang="en-US" dirty="0"/>
              <a:t>) work for many people. If these don’t relieve your pain, ask about other options.</a:t>
            </a:r>
          </a:p>
          <a:p>
            <a:r>
              <a:rPr lang="en-US" dirty="0"/>
              <a:t>Some other things you can do at home may help with pain:</a:t>
            </a:r>
          </a:p>
          <a:p>
            <a:r>
              <a:rPr lang="en-US" dirty="0"/>
              <a:t>Take warm baths.</a:t>
            </a:r>
          </a:p>
          <a:p>
            <a:r>
              <a:rPr lang="en-US" dirty="0"/>
              <a:t>Put a hot water bottle or heating pad on your belly.</a:t>
            </a:r>
          </a:p>
          <a:p>
            <a:r>
              <a:rPr lang="en-US" dirty="0"/>
              <a:t>Exercise regularly.</a:t>
            </a:r>
          </a:p>
          <a:p>
            <a:r>
              <a:rPr lang="en-US" dirty="0"/>
              <a:t>Some women find that alternative therapies like acupuncture, diet changes, or homeopathy work for them. Before starting one, talk to your doctor to be sure it won’t interfere with another treatment.</a:t>
            </a:r>
          </a:p>
          <a:p>
            <a:endParaRPr lang="en-US" dirty="0"/>
          </a:p>
        </p:txBody>
      </p:sp>
    </p:spTree>
    <p:extLst>
      <p:ext uri="{BB962C8B-B14F-4D97-AF65-F5344CB8AC3E}">
        <p14:creationId xmlns:p14="http://schemas.microsoft.com/office/powerpoint/2010/main" val="35774183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15400" cy="45719"/>
          </a:xfrm>
        </p:spPr>
        <p:txBody>
          <a:bodyPr>
            <a:normAutofit fontScale="90000"/>
          </a:bodyPr>
          <a:lstStyle/>
          <a:p>
            <a:endParaRPr lang="en-US" dirty="0"/>
          </a:p>
        </p:txBody>
      </p:sp>
      <p:sp>
        <p:nvSpPr>
          <p:cNvPr id="3" name="عنصر نائب للمحتوى 2"/>
          <p:cNvSpPr>
            <a:spLocks noGrp="1"/>
          </p:cNvSpPr>
          <p:nvPr>
            <p:ph idx="1"/>
          </p:nvPr>
        </p:nvSpPr>
        <p:spPr>
          <a:xfrm>
            <a:off x="152400" y="152400"/>
            <a:ext cx="8915400" cy="6705600"/>
          </a:xfrm>
        </p:spPr>
        <p:txBody>
          <a:bodyPr>
            <a:normAutofit fontScale="77500" lnSpcReduction="20000"/>
          </a:bodyPr>
          <a:lstStyle/>
          <a:p>
            <a:r>
              <a:rPr lang="en-US" b="1" dirty="0"/>
              <a:t>Hormones. </a:t>
            </a:r>
            <a:r>
              <a:rPr lang="en-US" dirty="0"/>
              <a:t>Hormonal therapy lowers the amount of </a:t>
            </a:r>
            <a:r>
              <a:rPr lang="en-US" dirty="0">
                <a:hlinkClick r:id="rId2"/>
              </a:rPr>
              <a:t>estrogen</a:t>
            </a:r>
            <a:r>
              <a:rPr lang="en-US" dirty="0"/>
              <a:t> your body creates and can stop your period. This helps lesions bleed less so you don’t have as much </a:t>
            </a:r>
            <a:r>
              <a:rPr lang="en-US" dirty="0">
                <a:hlinkClick r:id="rId3"/>
              </a:rPr>
              <a:t>inflammation</a:t>
            </a:r>
            <a:r>
              <a:rPr lang="en-US" dirty="0"/>
              <a:t>, scarring, and </a:t>
            </a:r>
            <a:r>
              <a:rPr lang="en-US" dirty="0">
                <a:hlinkClick r:id="rId4"/>
              </a:rPr>
              <a:t>cyst</a:t>
            </a:r>
            <a:r>
              <a:rPr lang="en-US" dirty="0"/>
              <a:t> formation. Common hormones include:</a:t>
            </a:r>
          </a:p>
          <a:p>
            <a:r>
              <a:rPr lang="en-US" dirty="0">
                <a:hlinkClick r:id="rId5"/>
              </a:rPr>
              <a:t>Birth control pills</a:t>
            </a:r>
            <a:r>
              <a:rPr lang="en-US" dirty="0"/>
              <a:t>, patches, and vaginal rings</a:t>
            </a:r>
          </a:p>
          <a:p>
            <a:r>
              <a:rPr lang="en-US" dirty="0"/>
              <a:t>Gonadotropin-releasing hormone (Gn-RH) agonists and antagonists such as </a:t>
            </a:r>
            <a:r>
              <a:rPr lang="en-US" dirty="0">
                <a:hlinkClick r:id="rId6"/>
              </a:rPr>
              <a:t>elagolix sodium</a:t>
            </a:r>
            <a:r>
              <a:rPr lang="en-US" dirty="0"/>
              <a:t> (</a:t>
            </a:r>
            <a:r>
              <a:rPr lang="en-US" dirty="0">
                <a:hlinkClick r:id="rId7"/>
              </a:rPr>
              <a:t>Orilissa</a:t>
            </a:r>
            <a:r>
              <a:rPr lang="en-US" dirty="0"/>
              <a:t>) or leuprolide (Lupron)</a:t>
            </a:r>
          </a:p>
          <a:p>
            <a:r>
              <a:rPr lang="en-US" dirty="0"/>
              <a:t>Progestin-only </a:t>
            </a:r>
            <a:r>
              <a:rPr lang="en-US" dirty="0">
                <a:hlinkClick r:id="rId8"/>
              </a:rPr>
              <a:t>contraceptives</a:t>
            </a:r>
            <a:endParaRPr lang="en-US" dirty="0"/>
          </a:p>
          <a:p>
            <a:r>
              <a:rPr lang="en-US" dirty="0">
                <a:hlinkClick r:id="rId9"/>
              </a:rPr>
              <a:t>Danazol</a:t>
            </a:r>
            <a:r>
              <a:rPr lang="en-US" dirty="0"/>
              <a:t> (</a:t>
            </a:r>
            <a:r>
              <a:rPr lang="en-US" dirty="0">
                <a:hlinkClick r:id="rId10"/>
              </a:rPr>
              <a:t>Danocrine</a:t>
            </a:r>
            <a:r>
              <a:rPr lang="en-US" dirty="0"/>
              <a:t>)</a:t>
            </a:r>
          </a:p>
          <a:p>
            <a:r>
              <a:rPr lang="en-US" b="1" dirty="0"/>
              <a:t>Surgery. </a:t>
            </a:r>
            <a:r>
              <a:rPr lang="en-US" dirty="0"/>
              <a:t>Your doctor might recommend surgery to take out as much of the affected tissue as possible. In some cases, surgery helps </a:t>
            </a:r>
            <a:r>
              <a:rPr lang="en-US" dirty="0">
                <a:hlinkClick r:id="rId11"/>
              </a:rPr>
              <a:t>symptoms</a:t>
            </a:r>
            <a:r>
              <a:rPr lang="en-US" dirty="0"/>
              <a:t> and can make you more likely to get pregnant. Your doctor might use a laparoscope or do a standard surgery that uses larger cuts. Pain sometimes comes back after surgery.</a:t>
            </a:r>
          </a:p>
          <a:p>
            <a:r>
              <a:rPr lang="en-US" dirty="0"/>
              <a:t>In the most severe cases, you may need a surgery called a </a:t>
            </a:r>
            <a:r>
              <a:rPr lang="en-US" dirty="0">
                <a:hlinkClick r:id="rId12"/>
              </a:rPr>
              <a:t>hysterectomy</a:t>
            </a:r>
            <a:r>
              <a:rPr lang="en-US" dirty="0"/>
              <a:t> to take out your ovaries, uterus, and </a:t>
            </a:r>
            <a:r>
              <a:rPr lang="en-US" dirty="0">
                <a:hlinkClick r:id="rId13"/>
              </a:rPr>
              <a:t>cervix</a:t>
            </a:r>
            <a:r>
              <a:rPr lang="en-US" dirty="0"/>
              <a:t>. But without them, you can’t get pregnant later.</a:t>
            </a:r>
          </a:p>
          <a:p>
            <a:endParaRPr lang="en-US" dirty="0"/>
          </a:p>
        </p:txBody>
      </p:sp>
    </p:spTree>
    <p:extLst>
      <p:ext uri="{BB962C8B-B14F-4D97-AF65-F5344CB8AC3E}">
        <p14:creationId xmlns:p14="http://schemas.microsoft.com/office/powerpoint/2010/main" val="2790959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1771"/>
            <a:ext cx="8839200" cy="859971"/>
          </a:xfrm>
        </p:spPr>
        <p:txBody>
          <a:bodyPr/>
          <a:lstStyle/>
          <a:p>
            <a:r>
              <a:rPr lang="en-US" dirty="0" smtClean="0">
                <a:solidFill>
                  <a:schemeClr val="tx1"/>
                </a:solidFill>
              </a:rPr>
              <a:t>causes</a:t>
            </a:r>
            <a:endParaRPr lang="en-US" dirty="0">
              <a:solidFill>
                <a:schemeClr val="tx1"/>
              </a:solidFill>
            </a:endParaRPr>
          </a:p>
        </p:txBody>
      </p:sp>
      <p:sp>
        <p:nvSpPr>
          <p:cNvPr id="3" name="عنصر نائب للمحتوى 2"/>
          <p:cNvSpPr>
            <a:spLocks noGrp="1"/>
          </p:cNvSpPr>
          <p:nvPr>
            <p:ph idx="1"/>
          </p:nvPr>
        </p:nvSpPr>
        <p:spPr>
          <a:xfrm>
            <a:off x="76200" y="990600"/>
            <a:ext cx="8839200" cy="5791200"/>
          </a:xfrm>
        </p:spPr>
        <p:txBody>
          <a:bodyPr>
            <a:normAutofit fontScale="62500" lnSpcReduction="20000"/>
          </a:bodyPr>
          <a:lstStyle/>
          <a:p>
            <a:endParaRPr lang="en-US" dirty="0"/>
          </a:p>
          <a:p>
            <a:r>
              <a:rPr lang="en-US" sz="3800" dirty="0"/>
              <a:t>1-Cervical dysplasia is caused by the human papillomavirus (HPV).</a:t>
            </a:r>
          </a:p>
          <a:p>
            <a:r>
              <a:rPr lang="en-US" sz="3800" dirty="0"/>
              <a:t>HPV is a common virus that is spread through sexual contact. </a:t>
            </a:r>
          </a:p>
          <a:p>
            <a:r>
              <a:rPr lang="en-US" sz="3800" dirty="0"/>
              <a:t>HPV is usually passed from person to person during sexual contact such as vaginal intercourse, anal intercourse, or oral sex . But it also can be transmitted by any skin-to-skin contact with an infected person. Once established, the virus is capable of spreading from one part of the body to another, including the cervix.</a:t>
            </a:r>
          </a:p>
          <a:p>
            <a:r>
              <a:rPr lang="en-US" sz="3800" dirty="0"/>
              <a:t>2-Among women  with a chronic HPV infection, smokers are twice as likely as nonsmokers to develop severe cervical dysplasia, because smoking suppresses the immune system.</a:t>
            </a:r>
          </a:p>
          <a:p>
            <a:r>
              <a:rPr lang="en-US" sz="3800" dirty="0"/>
              <a:t>3-chronic HPV infection and cervical dysplasia are also associated with other factors that weaken the immune system, such as treatment with immunosuppressive drugs for certain diseases or after an organ transplant, infection with HIV, the virus that causes AIDS</a:t>
            </a:r>
            <a:r>
              <a:rPr lang="en-US" sz="3800" dirty="0" smtClean="0"/>
              <a:t>.</a:t>
            </a:r>
            <a:r>
              <a:rPr lang="en-US" sz="3800" dirty="0"/>
              <a:t> </a:t>
            </a:r>
          </a:p>
          <a:p>
            <a:endParaRPr lang="en-US" sz="3800" dirty="0"/>
          </a:p>
        </p:txBody>
      </p:sp>
    </p:spTree>
    <p:extLst>
      <p:ext uri="{BB962C8B-B14F-4D97-AF65-F5344CB8AC3E}">
        <p14:creationId xmlns:p14="http://schemas.microsoft.com/office/powerpoint/2010/main" val="3985101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15400" cy="762000"/>
          </a:xfrm>
        </p:spPr>
        <p:txBody>
          <a:bodyPr/>
          <a:lstStyle/>
          <a:p>
            <a:r>
              <a:rPr lang="en-US" dirty="0" smtClean="0">
                <a:solidFill>
                  <a:schemeClr val="accent1"/>
                </a:solidFill>
              </a:rPr>
              <a:t>5-infertility</a:t>
            </a:r>
            <a:endParaRPr lang="en-US" dirty="0">
              <a:solidFill>
                <a:schemeClr val="accent1"/>
              </a:solidFill>
            </a:endParaRPr>
          </a:p>
        </p:txBody>
      </p:sp>
      <p:sp>
        <p:nvSpPr>
          <p:cNvPr id="3" name="عنصر نائب للمحتوى 2"/>
          <p:cNvSpPr>
            <a:spLocks noGrp="1"/>
          </p:cNvSpPr>
          <p:nvPr>
            <p:ph idx="1"/>
          </p:nvPr>
        </p:nvSpPr>
        <p:spPr>
          <a:xfrm>
            <a:off x="152400" y="990600"/>
            <a:ext cx="8839200" cy="5486400"/>
          </a:xfrm>
        </p:spPr>
        <p:txBody>
          <a:bodyPr>
            <a:normAutofit/>
          </a:bodyPr>
          <a:lstStyle/>
          <a:p>
            <a:r>
              <a:rPr lang="en-US" sz="3200" dirty="0" smtClean="0"/>
              <a:t>Revers to the inability of couples to conceive a clinical pregnancy after 1 year or more of trying. </a:t>
            </a:r>
          </a:p>
          <a:p>
            <a:r>
              <a:rPr lang="en-US" sz="3200" dirty="0" smtClean="0"/>
              <a:t>Failure to conceive within 2 years of regular unprotected  intercourse</a:t>
            </a:r>
          </a:p>
          <a:p>
            <a:endParaRPr lang="en-US" sz="3200" dirty="0"/>
          </a:p>
        </p:txBody>
      </p:sp>
    </p:spTree>
    <p:extLst>
      <p:ext uri="{BB962C8B-B14F-4D97-AF65-F5344CB8AC3E}">
        <p14:creationId xmlns:p14="http://schemas.microsoft.com/office/powerpoint/2010/main" val="18746548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915400" cy="762000"/>
          </a:xfrm>
        </p:spPr>
        <p:txBody>
          <a:bodyPr/>
          <a:lstStyle/>
          <a:p>
            <a:r>
              <a:rPr lang="en-US" dirty="0" smtClean="0">
                <a:solidFill>
                  <a:schemeClr val="tx1"/>
                </a:solidFill>
              </a:rPr>
              <a:t>Causes in men :</a:t>
            </a:r>
            <a:endParaRPr lang="en-US" dirty="0">
              <a:solidFill>
                <a:schemeClr val="tx1"/>
              </a:solidFill>
            </a:endParaRPr>
          </a:p>
        </p:txBody>
      </p:sp>
      <p:sp>
        <p:nvSpPr>
          <p:cNvPr id="3" name="عنصر نائب للمحتوى 2"/>
          <p:cNvSpPr>
            <a:spLocks noGrp="1"/>
          </p:cNvSpPr>
          <p:nvPr>
            <p:ph idx="1"/>
          </p:nvPr>
        </p:nvSpPr>
        <p:spPr>
          <a:xfrm>
            <a:off x="152400" y="1066800"/>
            <a:ext cx="8915400" cy="5562600"/>
          </a:xfrm>
        </p:spPr>
        <p:txBody>
          <a:bodyPr>
            <a:normAutofit/>
          </a:bodyPr>
          <a:lstStyle/>
          <a:p>
            <a:pPr marL="0" indent="0">
              <a:buNone/>
            </a:pPr>
            <a:r>
              <a:rPr lang="en-US" sz="4000" dirty="0" smtClean="0"/>
              <a:t>1- semen and sperm </a:t>
            </a:r>
            <a:endParaRPr lang="en-US" sz="4000" dirty="0"/>
          </a:p>
          <a:p>
            <a:r>
              <a:rPr lang="en-US" sz="2800" dirty="0" smtClean="0"/>
              <a:t>Low sperm count: the man ejaculate a low number of sperm. A sperm count  of  under 15 million is  considered low. Around one third of couples have difficulty conceiving due to a low sperm count. </a:t>
            </a:r>
          </a:p>
          <a:p>
            <a:r>
              <a:rPr lang="en-US" sz="2800" dirty="0" smtClean="0"/>
              <a:t>Low sperm mobility (motility): the sperm cannot “swim “ as well as they should to reach the egg.</a:t>
            </a:r>
          </a:p>
          <a:p>
            <a:r>
              <a:rPr lang="en-US" sz="2800" dirty="0" smtClean="0"/>
              <a:t>Abnormal sperm: the sperm may have an unusual shape, making it harder to move and fertilize an egg. </a:t>
            </a:r>
            <a:endParaRPr lang="en-US" sz="2800" dirty="0"/>
          </a:p>
        </p:txBody>
      </p:sp>
    </p:spTree>
    <p:extLst>
      <p:ext uri="{BB962C8B-B14F-4D97-AF65-F5344CB8AC3E}">
        <p14:creationId xmlns:p14="http://schemas.microsoft.com/office/powerpoint/2010/main" val="33860011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980714" cy="762000"/>
          </a:xfrm>
        </p:spPr>
        <p:txBody>
          <a:bodyPr>
            <a:normAutofit/>
          </a:bodyPr>
          <a:lstStyle/>
          <a:p>
            <a:r>
              <a:rPr lang="en-US" sz="3200" dirty="0" smtClean="0">
                <a:solidFill>
                  <a:schemeClr val="tx1"/>
                </a:solidFill>
              </a:rPr>
              <a:t>2-impaired delivery of sperm </a:t>
            </a:r>
            <a:endParaRPr lang="en-US" sz="3200" dirty="0">
              <a:solidFill>
                <a:schemeClr val="tx1"/>
              </a:solidFill>
            </a:endParaRPr>
          </a:p>
        </p:txBody>
      </p:sp>
      <p:sp>
        <p:nvSpPr>
          <p:cNvPr id="3" name="عنصر نائب للمحتوى 2"/>
          <p:cNvSpPr>
            <a:spLocks noGrp="1"/>
          </p:cNvSpPr>
          <p:nvPr>
            <p:ph idx="1"/>
          </p:nvPr>
        </p:nvSpPr>
        <p:spPr>
          <a:xfrm>
            <a:off x="152400" y="990600"/>
            <a:ext cx="8915400" cy="5867400"/>
          </a:xfrm>
        </p:spPr>
        <p:txBody>
          <a:bodyPr>
            <a:normAutofit/>
          </a:bodyPr>
          <a:lstStyle/>
          <a:p>
            <a:r>
              <a:rPr lang="en-US" sz="2800" dirty="0" smtClean="0"/>
              <a:t>Sexual issues</a:t>
            </a:r>
          </a:p>
          <a:p>
            <a:r>
              <a:rPr lang="en-US" sz="2800" dirty="0" smtClean="0"/>
              <a:t>Retrograde ejaculation </a:t>
            </a:r>
          </a:p>
          <a:p>
            <a:r>
              <a:rPr lang="en-US" sz="2800" dirty="0" smtClean="0"/>
              <a:t>Blockage of epididymis or ejaculatory ducts </a:t>
            </a:r>
          </a:p>
          <a:p>
            <a:r>
              <a:rPr lang="en-US" sz="2800" dirty="0" smtClean="0"/>
              <a:t>No semen (ejaculate)</a:t>
            </a:r>
          </a:p>
          <a:p>
            <a:r>
              <a:rPr lang="en-US" sz="2800" dirty="0" smtClean="0"/>
              <a:t>Hypospadias </a:t>
            </a:r>
          </a:p>
          <a:p>
            <a:r>
              <a:rPr lang="en-US" sz="2800" dirty="0" smtClean="0"/>
              <a:t>Anti-sperm antibodies </a:t>
            </a:r>
          </a:p>
          <a:p>
            <a:r>
              <a:rPr lang="en-US" sz="2800" dirty="0" smtClean="0"/>
              <a:t>Cystic fibrosis </a:t>
            </a:r>
            <a:endParaRPr lang="en-US" sz="2800" dirty="0"/>
          </a:p>
        </p:txBody>
      </p:sp>
    </p:spTree>
    <p:extLst>
      <p:ext uri="{BB962C8B-B14F-4D97-AF65-F5344CB8AC3E}">
        <p14:creationId xmlns:p14="http://schemas.microsoft.com/office/powerpoint/2010/main" val="39509258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763000" cy="685800"/>
          </a:xfrm>
        </p:spPr>
        <p:txBody>
          <a:bodyPr>
            <a:normAutofit fontScale="90000"/>
          </a:bodyPr>
          <a:lstStyle/>
          <a:p>
            <a:r>
              <a:rPr lang="en-US" dirty="0" smtClean="0">
                <a:solidFill>
                  <a:schemeClr val="tx1"/>
                </a:solidFill>
              </a:rPr>
              <a:t>Other causes may include </a:t>
            </a:r>
            <a:endParaRPr lang="en-US" dirty="0">
              <a:solidFill>
                <a:schemeClr val="tx1"/>
              </a:solidFill>
            </a:endParaRPr>
          </a:p>
        </p:txBody>
      </p:sp>
      <p:sp>
        <p:nvSpPr>
          <p:cNvPr id="3" name="عنصر نائب للمحتوى 2"/>
          <p:cNvSpPr>
            <a:spLocks noGrp="1"/>
          </p:cNvSpPr>
          <p:nvPr>
            <p:ph idx="1"/>
          </p:nvPr>
        </p:nvSpPr>
        <p:spPr>
          <a:xfrm>
            <a:off x="152400" y="990600"/>
            <a:ext cx="8915400" cy="5791200"/>
          </a:xfrm>
        </p:spPr>
        <p:txBody>
          <a:bodyPr>
            <a:normAutofit lnSpcReduction="10000"/>
          </a:bodyPr>
          <a:lstStyle/>
          <a:p>
            <a:r>
              <a:rPr lang="en-US" sz="2800" dirty="0" smtClean="0"/>
              <a:t>Chemotherapy: some types may significantly reduce sperm count.</a:t>
            </a:r>
          </a:p>
          <a:p>
            <a:r>
              <a:rPr lang="en-US" sz="2800" dirty="0" smtClean="0"/>
              <a:t>Age: male fertility starts to fall after 40 years. </a:t>
            </a:r>
          </a:p>
          <a:p>
            <a:r>
              <a:rPr lang="en-US" sz="2800" dirty="0" smtClean="0"/>
              <a:t>Exposure to chemicals: pesticides, for example may increase the risk.</a:t>
            </a:r>
          </a:p>
          <a:p>
            <a:r>
              <a:rPr lang="en-US" sz="2800" dirty="0" smtClean="0"/>
              <a:t>Excess alcohol consumption: this may lower male fertility. Moderate alcohol consumption has not been shown to lower fertility in most  men, but it may affect those who already have a low sperm count. </a:t>
            </a:r>
          </a:p>
          <a:p>
            <a:r>
              <a:rPr lang="en-US" sz="2800" dirty="0" smtClean="0"/>
              <a:t>Overweight or obesity: this may reduce the chance of conceiving. </a:t>
            </a:r>
          </a:p>
          <a:p>
            <a:r>
              <a:rPr lang="en-US" sz="2800" dirty="0" smtClean="0"/>
              <a:t>Mental stress: stress can be a factor, especially if it leads to reduced sexual activity.</a:t>
            </a:r>
          </a:p>
          <a:p>
            <a:endParaRPr lang="en-US" dirty="0"/>
          </a:p>
        </p:txBody>
      </p:sp>
    </p:spTree>
    <p:extLst>
      <p:ext uri="{BB962C8B-B14F-4D97-AF65-F5344CB8AC3E}">
        <p14:creationId xmlns:p14="http://schemas.microsoft.com/office/powerpoint/2010/main" val="6704889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52400"/>
            <a:ext cx="8915400" cy="533400"/>
          </a:xfrm>
        </p:spPr>
        <p:txBody>
          <a:bodyPr>
            <a:normAutofit fontScale="90000"/>
          </a:bodyPr>
          <a:lstStyle/>
          <a:p>
            <a:r>
              <a:rPr lang="en-US" dirty="0" smtClean="0">
                <a:solidFill>
                  <a:schemeClr val="tx1"/>
                </a:solidFill>
              </a:rPr>
              <a:t>Causes in women  </a:t>
            </a:r>
            <a:endParaRPr lang="en-US" dirty="0">
              <a:solidFill>
                <a:schemeClr val="tx1"/>
              </a:solidFill>
            </a:endParaRPr>
          </a:p>
        </p:txBody>
      </p:sp>
      <p:sp>
        <p:nvSpPr>
          <p:cNvPr id="3" name="عنصر نائب للمحتوى 2"/>
          <p:cNvSpPr>
            <a:spLocks noGrp="1"/>
          </p:cNvSpPr>
          <p:nvPr>
            <p:ph idx="1"/>
          </p:nvPr>
        </p:nvSpPr>
        <p:spPr>
          <a:xfrm>
            <a:off x="76200" y="685800"/>
            <a:ext cx="8915400" cy="6172200"/>
          </a:xfrm>
        </p:spPr>
        <p:txBody>
          <a:bodyPr/>
          <a:lstStyle/>
          <a:p>
            <a:r>
              <a:rPr lang="en-US" sz="2800" dirty="0" smtClean="0"/>
              <a:t>Age: the ability to conceive starts to fall around the age of 32 years.</a:t>
            </a:r>
          </a:p>
          <a:p>
            <a:r>
              <a:rPr lang="en-US" sz="2800" dirty="0" smtClean="0"/>
              <a:t>Smoking: Smoking significantly increase the risk of infertility in both men and women. Smoking during pregnancy increases the chance of pregnancy loss. </a:t>
            </a:r>
          </a:p>
          <a:p>
            <a:r>
              <a:rPr lang="en-US" sz="2800" dirty="0" smtClean="0"/>
              <a:t>Alcohol: any amount of alcohol consumption can affect the chances of conceiving.</a:t>
            </a:r>
          </a:p>
          <a:p>
            <a:r>
              <a:rPr lang="en-US" sz="2800" dirty="0" smtClean="0"/>
              <a:t>Overweight: this can increase the risk of infertility in women as well as men.</a:t>
            </a:r>
          </a:p>
          <a:p>
            <a:r>
              <a:rPr lang="en-US" sz="2800" dirty="0" smtClean="0"/>
              <a:t>Eating disorders: if an eating disorder leads to serious weight loss, fertility  problems may arise.</a:t>
            </a:r>
          </a:p>
          <a:p>
            <a:r>
              <a:rPr lang="en-US" sz="2800" dirty="0" smtClean="0"/>
              <a:t>Diet: A lack of folic acid, iron ,zinc and vitamin B-12 can affect fertility</a:t>
            </a:r>
          </a:p>
          <a:p>
            <a:endParaRPr lang="en-US" dirty="0"/>
          </a:p>
        </p:txBody>
      </p:sp>
    </p:spTree>
    <p:extLst>
      <p:ext uri="{BB962C8B-B14F-4D97-AF65-F5344CB8AC3E}">
        <p14:creationId xmlns:p14="http://schemas.microsoft.com/office/powerpoint/2010/main" val="39265866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10886"/>
            <a:ext cx="7772400" cy="1143000"/>
          </a:xfrm>
        </p:spPr>
        <p:txBody>
          <a:bodyPr/>
          <a:lstStyle/>
          <a:p>
            <a:endParaRPr lang="en-US" dirty="0"/>
          </a:p>
        </p:txBody>
      </p:sp>
      <p:sp>
        <p:nvSpPr>
          <p:cNvPr id="3" name="عنصر نائب للمحتوى 2"/>
          <p:cNvSpPr>
            <a:spLocks noGrp="1"/>
          </p:cNvSpPr>
          <p:nvPr>
            <p:ph idx="1"/>
          </p:nvPr>
        </p:nvSpPr>
        <p:spPr>
          <a:xfrm>
            <a:off x="152400" y="76200"/>
            <a:ext cx="8534400" cy="6858000"/>
          </a:xfrm>
        </p:spPr>
        <p:txBody>
          <a:bodyPr>
            <a:normAutofit/>
          </a:bodyPr>
          <a:lstStyle/>
          <a:p>
            <a:r>
              <a:rPr lang="en-US" sz="2800" dirty="0" smtClean="0"/>
              <a:t>Exercise: little exercise can lead to fertility problems.</a:t>
            </a:r>
          </a:p>
          <a:p>
            <a:r>
              <a:rPr lang="en-US" sz="2800" dirty="0" smtClean="0"/>
              <a:t>Sexually transmitted infections( STIS): chlamydia can damage the fallopian tubes in a women . Some other STIs may also cause infertility.</a:t>
            </a:r>
          </a:p>
          <a:p>
            <a:r>
              <a:rPr lang="en-US" sz="2800" dirty="0" smtClean="0"/>
              <a:t>Exposure to some chemicals </a:t>
            </a:r>
          </a:p>
          <a:p>
            <a:r>
              <a:rPr lang="en-US" sz="2800" dirty="0" smtClean="0"/>
              <a:t>Mental stress: this may affect female ovulation  and male sperm production and can lead to reduced sexual activity</a:t>
            </a:r>
            <a:endParaRPr lang="en-US" sz="2800" dirty="0"/>
          </a:p>
        </p:txBody>
      </p:sp>
    </p:spTree>
    <p:extLst>
      <p:ext uri="{BB962C8B-B14F-4D97-AF65-F5344CB8AC3E}">
        <p14:creationId xmlns:p14="http://schemas.microsoft.com/office/powerpoint/2010/main" val="21089183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15400" cy="609600"/>
          </a:xfrm>
        </p:spPr>
        <p:txBody>
          <a:bodyPr>
            <a:normAutofit fontScale="90000"/>
          </a:bodyPr>
          <a:lstStyle/>
          <a:p>
            <a:r>
              <a:rPr lang="en-US" dirty="0" smtClean="0">
                <a:solidFill>
                  <a:schemeClr val="tx1"/>
                </a:solidFill>
              </a:rPr>
              <a:t>Treatments</a:t>
            </a:r>
            <a:r>
              <a:rPr lang="en-US" dirty="0" smtClean="0"/>
              <a:t> </a:t>
            </a:r>
            <a:endParaRPr lang="en-US" dirty="0"/>
          </a:p>
        </p:txBody>
      </p:sp>
      <p:sp>
        <p:nvSpPr>
          <p:cNvPr id="3" name="عنصر نائب للمحتوى 2"/>
          <p:cNvSpPr>
            <a:spLocks noGrp="1"/>
          </p:cNvSpPr>
          <p:nvPr>
            <p:ph idx="1"/>
          </p:nvPr>
        </p:nvSpPr>
        <p:spPr>
          <a:xfrm>
            <a:off x="21770" y="838200"/>
            <a:ext cx="9122229" cy="5867400"/>
          </a:xfrm>
        </p:spPr>
        <p:txBody>
          <a:bodyPr>
            <a:normAutofit lnSpcReduction="10000"/>
          </a:bodyPr>
          <a:lstStyle/>
          <a:p>
            <a:pPr marL="0" indent="0">
              <a:buNone/>
            </a:pPr>
            <a:r>
              <a:rPr lang="en-US" sz="3200" dirty="0" smtClean="0"/>
              <a:t>Medications, treatments, and drugs:</a:t>
            </a:r>
          </a:p>
          <a:p>
            <a:r>
              <a:rPr lang="en-US" sz="2400" dirty="0" smtClean="0"/>
              <a:t>Non-steroidal anti-inflammatory drugs (NSAIDS): long-term use of aspirin or ibuprofen may it harder to conceive.</a:t>
            </a:r>
          </a:p>
          <a:p>
            <a:r>
              <a:rPr lang="en-US" sz="2400" dirty="0" smtClean="0"/>
              <a:t>Chemotherapy: some chemotherapy drugs can result in ovarian failure. In some cases, this may be permanent. </a:t>
            </a:r>
          </a:p>
          <a:p>
            <a:r>
              <a:rPr lang="en-US" sz="2400" dirty="0" smtClean="0"/>
              <a:t>Radiation therapy: if this is aimed near the reproductive organs, it can increase the risk of fertility problems. </a:t>
            </a:r>
          </a:p>
          <a:p>
            <a:r>
              <a:rPr lang="en-US" sz="2400" dirty="0" smtClean="0"/>
              <a:t>Illegal drugs: some women who use marijuana or cocaine may have fertility problems.</a:t>
            </a:r>
          </a:p>
          <a:p>
            <a:r>
              <a:rPr lang="en-US" sz="2400" dirty="0" smtClean="0"/>
              <a:t>Frequency of intercourse</a:t>
            </a:r>
          </a:p>
          <a:p>
            <a:r>
              <a:rPr lang="en-US" sz="2400" dirty="0" smtClean="0"/>
              <a:t>The couple be advised to have sexual intercourse more often around the time of ovulation. Sperm can survive inside the female for up to 5 days, while an egg can be fertilized for up to 1 day after ovulation. In theory, it is possible to conceive on any of these 6 days that occur before and during ovulation. </a:t>
            </a:r>
            <a:endParaRPr lang="en-US" sz="2400" dirty="0"/>
          </a:p>
        </p:txBody>
      </p:sp>
    </p:spTree>
    <p:extLst>
      <p:ext uri="{BB962C8B-B14F-4D97-AF65-F5344CB8AC3E}">
        <p14:creationId xmlns:p14="http://schemas.microsoft.com/office/powerpoint/2010/main" val="42000512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533400"/>
          </a:xfrm>
        </p:spPr>
        <p:txBody>
          <a:bodyPr>
            <a:noAutofit/>
          </a:bodyPr>
          <a:lstStyle/>
          <a:p>
            <a:r>
              <a:rPr lang="en-US" sz="3200" b="1" dirty="0" smtClean="0">
                <a:solidFill>
                  <a:schemeClr val="tx1"/>
                </a:solidFill>
              </a:rPr>
              <a:t>fertility treatments for men</a:t>
            </a:r>
            <a:endParaRPr lang="en-US" sz="3200" b="1" dirty="0">
              <a:solidFill>
                <a:schemeClr val="tx1"/>
              </a:solidFill>
            </a:endParaRPr>
          </a:p>
        </p:txBody>
      </p:sp>
      <p:sp>
        <p:nvSpPr>
          <p:cNvPr id="3" name="عنصر نائب للمحتوى 2"/>
          <p:cNvSpPr>
            <a:spLocks noGrp="1"/>
          </p:cNvSpPr>
          <p:nvPr>
            <p:ph idx="1"/>
          </p:nvPr>
        </p:nvSpPr>
        <p:spPr>
          <a:xfrm>
            <a:off x="152400" y="685800"/>
            <a:ext cx="8839200" cy="6172200"/>
          </a:xfrm>
        </p:spPr>
        <p:txBody>
          <a:bodyPr>
            <a:normAutofit fontScale="85000" lnSpcReduction="10000"/>
          </a:bodyPr>
          <a:lstStyle/>
          <a:p>
            <a:r>
              <a:rPr lang="en-US" dirty="0" smtClean="0"/>
              <a:t>Erectile dysfunction or premature ejaculation: medication, behavioral approaches, or both may help improve fertility.</a:t>
            </a:r>
          </a:p>
          <a:p>
            <a:r>
              <a:rPr lang="en-US" dirty="0" smtClean="0"/>
              <a:t>Varicocele: surgically removing a varicose vein in the scrotum may help.</a:t>
            </a:r>
          </a:p>
          <a:p>
            <a:r>
              <a:rPr lang="en-US" dirty="0" smtClean="0"/>
              <a:t>Blokage of the ejaculatory duct: sperm can be extracted directly from the testicles and injected into an egg in the laboratory. </a:t>
            </a:r>
          </a:p>
          <a:p>
            <a:r>
              <a:rPr lang="en-US" dirty="0" smtClean="0"/>
              <a:t>Retrograde ejaculation: sperm can be taken directly from the bladder and injected into an egg in the laboratory.</a:t>
            </a:r>
          </a:p>
          <a:p>
            <a:r>
              <a:rPr lang="en-US" dirty="0" smtClean="0"/>
              <a:t>Surgery for epididymal blockage: A blocked epididymis can be surgically repaired. The epididymis is a coil-like structure in the testicles which helps store and transport sperm. If the epididymis is blocked, sperm may not be ejaculated properly.</a:t>
            </a:r>
            <a:endParaRPr lang="en-US" dirty="0"/>
          </a:p>
        </p:txBody>
      </p:sp>
    </p:spTree>
    <p:extLst>
      <p:ext uri="{BB962C8B-B14F-4D97-AF65-F5344CB8AC3E}">
        <p14:creationId xmlns:p14="http://schemas.microsoft.com/office/powerpoint/2010/main" val="40085251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76200"/>
            <a:ext cx="8915400" cy="609600"/>
          </a:xfrm>
        </p:spPr>
        <p:txBody>
          <a:bodyPr>
            <a:normAutofit fontScale="90000"/>
          </a:bodyPr>
          <a:lstStyle/>
          <a:p>
            <a:r>
              <a:rPr lang="en-US" dirty="0" smtClean="0">
                <a:solidFill>
                  <a:schemeClr val="tx1"/>
                </a:solidFill>
              </a:rPr>
              <a:t>Fertility treatmemts in the women</a:t>
            </a:r>
            <a:endParaRPr lang="en-US" dirty="0">
              <a:solidFill>
                <a:schemeClr val="tx1"/>
              </a:solidFill>
            </a:endParaRPr>
          </a:p>
        </p:txBody>
      </p:sp>
      <p:sp>
        <p:nvSpPr>
          <p:cNvPr id="3" name="عنصر نائب للمحتوى 2"/>
          <p:cNvSpPr>
            <a:spLocks noGrp="1"/>
          </p:cNvSpPr>
          <p:nvPr>
            <p:ph idx="1"/>
          </p:nvPr>
        </p:nvSpPr>
        <p:spPr>
          <a:xfrm>
            <a:off x="152400" y="685800"/>
            <a:ext cx="8915400" cy="6172200"/>
          </a:xfrm>
        </p:spPr>
        <p:txBody>
          <a:bodyPr>
            <a:normAutofit fontScale="92500" lnSpcReduction="10000"/>
          </a:bodyPr>
          <a:lstStyle/>
          <a:p>
            <a:r>
              <a:rPr lang="en-US" sz="2800" dirty="0" smtClean="0"/>
              <a:t>Clomifene (clomid,serophene): this encourages ovulation in those who ovulate either irregular or not at all, because of PCOS or another disorder. It makes the pituitary gland release more follicle-stimulating hormone(FSH) and luteinzing homone (LH).</a:t>
            </a:r>
          </a:p>
          <a:p>
            <a:r>
              <a:rPr lang="en-US" sz="2800" dirty="0" smtClean="0"/>
              <a:t>Metformin(glucophage): if clomifene is not effective, metformin may help women with PCOS, especially when linked to insulin resistance. </a:t>
            </a:r>
          </a:p>
          <a:p>
            <a:r>
              <a:rPr lang="en-US" sz="2800" dirty="0" smtClean="0"/>
              <a:t>Human menopausal gonadotropin: or (repronex): this contain both and FSH and LH. Patients who do not ovulate because of a fault in the pituitary gland may receive this drug as an injection. </a:t>
            </a:r>
          </a:p>
          <a:p>
            <a:r>
              <a:rPr lang="en-US" sz="2800" dirty="0" smtClean="0"/>
              <a:t>Follicle-stimulating hormone(Gonal-f,bravelle): this hormone is produced by the pituitary gland that controls estrogen production by the ovaries. It stimulates the ovaries to mature egg follicles.</a:t>
            </a:r>
          </a:p>
          <a:p>
            <a:endParaRPr lang="en-US" sz="2800" dirty="0"/>
          </a:p>
        </p:txBody>
      </p:sp>
    </p:spTree>
    <p:extLst>
      <p:ext uri="{BB962C8B-B14F-4D97-AF65-F5344CB8AC3E}">
        <p14:creationId xmlns:p14="http://schemas.microsoft.com/office/powerpoint/2010/main" val="6340967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76200"/>
            <a:ext cx="7772400" cy="45719"/>
          </a:xfrm>
        </p:spPr>
        <p:txBody>
          <a:bodyPr>
            <a:normAutofit fontScale="90000"/>
          </a:bodyPr>
          <a:lstStyle/>
          <a:p>
            <a:endParaRPr lang="en-US" dirty="0"/>
          </a:p>
        </p:txBody>
      </p:sp>
      <p:sp>
        <p:nvSpPr>
          <p:cNvPr id="3" name="عنصر نائب للمحتوى 2"/>
          <p:cNvSpPr>
            <a:spLocks noGrp="1"/>
          </p:cNvSpPr>
          <p:nvPr>
            <p:ph idx="1"/>
          </p:nvPr>
        </p:nvSpPr>
        <p:spPr>
          <a:xfrm>
            <a:off x="152400" y="228600"/>
            <a:ext cx="8839200" cy="6694714"/>
          </a:xfrm>
        </p:spPr>
        <p:txBody>
          <a:bodyPr/>
          <a:lstStyle/>
          <a:p>
            <a:r>
              <a:rPr lang="en-US" dirty="0" smtClean="0"/>
              <a:t>Human chronic gonadotropin(ovidrel,pregnyl): used together with clomiphene, HMG and FSH, this can stimulate the follicle to ovulate.</a:t>
            </a:r>
          </a:p>
          <a:p>
            <a:r>
              <a:rPr lang="en-US" dirty="0" smtClean="0"/>
              <a:t>Gonadotropin-releasing hormone (GN-RH) analogs:these can help women who ovulate too early before the lead follicle is mature during HMG treatment.</a:t>
            </a:r>
          </a:p>
          <a:p>
            <a:r>
              <a:rPr lang="en-US" dirty="0" smtClean="0"/>
              <a:t>Bromocriptine (parlode): this drug inhibits prolactin production.</a:t>
            </a:r>
            <a:endParaRPr lang="en-US" dirty="0"/>
          </a:p>
        </p:txBody>
      </p:sp>
    </p:spTree>
    <p:extLst>
      <p:ext uri="{BB962C8B-B14F-4D97-AF65-F5344CB8AC3E}">
        <p14:creationId xmlns:p14="http://schemas.microsoft.com/office/powerpoint/2010/main" val="3452616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534400" cy="762000"/>
          </a:xfrm>
        </p:spPr>
        <p:txBody>
          <a:bodyPr>
            <a:normAutofit/>
          </a:bodyPr>
          <a:lstStyle/>
          <a:p>
            <a:r>
              <a:rPr lang="en-US" dirty="0">
                <a:solidFill>
                  <a:schemeClr val="tx1"/>
                </a:solidFill>
              </a:rPr>
              <a:t>Risk factors for cervical </a:t>
            </a:r>
            <a:r>
              <a:rPr lang="en-US" dirty="0" smtClean="0">
                <a:solidFill>
                  <a:schemeClr val="tx1"/>
                </a:solidFill>
              </a:rPr>
              <a:t>dysplasia</a:t>
            </a:r>
            <a:endParaRPr lang="en-US" dirty="0">
              <a:solidFill>
                <a:schemeClr val="tx1"/>
              </a:solidFill>
            </a:endParaRPr>
          </a:p>
        </p:txBody>
      </p:sp>
      <p:sp>
        <p:nvSpPr>
          <p:cNvPr id="3" name="عنصر نائب للمحتوى 2"/>
          <p:cNvSpPr>
            <a:spLocks noGrp="1"/>
          </p:cNvSpPr>
          <p:nvPr>
            <p:ph idx="1"/>
          </p:nvPr>
        </p:nvSpPr>
        <p:spPr>
          <a:xfrm>
            <a:off x="152400" y="990600"/>
            <a:ext cx="8991600" cy="5715000"/>
          </a:xfrm>
        </p:spPr>
        <p:txBody>
          <a:bodyPr>
            <a:normAutofit fontScale="92500" lnSpcReduction="10000"/>
          </a:bodyPr>
          <a:lstStyle/>
          <a:p>
            <a:pPr marL="0" indent="0">
              <a:buNone/>
            </a:pPr>
            <a:endParaRPr lang="en-US" dirty="0"/>
          </a:p>
          <a:p>
            <a:r>
              <a:rPr lang="en-US" sz="3000" dirty="0"/>
              <a:t>1-Persistent HPV infection is the most important risk factors for cervical dysplasia, especially moderate-to-severe cervical dysplasia.</a:t>
            </a:r>
          </a:p>
          <a:p>
            <a:r>
              <a:rPr lang="en-US" sz="3000" dirty="0"/>
              <a:t>2-Early initiation of sexual activity</a:t>
            </a:r>
          </a:p>
          <a:p>
            <a:r>
              <a:rPr lang="en-US" sz="3000" dirty="0"/>
              <a:t>3-Having multiple sex partners</a:t>
            </a:r>
          </a:p>
          <a:p>
            <a:r>
              <a:rPr lang="en-US" sz="3000" dirty="0"/>
              <a:t>4-Having a partner who has had multiple sex partners </a:t>
            </a:r>
          </a:p>
          <a:p>
            <a:r>
              <a:rPr lang="en-US" sz="3000" dirty="0"/>
              <a:t>5_Having sex with an uncircumcised man </a:t>
            </a:r>
          </a:p>
          <a:p>
            <a:r>
              <a:rPr lang="en-US" sz="3000" dirty="0"/>
              <a:t>6-Having a baby at very young age </a:t>
            </a:r>
          </a:p>
          <a:p>
            <a:r>
              <a:rPr lang="en-US" sz="3000" dirty="0"/>
              <a:t>7-Having other illnesses, such as tuberculosis or HIV</a:t>
            </a:r>
          </a:p>
          <a:p>
            <a:r>
              <a:rPr lang="en-US" sz="3000" dirty="0"/>
              <a:t>8-Using medicines that suppress your immune system </a:t>
            </a:r>
          </a:p>
          <a:p>
            <a:r>
              <a:rPr lang="en-US" sz="3000" dirty="0" smtClean="0"/>
              <a:t>9-Smoking</a:t>
            </a:r>
            <a:r>
              <a:rPr lang="en-US" dirty="0"/>
              <a:t> </a:t>
            </a:r>
          </a:p>
        </p:txBody>
      </p:sp>
    </p:spTree>
    <p:extLst>
      <p:ext uri="{BB962C8B-B14F-4D97-AF65-F5344CB8AC3E}">
        <p14:creationId xmlns:p14="http://schemas.microsoft.com/office/powerpoint/2010/main" val="505747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52400"/>
            <a:ext cx="8610600" cy="762000"/>
          </a:xfrm>
        </p:spPr>
        <p:txBody>
          <a:bodyPr/>
          <a:lstStyle/>
          <a:p>
            <a:r>
              <a:rPr lang="en-US" dirty="0"/>
              <a:t>R</a:t>
            </a:r>
            <a:r>
              <a:rPr lang="en-US" dirty="0" smtClean="0"/>
              <a:t>eferences</a:t>
            </a:r>
            <a:endParaRPr lang="en-US" dirty="0"/>
          </a:p>
        </p:txBody>
      </p:sp>
      <p:sp>
        <p:nvSpPr>
          <p:cNvPr id="3" name="عنصر نائب للمحتوى 2"/>
          <p:cNvSpPr>
            <a:spLocks noGrp="1"/>
          </p:cNvSpPr>
          <p:nvPr>
            <p:ph idx="1"/>
          </p:nvPr>
        </p:nvSpPr>
        <p:spPr>
          <a:xfrm>
            <a:off x="0" y="914400"/>
            <a:ext cx="8915400" cy="5105400"/>
          </a:xfrm>
        </p:spPr>
        <p:txBody>
          <a:bodyPr>
            <a:normAutofit/>
          </a:bodyPr>
          <a:lstStyle/>
          <a:p>
            <a:pPr marL="0" indent="0">
              <a:buNone/>
            </a:pPr>
            <a:r>
              <a:rPr lang="en-US" sz="2800" dirty="0" smtClean="0"/>
              <a:t>1- American college of obstetricians and gynecologists. Practice bulletin no. 168: cervical cancer screening and prevention. Obstetrics gynecol.2016</a:t>
            </a:r>
          </a:p>
          <a:p>
            <a:pPr marL="0" indent="0">
              <a:buNone/>
            </a:pPr>
            <a:r>
              <a:rPr lang="en-US" sz="2800" dirty="0" smtClean="0"/>
              <a:t>2- Sarah A. </a:t>
            </a:r>
            <a:r>
              <a:rPr lang="en-US" sz="2800" dirty="0"/>
              <a:t>M</a:t>
            </a:r>
            <a:r>
              <a:rPr lang="en-US" sz="2800" dirty="0" smtClean="0"/>
              <a:t>arshall, MD- family medicine &amp; </a:t>
            </a:r>
            <a:r>
              <a:rPr lang="en-US" sz="2800" dirty="0"/>
              <a:t>D</a:t>
            </a:r>
            <a:r>
              <a:rPr lang="en-US" sz="2800" dirty="0" smtClean="0"/>
              <a:t>ivya gupta , MD-obstetrics and gynecology, gynecologic Oncology</a:t>
            </a:r>
          </a:p>
          <a:p>
            <a:pPr marL="0" indent="0">
              <a:buNone/>
            </a:pPr>
            <a:r>
              <a:rPr lang="en-US" sz="2800" dirty="0" smtClean="0"/>
              <a:t>3-infertility: an overview- A guide for patients. American society for reproductive</a:t>
            </a:r>
          </a:p>
          <a:p>
            <a:pPr marL="0" indent="0">
              <a:buNone/>
            </a:pPr>
            <a:r>
              <a:rPr lang="en-US" sz="2800" dirty="0" smtClean="0"/>
              <a:t>Medicine. Accessed may 23, 2016. </a:t>
            </a:r>
          </a:p>
        </p:txBody>
      </p:sp>
    </p:spTree>
    <p:extLst>
      <p:ext uri="{BB962C8B-B14F-4D97-AF65-F5344CB8AC3E}">
        <p14:creationId xmlns:p14="http://schemas.microsoft.com/office/powerpoint/2010/main" val="2206578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76200"/>
            <a:ext cx="8686800" cy="685800"/>
          </a:xfrm>
        </p:spPr>
        <p:txBody>
          <a:bodyPr>
            <a:normAutofit fontScale="90000"/>
          </a:bodyPr>
          <a:lstStyle/>
          <a:p>
            <a:r>
              <a:rPr lang="en-US" dirty="0" smtClean="0">
                <a:solidFill>
                  <a:schemeClr val="tx1"/>
                </a:solidFill>
              </a:rPr>
              <a:t>symptoms</a:t>
            </a:r>
            <a:endParaRPr lang="en-US" dirty="0">
              <a:solidFill>
                <a:schemeClr val="tx1"/>
              </a:solidFill>
            </a:endParaRPr>
          </a:p>
        </p:txBody>
      </p:sp>
      <p:sp>
        <p:nvSpPr>
          <p:cNvPr id="3" name="عنصر نائب للمحتوى 2"/>
          <p:cNvSpPr>
            <a:spLocks noGrp="1"/>
          </p:cNvSpPr>
          <p:nvPr>
            <p:ph idx="1"/>
          </p:nvPr>
        </p:nvSpPr>
        <p:spPr>
          <a:xfrm>
            <a:off x="76200" y="762000"/>
            <a:ext cx="8915400" cy="5943600"/>
          </a:xfrm>
        </p:spPr>
        <p:txBody>
          <a:bodyPr>
            <a:normAutofit fontScale="62500" lnSpcReduction="20000"/>
          </a:bodyPr>
          <a:lstStyle/>
          <a:p>
            <a:pPr marL="0" indent="0">
              <a:buNone/>
            </a:pPr>
            <a:endParaRPr lang="en-US" dirty="0"/>
          </a:p>
          <a:p>
            <a:r>
              <a:rPr lang="en-US" dirty="0"/>
              <a:t>Most of the time there are no symptom                                    </a:t>
            </a:r>
          </a:p>
          <a:p>
            <a:r>
              <a:rPr lang="en-US" dirty="0"/>
              <a:t> Exam and test </a:t>
            </a:r>
          </a:p>
          <a:p>
            <a:pPr lvl="0"/>
            <a:r>
              <a:rPr lang="en-US" dirty="0"/>
              <a:t>Your health care provider will perform a pelvic  exam to check cervical dysplasia . the initial test is usually a pap smear and a test for the presence of HPV.</a:t>
            </a:r>
          </a:p>
          <a:p>
            <a:r>
              <a:rPr lang="en-US" dirty="0"/>
              <a:t>Cervical dysplasia that is seen on a pap smear is called squamous intraepithelial lesion (SIL) .ON the pap smear report ,these changes will be described as:</a:t>
            </a:r>
          </a:p>
          <a:p>
            <a:r>
              <a:rPr lang="en-US" dirty="0"/>
              <a:t>1-low –grad (LSIL)</a:t>
            </a:r>
          </a:p>
          <a:p>
            <a:r>
              <a:rPr lang="en-US" dirty="0"/>
              <a:t>2-high-grade(HSIL)</a:t>
            </a:r>
          </a:p>
          <a:p>
            <a:r>
              <a:rPr lang="en-US" dirty="0"/>
              <a:t>3-possibly cancerous (malignant)</a:t>
            </a:r>
          </a:p>
          <a:p>
            <a:r>
              <a:rPr lang="en-US" dirty="0"/>
              <a:t>4-Atypical glandular cells(AGC)</a:t>
            </a:r>
          </a:p>
          <a:p>
            <a:r>
              <a:rPr lang="en-US" dirty="0"/>
              <a:t>5-Atypical squamous cells(ASC)</a:t>
            </a:r>
          </a:p>
          <a:p>
            <a:r>
              <a:rPr lang="en-US" dirty="0"/>
              <a:t>*You will need more tests if a pap smear shows abnormal cell or cervical dyspasia. If the changes were mild, follow-up pap smear may be all that is needed.</a:t>
            </a:r>
          </a:p>
          <a:p>
            <a:r>
              <a:rPr lang="en-US" dirty="0"/>
              <a:t>. The provider may perform a biopsy to confirm the condition</a:t>
            </a:r>
          </a:p>
          <a:p>
            <a:r>
              <a:rPr lang="en-US" dirty="0"/>
              <a:t> </a:t>
            </a:r>
          </a:p>
        </p:txBody>
      </p:sp>
    </p:spTree>
    <p:extLst>
      <p:ext uri="{BB962C8B-B14F-4D97-AF65-F5344CB8AC3E}">
        <p14:creationId xmlns:p14="http://schemas.microsoft.com/office/powerpoint/2010/main" val="986878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7772400" cy="1143000"/>
          </a:xfrm>
        </p:spPr>
        <p:txBody>
          <a:bodyPr/>
          <a:lstStyle/>
          <a:p>
            <a:endParaRPr lang="en-US" dirty="0"/>
          </a:p>
        </p:txBody>
      </p:sp>
      <p:sp>
        <p:nvSpPr>
          <p:cNvPr id="3" name="عنصر نائب للمحتوى 2"/>
          <p:cNvSpPr>
            <a:spLocks noGrp="1"/>
          </p:cNvSpPr>
          <p:nvPr>
            <p:ph idx="1"/>
          </p:nvPr>
        </p:nvSpPr>
        <p:spPr>
          <a:xfrm>
            <a:off x="152400" y="152400"/>
            <a:ext cx="8915400" cy="6553200"/>
          </a:xfrm>
        </p:spPr>
        <p:txBody>
          <a:bodyPr>
            <a:normAutofit lnSpcReduction="10000"/>
          </a:bodyPr>
          <a:lstStyle/>
          <a:p>
            <a:r>
              <a:rPr lang="en-US" sz="3600" dirty="0" smtClean="0"/>
              <a:t>This may be done with the use of colposcopy.any  areas of concern will be biopsied.the biopsies are very small and most women feel only a small cramp.</a:t>
            </a:r>
          </a:p>
          <a:p>
            <a:r>
              <a:rPr lang="en-US" sz="3600" dirty="0" smtClean="0"/>
              <a:t>Dysplasia that is seen on a biopsy of the cervix is called cervical intraepithelial neoplasia (CIN).it is grouped into 3 categories:</a:t>
            </a:r>
          </a:p>
          <a:p>
            <a:r>
              <a:rPr lang="en-US" sz="3600" dirty="0" smtClean="0"/>
              <a:t>CIN I – mild dysplasia</a:t>
            </a:r>
          </a:p>
          <a:p>
            <a:r>
              <a:rPr lang="en-US" sz="3600" dirty="0" smtClean="0"/>
              <a:t>CIN II – moderate to marked dysplasia</a:t>
            </a:r>
          </a:p>
          <a:p>
            <a:r>
              <a:rPr lang="en-US" sz="3600" dirty="0" smtClean="0"/>
              <a:t>CIN III – severe dysplasia to carcinoma  in situ </a:t>
            </a:r>
            <a:endParaRPr lang="en-US" sz="3600" dirty="0"/>
          </a:p>
        </p:txBody>
      </p:sp>
    </p:spTree>
    <p:extLst>
      <p:ext uri="{BB962C8B-B14F-4D97-AF65-F5344CB8AC3E}">
        <p14:creationId xmlns:p14="http://schemas.microsoft.com/office/powerpoint/2010/main" val="2586697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200"/>
            <a:ext cx="9144000" cy="6781800"/>
          </a:xfrm>
        </p:spPr>
      </p:pic>
    </p:spTree>
    <p:extLst>
      <p:ext uri="{BB962C8B-B14F-4D97-AF65-F5344CB8AC3E}">
        <p14:creationId xmlns:p14="http://schemas.microsoft.com/office/powerpoint/2010/main" val="1845889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2143" y="152400"/>
            <a:ext cx="8839200" cy="838200"/>
          </a:xfrm>
        </p:spPr>
        <p:txBody>
          <a:bodyPr>
            <a:normAutofit/>
          </a:bodyPr>
          <a:lstStyle/>
          <a:p>
            <a:endParaRPr lang="en-US" dirty="0"/>
          </a:p>
        </p:txBody>
      </p:sp>
      <p:sp>
        <p:nvSpPr>
          <p:cNvPr id="3" name="عنصر نائب للمحتوى 2"/>
          <p:cNvSpPr>
            <a:spLocks noGrp="1"/>
          </p:cNvSpPr>
          <p:nvPr>
            <p:ph idx="1"/>
          </p:nvPr>
        </p:nvSpPr>
        <p:spPr>
          <a:xfrm>
            <a:off x="76200" y="228600"/>
            <a:ext cx="8763000" cy="6324600"/>
          </a:xfrm>
        </p:spPr>
        <p:txBody>
          <a:bodyPr>
            <a:normAutofit lnSpcReduction="10000"/>
          </a:bodyPr>
          <a:lstStyle/>
          <a:p>
            <a:pPr marL="0" indent="0">
              <a:buNone/>
            </a:pPr>
            <a:r>
              <a:rPr lang="en-US" sz="4000" dirty="0" smtClean="0"/>
              <a:t>Treatment</a:t>
            </a:r>
          </a:p>
          <a:p>
            <a:pPr marL="0" indent="0">
              <a:buNone/>
            </a:pPr>
            <a:r>
              <a:rPr lang="en-US" sz="3200" dirty="0" smtClean="0">
                <a:solidFill>
                  <a:schemeClr val="accent1"/>
                </a:solidFill>
              </a:rPr>
              <a:t>A</a:t>
            </a:r>
            <a:r>
              <a:rPr lang="en-US" sz="3200" dirty="0" smtClean="0"/>
              <a:t>-</a:t>
            </a:r>
            <a:r>
              <a:rPr lang="en-US" sz="2400" dirty="0" smtClean="0"/>
              <a:t>treatment depends on the degree of dysplasia. Mild dysplasia (LSIL or CINI) may go away without treatment.</a:t>
            </a:r>
          </a:p>
          <a:p>
            <a:pPr marL="0" indent="0">
              <a:buNone/>
            </a:pPr>
            <a:r>
              <a:rPr lang="en-US" sz="2400" dirty="0" smtClean="0"/>
              <a:t>You may only need careful follow-up by your provider with repeat pap smear every 6 to 12 months.</a:t>
            </a:r>
          </a:p>
          <a:p>
            <a:pPr marL="0" indent="0">
              <a:buNone/>
            </a:pPr>
            <a:r>
              <a:rPr lang="en-US" sz="2400" dirty="0" smtClean="0"/>
              <a:t>If the changes do not go away or get worse, treatment is needed.</a:t>
            </a:r>
          </a:p>
          <a:p>
            <a:pPr marL="0" indent="0">
              <a:buNone/>
            </a:pPr>
            <a:r>
              <a:rPr lang="en-US" sz="2400" dirty="0" smtClean="0">
                <a:solidFill>
                  <a:schemeClr val="accent1"/>
                </a:solidFill>
              </a:rPr>
              <a:t>B-</a:t>
            </a:r>
            <a:r>
              <a:rPr lang="en-US" sz="2400" dirty="0" smtClean="0"/>
              <a:t>treatment for moderate-to-severe dysplasia  or mild dysplasia that does not go away may include:</a:t>
            </a:r>
            <a:endParaRPr lang="en-US" sz="2400" dirty="0"/>
          </a:p>
          <a:p>
            <a:r>
              <a:rPr lang="en-US" sz="2400" dirty="0" smtClean="0"/>
              <a:t>Cryosurgery to freeze abnormal cells </a:t>
            </a:r>
          </a:p>
          <a:p>
            <a:r>
              <a:rPr lang="en-US" sz="2400" dirty="0" smtClean="0"/>
              <a:t>Laser therapy,which uses light to burn away abnormal tissue</a:t>
            </a:r>
          </a:p>
          <a:p>
            <a:r>
              <a:rPr lang="en-US" sz="2400" dirty="0" smtClean="0"/>
              <a:t>Leep(loop electrosurgical excision procedure), which uses electricity to remove abnormal tissue</a:t>
            </a:r>
          </a:p>
          <a:p>
            <a:r>
              <a:rPr lang="en-US" sz="2400" dirty="0" smtClean="0"/>
              <a:t>Surgery to remove the abnormal tissue (cone biopsy)</a:t>
            </a:r>
          </a:p>
          <a:p>
            <a:r>
              <a:rPr lang="en-US" sz="2400" dirty="0" smtClean="0"/>
              <a:t>Make sure to get the HPV vaccine when it is offered you. This vaccine prevents many cervical cancers</a:t>
            </a:r>
          </a:p>
          <a:p>
            <a:endParaRPr lang="en-US" sz="2400" dirty="0">
              <a:solidFill>
                <a:schemeClr val="tx1">
                  <a:lumMod val="75000"/>
                  <a:lumOff val="25000"/>
                </a:schemeClr>
              </a:solidFill>
            </a:endParaRPr>
          </a:p>
        </p:txBody>
      </p:sp>
    </p:spTree>
    <p:extLst>
      <p:ext uri="{BB962C8B-B14F-4D97-AF65-F5344CB8AC3E}">
        <p14:creationId xmlns:p14="http://schemas.microsoft.com/office/powerpoint/2010/main" val="2534385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986</TotalTime>
  <Words>3559</Words>
  <Application>Microsoft Office PowerPoint</Application>
  <PresentationFormat>On-screen Show (4:3)</PresentationFormat>
  <Paragraphs>295</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انقلاب</vt:lpstr>
      <vt:lpstr>Maternal and neonate nursing   nursing specialty  Gynecological problems</vt:lpstr>
      <vt:lpstr>PowerPoint Presentation</vt:lpstr>
      <vt:lpstr>PowerPoint Presentation</vt:lpstr>
      <vt:lpstr>causes</vt:lpstr>
      <vt:lpstr>Risk factors for cervical dysplasia</vt:lpstr>
      <vt:lpstr>symptoms</vt:lpstr>
      <vt:lpstr>PowerPoint Presentation</vt:lpstr>
      <vt:lpstr>PowerPoint Presentation</vt:lpstr>
      <vt:lpstr>PowerPoint Presentation</vt:lpstr>
      <vt:lpstr>2-menstrual disorder</vt:lpstr>
      <vt:lpstr>PowerPoint Presentation</vt:lpstr>
      <vt:lpstr>Premenstrual syndrome(PMS)</vt:lpstr>
      <vt:lpstr>Amenorrhea</vt:lpstr>
      <vt:lpstr>PowerPoint Presentation</vt:lpstr>
      <vt:lpstr>Dysmenorrhea</vt:lpstr>
      <vt:lpstr>Symptoms</vt:lpstr>
      <vt:lpstr>menorrhagia</vt:lpstr>
      <vt:lpstr>Causes:</vt:lpstr>
      <vt:lpstr>Treatments for menstrual disorders</vt:lpstr>
      <vt:lpstr>3-Pelvic organ prolapse</vt:lpstr>
      <vt:lpstr>causes</vt:lpstr>
      <vt:lpstr>symptoms</vt:lpstr>
      <vt:lpstr>Treatments </vt:lpstr>
      <vt:lpstr>PowerPoint Presentation</vt:lpstr>
      <vt:lpstr>B- surgical treatment</vt:lpstr>
      <vt:lpstr>4-Polycystic ovary syndrome (PCOS)</vt:lpstr>
      <vt:lpstr>PowerPoint Presentation</vt:lpstr>
      <vt:lpstr>Symptoms </vt:lpstr>
      <vt:lpstr>management</vt:lpstr>
      <vt:lpstr>5-Endometriosis </vt:lpstr>
      <vt:lpstr>PowerPoint Presentation</vt:lpstr>
      <vt:lpstr>Types </vt:lpstr>
      <vt:lpstr>Stages </vt:lpstr>
      <vt:lpstr>symptoms</vt:lpstr>
      <vt:lpstr>Causes </vt:lpstr>
      <vt:lpstr>Diagnosis </vt:lpstr>
      <vt:lpstr>PowerPoint Presentation</vt:lpstr>
      <vt:lpstr>Treatments </vt:lpstr>
      <vt:lpstr>PowerPoint Presentation</vt:lpstr>
      <vt:lpstr>5-infertility</vt:lpstr>
      <vt:lpstr>Causes in men :</vt:lpstr>
      <vt:lpstr>2-impaired delivery of sperm </vt:lpstr>
      <vt:lpstr>Other causes may include </vt:lpstr>
      <vt:lpstr>Causes in women  </vt:lpstr>
      <vt:lpstr>PowerPoint Presentation</vt:lpstr>
      <vt:lpstr>Treatments </vt:lpstr>
      <vt:lpstr>fertility treatments for men</vt:lpstr>
      <vt:lpstr>Fertility treatmemts in the women</vt:lpstr>
      <vt:lpstr>PowerPoint Presentation</vt:lpstr>
      <vt:lpstr>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Gynecological problems</dc:title>
  <dc:creator>DR.Ahmed Saker 2o1O</dc:creator>
  <cp:lastModifiedBy>Maher</cp:lastModifiedBy>
  <cp:revision>94</cp:revision>
  <dcterms:created xsi:type="dcterms:W3CDTF">2020-11-12T20:07:36Z</dcterms:created>
  <dcterms:modified xsi:type="dcterms:W3CDTF">2021-01-16T13:26:47Z</dcterms:modified>
</cp:coreProperties>
</file>