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5"/>
  </p:sldMasterIdLst>
  <p:handoutMasterIdLst>
    <p:handoutMasterId r:id="rId55"/>
  </p:handoutMasterIdLst>
  <p:sldIdLst>
    <p:sldId id="307" r:id="rId6"/>
    <p:sldId id="308" r:id="rId7"/>
    <p:sldId id="306" r:id="rId8"/>
    <p:sldId id="295" r:id="rId9"/>
    <p:sldId id="293" r:id="rId10"/>
    <p:sldId id="323" r:id="rId11"/>
    <p:sldId id="345" r:id="rId12"/>
    <p:sldId id="344" r:id="rId13"/>
    <p:sldId id="294" r:id="rId14"/>
    <p:sldId id="343" r:id="rId15"/>
    <p:sldId id="297" r:id="rId16"/>
    <p:sldId id="298" r:id="rId17"/>
    <p:sldId id="299" r:id="rId18"/>
    <p:sldId id="300" r:id="rId19"/>
    <p:sldId id="301" r:id="rId20"/>
    <p:sldId id="303" r:id="rId21"/>
    <p:sldId id="274" r:id="rId22"/>
    <p:sldId id="309" r:id="rId23"/>
    <p:sldId id="310" r:id="rId24"/>
    <p:sldId id="311" r:id="rId25"/>
    <p:sldId id="312" r:id="rId26"/>
    <p:sldId id="313" r:id="rId27"/>
    <p:sldId id="314" r:id="rId28"/>
    <p:sldId id="315" r:id="rId29"/>
    <p:sldId id="316" r:id="rId30"/>
    <p:sldId id="317" r:id="rId31"/>
    <p:sldId id="322" r:id="rId32"/>
    <p:sldId id="318" r:id="rId33"/>
    <p:sldId id="325" r:id="rId34"/>
    <p:sldId id="326" r:id="rId35"/>
    <p:sldId id="319" r:id="rId36"/>
    <p:sldId id="327" r:id="rId37"/>
    <p:sldId id="328" r:id="rId38"/>
    <p:sldId id="329" r:id="rId39"/>
    <p:sldId id="330" r:id="rId40"/>
    <p:sldId id="324" r:id="rId41"/>
    <p:sldId id="331" r:id="rId42"/>
    <p:sldId id="332" r:id="rId43"/>
    <p:sldId id="333" r:id="rId44"/>
    <p:sldId id="334" r:id="rId45"/>
    <p:sldId id="335" r:id="rId46"/>
    <p:sldId id="336" r:id="rId47"/>
    <p:sldId id="337" r:id="rId48"/>
    <p:sldId id="338" r:id="rId49"/>
    <p:sldId id="339" r:id="rId50"/>
    <p:sldId id="340" r:id="rId51"/>
    <p:sldId id="341" r:id="rId52"/>
    <p:sldId id="320" r:id="rId53"/>
    <p:sldId id="305" r:id="rId54"/>
  </p:sldIdLst>
  <p:sldSz cx="9144000" cy="6858000" type="screen4x3"/>
  <p:notesSz cx="6858000" cy="9144000"/>
  <p:defaultTextStyle>
    <a:defPPr>
      <a:defRPr lang="en-US"/>
    </a:defPPr>
    <a:lvl1pPr algn="l" rtl="0" fontAlgn="base">
      <a:spcBef>
        <a:spcPct val="0"/>
      </a:spcBef>
      <a:spcAft>
        <a:spcPct val="0"/>
      </a:spcAft>
      <a:defRPr sz="2000" b="1" kern="1200">
        <a:solidFill>
          <a:schemeClr val="tx1"/>
        </a:solidFill>
        <a:latin typeface="Tahoma" pitchFamily="34" charset="0"/>
        <a:ea typeface="+mn-ea"/>
        <a:cs typeface="+mn-cs"/>
      </a:defRPr>
    </a:lvl1pPr>
    <a:lvl2pPr marL="457200" algn="l" rtl="0" fontAlgn="base">
      <a:spcBef>
        <a:spcPct val="0"/>
      </a:spcBef>
      <a:spcAft>
        <a:spcPct val="0"/>
      </a:spcAft>
      <a:defRPr sz="2000" b="1" kern="1200">
        <a:solidFill>
          <a:schemeClr val="tx1"/>
        </a:solidFill>
        <a:latin typeface="Tahoma" pitchFamily="34" charset="0"/>
        <a:ea typeface="+mn-ea"/>
        <a:cs typeface="+mn-cs"/>
      </a:defRPr>
    </a:lvl2pPr>
    <a:lvl3pPr marL="914400" algn="l" rtl="0" fontAlgn="base">
      <a:spcBef>
        <a:spcPct val="0"/>
      </a:spcBef>
      <a:spcAft>
        <a:spcPct val="0"/>
      </a:spcAft>
      <a:defRPr sz="2000" b="1" kern="1200">
        <a:solidFill>
          <a:schemeClr val="tx1"/>
        </a:solidFill>
        <a:latin typeface="Tahoma" pitchFamily="34" charset="0"/>
        <a:ea typeface="+mn-ea"/>
        <a:cs typeface="+mn-cs"/>
      </a:defRPr>
    </a:lvl3pPr>
    <a:lvl4pPr marL="1371600" algn="l" rtl="0" fontAlgn="base">
      <a:spcBef>
        <a:spcPct val="0"/>
      </a:spcBef>
      <a:spcAft>
        <a:spcPct val="0"/>
      </a:spcAft>
      <a:defRPr sz="2000" b="1" kern="1200">
        <a:solidFill>
          <a:schemeClr val="tx1"/>
        </a:solidFill>
        <a:latin typeface="Tahoma" pitchFamily="34" charset="0"/>
        <a:ea typeface="+mn-ea"/>
        <a:cs typeface="+mn-cs"/>
      </a:defRPr>
    </a:lvl4pPr>
    <a:lvl5pPr marL="1828800" algn="l" rtl="0" fontAlgn="base">
      <a:spcBef>
        <a:spcPct val="0"/>
      </a:spcBef>
      <a:spcAft>
        <a:spcPct val="0"/>
      </a:spcAft>
      <a:defRPr sz="2000" b="1" kern="1200">
        <a:solidFill>
          <a:schemeClr val="tx1"/>
        </a:solidFill>
        <a:latin typeface="Tahoma" pitchFamily="34" charset="0"/>
        <a:ea typeface="+mn-ea"/>
        <a:cs typeface="+mn-cs"/>
      </a:defRPr>
    </a:lvl5pPr>
    <a:lvl6pPr marL="2286000" algn="r" defTabSz="914400" rtl="1" eaLnBrk="1" latinLnBrk="0" hangingPunct="1">
      <a:defRPr sz="2000" b="1" kern="1200">
        <a:solidFill>
          <a:schemeClr val="tx1"/>
        </a:solidFill>
        <a:latin typeface="Tahoma" pitchFamily="34" charset="0"/>
        <a:ea typeface="+mn-ea"/>
        <a:cs typeface="+mn-cs"/>
      </a:defRPr>
    </a:lvl6pPr>
    <a:lvl7pPr marL="2743200" algn="r" defTabSz="914400" rtl="1" eaLnBrk="1" latinLnBrk="0" hangingPunct="1">
      <a:defRPr sz="2000" b="1" kern="1200">
        <a:solidFill>
          <a:schemeClr val="tx1"/>
        </a:solidFill>
        <a:latin typeface="Tahoma" pitchFamily="34" charset="0"/>
        <a:ea typeface="+mn-ea"/>
        <a:cs typeface="+mn-cs"/>
      </a:defRPr>
    </a:lvl7pPr>
    <a:lvl8pPr marL="3200400" algn="r" defTabSz="914400" rtl="1" eaLnBrk="1" latinLnBrk="0" hangingPunct="1">
      <a:defRPr sz="2000" b="1" kern="1200">
        <a:solidFill>
          <a:schemeClr val="tx1"/>
        </a:solidFill>
        <a:latin typeface="Tahoma" pitchFamily="34" charset="0"/>
        <a:ea typeface="+mn-ea"/>
        <a:cs typeface="+mn-cs"/>
      </a:defRPr>
    </a:lvl8pPr>
    <a:lvl9pPr marL="3657600" algn="r" defTabSz="914400" rtl="1" eaLnBrk="1" latinLnBrk="0" hangingPunct="1">
      <a:defRPr sz="2000" b="1"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D01"/>
    <a:srgbClr val="0033CC"/>
    <a:srgbClr val="3E4388"/>
    <a:srgbClr val="CC0099"/>
    <a:srgbClr val="66FF33"/>
    <a:srgbClr val="FF0000"/>
    <a:srgbClr val="009900"/>
    <a:srgbClr val="2A2E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3689" autoAdjust="0"/>
  </p:normalViewPr>
  <p:slideViewPr>
    <p:cSldViewPr>
      <p:cViewPr>
        <p:scale>
          <a:sx n="60" d="100"/>
          <a:sy n="60" d="100"/>
        </p:scale>
        <p:origin x="-1650"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45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45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45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3115AFC-4DA9-475D-B470-38EAAB2003D7}" type="slidenum">
              <a:rPr lang="en-US"/>
              <a:pPr/>
              <a:t>‹#›</a:t>
            </a:fld>
            <a:endParaRPr lang="en-US"/>
          </a:p>
        </p:txBody>
      </p:sp>
    </p:spTree>
    <p:extLst>
      <p:ext uri="{BB962C8B-B14F-4D97-AF65-F5344CB8AC3E}">
        <p14:creationId xmlns:p14="http://schemas.microsoft.com/office/powerpoint/2010/main" val="39813208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9144000" cy="6858000"/>
            <a:chOff x="0" y="0"/>
            <a:chExt cx="5760" cy="4320"/>
          </a:xfrm>
        </p:grpSpPr>
        <p:grpSp>
          <p:nvGrpSpPr>
            <p:cNvPr id="9219" name="Group 3"/>
            <p:cNvGrpSpPr>
              <a:grpSpLocks/>
            </p:cNvGrpSpPr>
            <p:nvPr/>
          </p:nvGrpSpPr>
          <p:grpSpPr bwMode="auto">
            <a:xfrm>
              <a:off x="0" y="0"/>
              <a:ext cx="5760" cy="4320"/>
              <a:chOff x="0" y="0"/>
              <a:chExt cx="5760" cy="4320"/>
            </a:xfrm>
          </p:grpSpPr>
          <p:sp>
            <p:nvSpPr>
              <p:cNvPr id="9220"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ar-SA"/>
              </a:p>
            </p:txBody>
          </p:sp>
          <p:grpSp>
            <p:nvGrpSpPr>
              <p:cNvPr id="9221" name="Group 5"/>
              <p:cNvGrpSpPr>
                <a:grpSpLocks/>
              </p:cNvGrpSpPr>
              <p:nvPr userDrawn="1"/>
            </p:nvGrpSpPr>
            <p:grpSpPr bwMode="auto">
              <a:xfrm>
                <a:off x="0" y="0"/>
                <a:ext cx="5760" cy="4320"/>
                <a:chOff x="0" y="0"/>
                <a:chExt cx="5760" cy="4320"/>
              </a:xfrm>
            </p:grpSpPr>
            <p:sp>
              <p:nvSpPr>
                <p:cNvPr id="9222"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23"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24"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25"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26"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27"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28"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29"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30"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31"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32"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33"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34"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35"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36"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37"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38"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39"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40"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41"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42"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43"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44"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45"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46"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47"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48"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49"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50"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51"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52"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53"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54"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55"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56"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57"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58"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59"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60"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61"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62"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63"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64"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65"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66"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67"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68"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69"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70"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71"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9272"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grpSp>
          <p:sp>
            <p:nvSpPr>
              <p:cNvPr id="9273"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ar-SA"/>
              </a:p>
            </p:txBody>
          </p:sp>
        </p:grpSp>
        <p:grpSp>
          <p:nvGrpSpPr>
            <p:cNvPr id="9274" name="Group 58"/>
            <p:cNvGrpSpPr>
              <a:grpSpLocks/>
            </p:cNvGrpSpPr>
            <p:nvPr userDrawn="1"/>
          </p:nvGrpSpPr>
          <p:grpSpPr bwMode="auto">
            <a:xfrm>
              <a:off x="3" y="559"/>
              <a:ext cx="4192" cy="1796"/>
              <a:chOff x="3" y="559"/>
              <a:chExt cx="4192" cy="1796"/>
            </a:xfrm>
          </p:grpSpPr>
          <p:sp>
            <p:nvSpPr>
              <p:cNvPr id="9275"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endParaRPr lang="ar-SA"/>
              </a:p>
            </p:txBody>
          </p:sp>
          <p:sp>
            <p:nvSpPr>
              <p:cNvPr id="9276"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endParaRPr lang="ar-SA"/>
              </a:p>
            </p:txBody>
          </p:sp>
          <p:sp>
            <p:nvSpPr>
              <p:cNvPr id="9277"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endParaRPr lang="ar-SA"/>
              </a:p>
            </p:txBody>
          </p:sp>
          <p:sp>
            <p:nvSpPr>
              <p:cNvPr id="9278"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ar-SA"/>
              </a:p>
            </p:txBody>
          </p:sp>
        </p:grpSp>
        <p:grpSp>
          <p:nvGrpSpPr>
            <p:cNvPr id="9279" name="Group 63"/>
            <p:cNvGrpSpPr>
              <a:grpSpLocks/>
            </p:cNvGrpSpPr>
            <p:nvPr userDrawn="1"/>
          </p:nvGrpSpPr>
          <p:grpSpPr bwMode="auto">
            <a:xfrm>
              <a:off x="1480" y="1952"/>
              <a:ext cx="3808" cy="1812"/>
              <a:chOff x="1480" y="1952"/>
              <a:chExt cx="3808" cy="1812"/>
            </a:xfrm>
          </p:grpSpPr>
          <p:sp>
            <p:nvSpPr>
              <p:cNvPr id="9280"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endParaRPr lang="ar-SA"/>
              </a:p>
            </p:txBody>
          </p:sp>
          <p:sp>
            <p:nvSpPr>
              <p:cNvPr id="9281"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endParaRPr lang="ar-SA"/>
              </a:p>
            </p:txBody>
          </p:sp>
          <p:sp>
            <p:nvSpPr>
              <p:cNvPr id="9282"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ar-SA"/>
              </a:p>
            </p:txBody>
          </p:sp>
        </p:grpSp>
      </p:grpSp>
      <p:sp>
        <p:nvSpPr>
          <p:cNvPr id="9283"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928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9285" name="Rectangle 69"/>
          <p:cNvSpPr>
            <a:spLocks noGrp="1" noChangeArrowheads="1"/>
          </p:cNvSpPr>
          <p:nvPr>
            <p:ph type="dt" sz="quarter" idx="2"/>
          </p:nvPr>
        </p:nvSpPr>
        <p:spPr/>
        <p:txBody>
          <a:bodyPr/>
          <a:lstStyle>
            <a:lvl1pPr>
              <a:defRPr/>
            </a:lvl1pPr>
          </a:lstStyle>
          <a:p>
            <a:endParaRPr lang="en-US"/>
          </a:p>
        </p:txBody>
      </p:sp>
      <p:sp>
        <p:nvSpPr>
          <p:cNvPr id="9286" name="Rectangle 70"/>
          <p:cNvSpPr>
            <a:spLocks noGrp="1" noChangeArrowheads="1"/>
          </p:cNvSpPr>
          <p:nvPr>
            <p:ph type="ftr" sz="quarter" idx="3"/>
          </p:nvPr>
        </p:nvSpPr>
        <p:spPr/>
        <p:txBody>
          <a:bodyPr/>
          <a:lstStyle>
            <a:lvl1pPr>
              <a:defRPr/>
            </a:lvl1pPr>
          </a:lstStyle>
          <a:p>
            <a:endParaRPr lang="en-US"/>
          </a:p>
        </p:txBody>
      </p:sp>
      <p:sp>
        <p:nvSpPr>
          <p:cNvPr id="9287" name="Rectangle 71"/>
          <p:cNvSpPr>
            <a:spLocks noGrp="1" noChangeArrowheads="1"/>
          </p:cNvSpPr>
          <p:nvPr>
            <p:ph type="sldNum" sz="quarter" idx="4"/>
          </p:nvPr>
        </p:nvSpPr>
        <p:spPr/>
        <p:txBody>
          <a:bodyPr/>
          <a:lstStyle>
            <a:lvl1pPr>
              <a:defRPr/>
            </a:lvl1pPr>
          </a:lstStyle>
          <a:p>
            <a:fld id="{9355010E-73AD-4847-AF3E-BA448D14685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C48F163B-95A1-47CC-9CE0-FA35AA1A0C8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10350" y="304800"/>
            <a:ext cx="2000250" cy="5715000"/>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609600" y="304800"/>
            <a:ext cx="5848350" cy="57150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6BF2039C-C40C-4AE4-8169-C6D833D6423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3431B782-D877-4792-A4B9-02F3E72A76C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D5FC11C8-14D6-405C-AADC-51AE33A9D5A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EDB73A3D-EE47-4408-824F-369E7BCB852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lvl1pPr>
              <a:defRPr/>
            </a:lvl1pPr>
          </a:lstStyle>
          <a:p>
            <a:endParaRPr lang="en-US"/>
          </a:p>
        </p:txBody>
      </p:sp>
      <p:sp>
        <p:nvSpPr>
          <p:cNvPr id="8" name="عنصر نائب للتذييل 7"/>
          <p:cNvSpPr>
            <a:spLocks noGrp="1"/>
          </p:cNvSpPr>
          <p:nvPr>
            <p:ph type="ftr" sz="quarter" idx="11"/>
          </p:nvPr>
        </p:nvSpPr>
        <p:spPr/>
        <p:txBody>
          <a:bodyPr/>
          <a:lstStyle>
            <a:lvl1pPr>
              <a:defRPr/>
            </a:lvl1pPr>
          </a:lstStyle>
          <a:p>
            <a:endParaRPr lang="en-US"/>
          </a:p>
        </p:txBody>
      </p:sp>
      <p:sp>
        <p:nvSpPr>
          <p:cNvPr id="9" name="عنصر نائب لرقم الشريحة 8"/>
          <p:cNvSpPr>
            <a:spLocks noGrp="1"/>
          </p:cNvSpPr>
          <p:nvPr>
            <p:ph type="sldNum" sz="quarter" idx="12"/>
          </p:nvPr>
        </p:nvSpPr>
        <p:spPr/>
        <p:txBody>
          <a:bodyPr/>
          <a:lstStyle>
            <a:lvl1pPr>
              <a:defRPr/>
            </a:lvl1pPr>
          </a:lstStyle>
          <a:p>
            <a:fld id="{FC4A2816-3AB1-4279-9E51-3DCCAC18720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lvl1pPr>
              <a:defRPr/>
            </a:lvl1pPr>
          </a:lstStyle>
          <a:p>
            <a:endParaRPr lang="en-US"/>
          </a:p>
        </p:txBody>
      </p:sp>
      <p:sp>
        <p:nvSpPr>
          <p:cNvPr id="4" name="عنصر نائب للتذييل 3"/>
          <p:cNvSpPr>
            <a:spLocks noGrp="1"/>
          </p:cNvSpPr>
          <p:nvPr>
            <p:ph type="ftr" sz="quarter" idx="11"/>
          </p:nvPr>
        </p:nvSpPr>
        <p:spPr/>
        <p:txBody>
          <a:bodyPr/>
          <a:lstStyle>
            <a:lvl1pPr>
              <a:defRPr/>
            </a:lvl1pPr>
          </a:lstStyle>
          <a:p>
            <a:endParaRPr lang="en-US"/>
          </a:p>
        </p:txBody>
      </p:sp>
      <p:sp>
        <p:nvSpPr>
          <p:cNvPr id="5" name="عنصر نائب لرقم الشريحة 4"/>
          <p:cNvSpPr>
            <a:spLocks noGrp="1"/>
          </p:cNvSpPr>
          <p:nvPr>
            <p:ph type="sldNum" sz="quarter" idx="12"/>
          </p:nvPr>
        </p:nvSpPr>
        <p:spPr/>
        <p:txBody>
          <a:bodyPr/>
          <a:lstStyle>
            <a:lvl1pPr>
              <a:defRPr/>
            </a:lvl1pPr>
          </a:lstStyle>
          <a:p>
            <a:fld id="{C5C27B62-38E7-4D81-BE5A-D6D06D4E231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p>
        </p:txBody>
      </p:sp>
      <p:sp>
        <p:nvSpPr>
          <p:cNvPr id="3" name="عنصر نائب للتذييل 2"/>
          <p:cNvSpPr>
            <a:spLocks noGrp="1"/>
          </p:cNvSpPr>
          <p:nvPr>
            <p:ph type="ftr" sz="quarter" idx="11"/>
          </p:nvPr>
        </p:nvSpPr>
        <p:spPr/>
        <p:txBody>
          <a:bodyPr/>
          <a:lstStyle>
            <a:lvl1pPr>
              <a:defRPr/>
            </a:lvl1pPr>
          </a:lstStyle>
          <a:p>
            <a:endParaRPr lang="en-US"/>
          </a:p>
        </p:txBody>
      </p:sp>
      <p:sp>
        <p:nvSpPr>
          <p:cNvPr id="4" name="عنصر نائب لرقم الشريحة 3"/>
          <p:cNvSpPr>
            <a:spLocks noGrp="1"/>
          </p:cNvSpPr>
          <p:nvPr>
            <p:ph type="sldNum" sz="quarter" idx="12"/>
          </p:nvPr>
        </p:nvSpPr>
        <p:spPr/>
        <p:txBody>
          <a:bodyPr/>
          <a:lstStyle>
            <a:lvl1pPr>
              <a:defRPr/>
            </a:lvl1pPr>
          </a:lstStyle>
          <a:p>
            <a:fld id="{A250621B-E198-4506-9E80-D3A8E6BCC02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6D8D7515-2F68-4F6E-803C-34496FE5E7D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6B2BB9E4-6B46-4FEC-86BC-2192CE648CF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9144000" cy="6858000"/>
            <a:chOff x="0" y="0"/>
            <a:chExt cx="5760" cy="4320"/>
          </a:xfrm>
        </p:grpSpPr>
        <p:grpSp>
          <p:nvGrpSpPr>
            <p:cNvPr id="8195" name="Group 3"/>
            <p:cNvGrpSpPr>
              <a:grpSpLocks/>
            </p:cNvGrpSpPr>
            <p:nvPr/>
          </p:nvGrpSpPr>
          <p:grpSpPr bwMode="auto">
            <a:xfrm>
              <a:off x="0" y="0"/>
              <a:ext cx="5760" cy="4320"/>
              <a:chOff x="0" y="0"/>
              <a:chExt cx="5760" cy="4320"/>
            </a:xfrm>
          </p:grpSpPr>
          <p:grpSp>
            <p:nvGrpSpPr>
              <p:cNvPr id="8196" name="Group 4"/>
              <p:cNvGrpSpPr>
                <a:grpSpLocks/>
              </p:cNvGrpSpPr>
              <p:nvPr/>
            </p:nvGrpSpPr>
            <p:grpSpPr bwMode="auto">
              <a:xfrm>
                <a:off x="0" y="192"/>
                <a:ext cx="5760" cy="4032"/>
                <a:chOff x="0" y="192"/>
                <a:chExt cx="5760" cy="4032"/>
              </a:xfrm>
            </p:grpSpPr>
            <p:sp>
              <p:nvSpPr>
                <p:cNvPr id="8197"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198"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199"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00"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01"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02"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03"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04"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05"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06"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07"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08"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09"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10"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11"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12"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13"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14"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15"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16"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17"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18"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grpSp>
          <p:grpSp>
            <p:nvGrpSpPr>
              <p:cNvPr id="8219" name="Group 27"/>
              <p:cNvGrpSpPr>
                <a:grpSpLocks/>
              </p:cNvGrpSpPr>
              <p:nvPr/>
            </p:nvGrpSpPr>
            <p:grpSpPr bwMode="auto">
              <a:xfrm>
                <a:off x="192" y="0"/>
                <a:ext cx="5376" cy="4320"/>
                <a:chOff x="192" y="0"/>
                <a:chExt cx="5376" cy="4320"/>
              </a:xfrm>
            </p:grpSpPr>
            <p:sp>
              <p:nvSpPr>
                <p:cNvPr id="822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2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2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2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2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2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2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2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2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2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3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3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3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3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3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3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3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3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3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3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4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4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4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4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4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4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4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4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sp>
              <p:nvSpPr>
                <p:cNvPr id="824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ar-SA"/>
                </a:p>
              </p:txBody>
            </p:sp>
          </p:grpSp>
        </p:grpSp>
        <p:sp>
          <p:nvSpPr>
            <p:cNvPr id="8249"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ar-SA"/>
            </a:p>
          </p:txBody>
        </p:sp>
        <p:sp>
          <p:nvSpPr>
            <p:cNvPr id="8250"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ar-SA"/>
            </a:p>
          </p:txBody>
        </p:sp>
        <p:grpSp>
          <p:nvGrpSpPr>
            <p:cNvPr id="8251" name="Group 59"/>
            <p:cNvGrpSpPr>
              <a:grpSpLocks/>
            </p:cNvGrpSpPr>
            <p:nvPr/>
          </p:nvGrpSpPr>
          <p:grpSpPr bwMode="auto">
            <a:xfrm>
              <a:off x="261" y="892"/>
              <a:ext cx="1124" cy="1464"/>
              <a:chOff x="96" y="916"/>
              <a:chExt cx="2208" cy="2876"/>
            </a:xfrm>
          </p:grpSpPr>
          <p:sp>
            <p:nvSpPr>
              <p:cNvPr id="8252" name="Line 60"/>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ar-SA"/>
              </a:p>
            </p:txBody>
          </p:sp>
          <p:sp>
            <p:nvSpPr>
              <p:cNvPr id="8253"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ar-SA"/>
              </a:p>
            </p:txBody>
          </p:sp>
          <p:sp>
            <p:nvSpPr>
              <p:cNvPr id="8254"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ar-SA"/>
              </a:p>
            </p:txBody>
          </p:sp>
        </p:grpSp>
      </p:grpSp>
      <p:sp>
        <p:nvSpPr>
          <p:cNvPr id="8255"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256"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57"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lvl1pPr>
          </a:lstStyle>
          <a:p>
            <a:endParaRPr lang="en-US"/>
          </a:p>
        </p:txBody>
      </p:sp>
      <p:sp>
        <p:nvSpPr>
          <p:cNvPr id="8258"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lvl1pPr>
          </a:lstStyle>
          <a:p>
            <a:endParaRPr lang="en-US"/>
          </a:p>
        </p:txBody>
      </p:sp>
      <p:sp>
        <p:nvSpPr>
          <p:cNvPr id="8259"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lvl1pPr>
          </a:lstStyle>
          <a:p>
            <a:fld id="{C716064B-5372-4A9A-84E3-2DE35F0E41C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hlink"/>
        </a:buClr>
        <a:buSzPct val="110000"/>
        <a:buFont typeface="Wingdings" pitchFamily="2" charset="2"/>
        <a:buBlip>
          <a:blip r:embed="rId13"/>
        </a:buBlip>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http://www.chromodisorder.org/CDO/ContentManagement/Images/chrom16.gif"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package" Target="../embeddings/Microsoft_Word_Document1.docx"/></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package" Target="../embeddings/Microsoft_Word_Document2.docx"/></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4.emf"/><Relationship Id="rId4" Type="http://schemas.openxmlformats.org/officeDocument/2006/relationships/package" Target="../embeddings/Microsoft_Word_Document3.docx"/></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5.emf"/><Relationship Id="rId4" Type="http://schemas.openxmlformats.org/officeDocument/2006/relationships/package" Target="../embeddings/Microsoft_Word_Document4.docx"/></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r.wikipedia.org/wiki/%D8%A7%D9%84%D9%83%D8%B1%D9%88%D9%85%D8%A7%D8%AA%D9%8A%D8%AF"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ar.wikipedia.org/wiki/%D9%82%D8%B7%D8%B9%D8%A9_%D9%85%D8%B1%D9%83%D8%B2%D9%8A%D8%A9"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6781800"/>
          </a:xfrm>
          <a:prstGeom prst="rect">
            <a:avLst/>
          </a:prstGeom>
          <a:solidFill>
            <a:schemeClr val="accent2"/>
          </a:solidFill>
          <a:ln>
            <a:solidFill>
              <a:schemeClr val="tx2"/>
            </a:solidFill>
          </a:ln>
        </p:spPr>
      </p:pic>
      <p:sp>
        <p:nvSpPr>
          <p:cNvPr id="62466" name="Rectangle 2"/>
          <p:cNvSpPr>
            <a:spLocks noGrp="1" noChangeArrowheads="1"/>
          </p:cNvSpPr>
          <p:nvPr>
            <p:ph type="ctrTitle"/>
          </p:nvPr>
        </p:nvSpPr>
        <p:spPr>
          <a:xfrm>
            <a:off x="467544" y="457200"/>
            <a:ext cx="8371656" cy="5943600"/>
          </a:xfrm>
        </p:spPr>
        <p:txBody>
          <a:bodyPr/>
          <a:lstStyle/>
          <a:p>
            <a:pPr algn="ct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sz="6000" b="1" dirty="0" smtClean="0"/>
              <a:t>Genetics</a:t>
            </a:r>
            <a:r>
              <a:rPr lang="en-US" b="1" dirty="0" smtClean="0"/>
              <a:t/>
            </a:r>
            <a:br>
              <a:rPr lang="en-US" b="1" dirty="0" smtClean="0"/>
            </a:br>
            <a:r>
              <a:rPr lang="en-US" b="1" dirty="0" smtClean="0"/>
              <a:t/>
            </a:r>
            <a:br>
              <a:rPr lang="en-US" b="1" dirty="0" smtClean="0"/>
            </a:br>
            <a:r>
              <a:rPr lang="en-US" b="1" dirty="0" smtClean="0"/>
              <a:t>         </a:t>
            </a:r>
            <a:br>
              <a:rPr lang="en-US" b="1" dirty="0" smtClean="0"/>
            </a:br>
            <a:r>
              <a:rPr lang="en-US" b="1" dirty="0" smtClean="0"/>
              <a:t/>
            </a:r>
            <a:br>
              <a:rPr lang="en-US" b="1" dirty="0" smtClean="0"/>
            </a:br>
            <a:r>
              <a:rPr lang="en-US" b="1" dirty="0"/>
              <a:t/>
            </a:r>
            <a:br>
              <a:rPr lang="en-US" b="1" dirty="0"/>
            </a:br>
            <a:r>
              <a:rPr lang="en-US" b="1" dirty="0"/>
              <a:t>          </a:t>
            </a:r>
            <a:r>
              <a:rPr lang="en-US" b="1" dirty="0" smtClean="0"/>
              <a:t>Prof. Dr. </a:t>
            </a:r>
            <a:r>
              <a:rPr lang="en-US" b="1" dirty="0" err="1" smtClean="0"/>
              <a:t>Rabea</a:t>
            </a:r>
            <a:r>
              <a:rPr lang="en-US" b="1" dirty="0" smtClean="0"/>
              <a:t> </a:t>
            </a:r>
            <a:r>
              <a:rPr lang="en-US" b="1" dirty="0"/>
              <a:t>M. ALI </a:t>
            </a:r>
            <a:br>
              <a:rPr lang="en-US" b="1" dirty="0"/>
            </a:b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428604"/>
            <a:ext cx="8253442" cy="6072230"/>
          </a:xfrm>
          <a:ln>
            <a:solidFill>
              <a:schemeClr val="tx1"/>
            </a:solidFill>
          </a:ln>
        </p:spPr>
        <p:style>
          <a:lnRef idx="3">
            <a:schemeClr val="lt1"/>
          </a:lnRef>
          <a:fillRef idx="1">
            <a:schemeClr val="accent3"/>
          </a:fillRef>
          <a:effectRef idx="1">
            <a:schemeClr val="accent3"/>
          </a:effectRef>
          <a:fontRef idx="minor">
            <a:schemeClr val="lt1"/>
          </a:fontRef>
        </p:style>
        <p:txBody>
          <a:bodyPr/>
          <a:lstStyle/>
          <a:p>
            <a:pPr>
              <a:buNone/>
            </a:pPr>
            <a:r>
              <a:rPr lang="en-US" sz="2800" b="1" dirty="0" smtClean="0">
                <a:solidFill>
                  <a:srgbClr val="0A1D01"/>
                </a:solidFill>
              </a:rPr>
              <a:t>Terms used in genetics </a:t>
            </a:r>
          </a:p>
          <a:p>
            <a:r>
              <a:rPr lang="en-US" b="1" dirty="0" smtClean="0">
                <a:solidFill>
                  <a:srgbClr val="0A1D01"/>
                </a:solidFill>
                <a:latin typeface="Aldhabi" pitchFamily="2" charset="-78"/>
                <a:cs typeface="Aldhabi" pitchFamily="2" charset="-78"/>
              </a:rPr>
              <a:t>Homozygous</a:t>
            </a:r>
            <a:r>
              <a:rPr lang="en-US" dirty="0" smtClean="0">
                <a:solidFill>
                  <a:srgbClr val="0A1D01"/>
                </a:solidFill>
                <a:latin typeface="Aldhabi" pitchFamily="2" charset="-78"/>
                <a:cs typeface="Aldhabi" pitchFamily="2" charset="-78"/>
              </a:rPr>
              <a:t> : An individual having two copies of the same allele for a given trait </a:t>
            </a:r>
          </a:p>
          <a:p>
            <a:r>
              <a:rPr lang="en-US" b="1" dirty="0" smtClean="0">
                <a:solidFill>
                  <a:srgbClr val="0070C0"/>
                </a:solidFill>
                <a:latin typeface="Aldhabi" pitchFamily="2" charset="-78"/>
                <a:cs typeface="Aldhabi" pitchFamily="2" charset="-78"/>
              </a:rPr>
              <a:t>Heterozygous</a:t>
            </a:r>
            <a:r>
              <a:rPr lang="en-US" dirty="0" smtClean="0">
                <a:solidFill>
                  <a:srgbClr val="0070C0"/>
                </a:solidFill>
                <a:latin typeface="Aldhabi" pitchFamily="2" charset="-78"/>
                <a:cs typeface="Aldhabi" pitchFamily="2" charset="-78"/>
              </a:rPr>
              <a:t> :With two different alleles, the person is for the trait.</a:t>
            </a:r>
          </a:p>
          <a:p>
            <a:r>
              <a:rPr lang="en-US" b="1" dirty="0" smtClean="0">
                <a:solidFill>
                  <a:srgbClr val="0A1D01"/>
                </a:solidFill>
                <a:latin typeface="Aldhabi" pitchFamily="2" charset="-78"/>
                <a:cs typeface="Aldhabi" pitchFamily="2" charset="-78"/>
              </a:rPr>
              <a:t>Allele:</a:t>
            </a:r>
            <a:r>
              <a:rPr lang="en-US" dirty="0" smtClean="0">
                <a:solidFill>
                  <a:srgbClr val="0A1D01"/>
                </a:solidFill>
                <a:latin typeface="Aldhabi" pitchFamily="2" charset="-78"/>
                <a:cs typeface="Aldhabi" pitchFamily="2" charset="-78"/>
              </a:rPr>
              <a:t> one of several alternative form of a gene at a given gene locus.</a:t>
            </a:r>
          </a:p>
          <a:p>
            <a:r>
              <a:rPr lang="en-US" b="1" dirty="0" smtClean="0">
                <a:solidFill>
                  <a:srgbClr val="0070C0"/>
                </a:solidFill>
                <a:latin typeface="Aldhabi" pitchFamily="2" charset="-78"/>
                <a:cs typeface="Aldhabi" pitchFamily="2" charset="-78"/>
              </a:rPr>
              <a:t>Locus: </a:t>
            </a:r>
            <a:r>
              <a:rPr lang="en-US" dirty="0" smtClean="0">
                <a:solidFill>
                  <a:srgbClr val="0070C0"/>
                </a:solidFill>
                <a:latin typeface="Aldhabi" pitchFamily="2" charset="-78"/>
                <a:cs typeface="Aldhabi" pitchFamily="2" charset="-78"/>
              </a:rPr>
              <a:t>The position of a gene on a chromosome.</a:t>
            </a:r>
          </a:p>
          <a:p>
            <a:r>
              <a:rPr lang="en-US" b="1" dirty="0" err="1" smtClean="0">
                <a:solidFill>
                  <a:srgbClr val="0A1D01"/>
                </a:solidFill>
                <a:latin typeface="Aldhabi" pitchFamily="2" charset="-78"/>
                <a:cs typeface="Aldhabi" pitchFamily="2" charset="-78"/>
              </a:rPr>
              <a:t>Pheno</a:t>
            </a:r>
            <a:r>
              <a:rPr lang="en-US" b="1" dirty="0" smtClean="0">
                <a:solidFill>
                  <a:srgbClr val="0A1D01"/>
                </a:solidFill>
                <a:latin typeface="Aldhabi" pitchFamily="2" charset="-78"/>
                <a:cs typeface="Aldhabi" pitchFamily="2" charset="-78"/>
              </a:rPr>
              <a:t> type: </a:t>
            </a:r>
            <a:r>
              <a:rPr lang="en-US" dirty="0" smtClean="0">
                <a:solidFill>
                  <a:srgbClr val="0A1D01"/>
                </a:solidFill>
                <a:latin typeface="Aldhabi" pitchFamily="2" charset="-78"/>
                <a:cs typeface="Aldhabi" pitchFamily="2" charset="-78"/>
              </a:rPr>
              <a:t>refers to the observable expression of an individual’s genotype, such as physical features, a biochemical or molecular trait, and even a psychological trait. </a:t>
            </a:r>
          </a:p>
          <a:p>
            <a:r>
              <a:rPr lang="en-US" b="1" dirty="0" smtClean="0">
                <a:solidFill>
                  <a:srgbClr val="0070C0"/>
                </a:solidFill>
                <a:latin typeface="Aldhabi" pitchFamily="2" charset="-78"/>
                <a:cs typeface="Aldhabi" pitchFamily="2" charset="-78"/>
              </a:rPr>
              <a:t>Genotype: </a:t>
            </a:r>
            <a:r>
              <a:rPr lang="en-US" dirty="0" smtClean="0">
                <a:solidFill>
                  <a:srgbClr val="0070C0"/>
                </a:solidFill>
                <a:latin typeface="Aldhabi" pitchFamily="2" charset="-78"/>
                <a:cs typeface="Aldhabi" pitchFamily="2" charset="-78"/>
              </a:rPr>
              <a:t> is used to an individual’s entire genetic makeup or all the genes that the individual can pass on to future generations</a:t>
            </a:r>
          </a:p>
          <a:p>
            <a:endParaRPr lang="ar-IQ"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a:xfrm>
            <a:off x="609600" y="304800"/>
            <a:ext cx="7772400" cy="762000"/>
          </a:xfrm>
          <a:ln>
            <a:solidFill>
              <a:schemeClr val="tx2"/>
            </a:solidFill>
          </a:ln>
        </p:spPr>
        <p:style>
          <a:lnRef idx="1">
            <a:schemeClr val="accent1"/>
          </a:lnRef>
          <a:fillRef idx="3">
            <a:schemeClr val="accent1"/>
          </a:fillRef>
          <a:effectRef idx="2">
            <a:schemeClr val="accent1"/>
          </a:effectRef>
          <a:fontRef idx="minor">
            <a:schemeClr val="lt1"/>
          </a:fontRef>
        </p:style>
        <p:txBody>
          <a:bodyPr/>
          <a:lstStyle/>
          <a:p>
            <a:r>
              <a:rPr lang="en-US" b="1" u="sng" dirty="0" smtClean="0">
                <a:solidFill>
                  <a:srgbClr val="0A1D01"/>
                </a:solidFill>
                <a:latin typeface="Aldhabi" pitchFamily="2" charset="-78"/>
                <a:cs typeface="Aldhabi" pitchFamily="2" charset="-78"/>
              </a:rPr>
              <a:t>Multifactorial Inheritance</a:t>
            </a:r>
            <a:endParaRPr lang="en-US" dirty="0">
              <a:solidFill>
                <a:srgbClr val="0A1D01"/>
              </a:solidFill>
              <a:latin typeface="Aldhabi" pitchFamily="2" charset="-78"/>
              <a:cs typeface="Aldhabi" pitchFamily="2" charset="-78"/>
            </a:endParaRPr>
          </a:p>
        </p:txBody>
      </p:sp>
      <p:sp>
        <p:nvSpPr>
          <p:cNvPr id="51203" name="Rectangle 1027" descr="Rectangle: Click to edit Master text styles&#10;Second level&#10;Third level&#10;Fourth level&#10;Fifth level"/>
          <p:cNvSpPr>
            <a:spLocks noGrp="1" noChangeArrowheads="1"/>
          </p:cNvSpPr>
          <p:nvPr>
            <p:ph type="body" idx="1"/>
          </p:nvPr>
        </p:nvSpPr>
        <p:spPr>
          <a:xfrm>
            <a:off x="457200" y="1071546"/>
            <a:ext cx="8153400" cy="5405454"/>
          </a:xfrm>
          <a:ln>
            <a:solidFill>
              <a:srgbClr val="3E4388"/>
            </a:solidFill>
          </a:ln>
        </p:spPr>
        <p:style>
          <a:lnRef idx="3">
            <a:schemeClr val="lt1"/>
          </a:lnRef>
          <a:fillRef idx="1">
            <a:schemeClr val="accent3"/>
          </a:fillRef>
          <a:effectRef idx="1">
            <a:schemeClr val="accent3"/>
          </a:effectRef>
          <a:fontRef idx="minor">
            <a:schemeClr val="lt1"/>
          </a:fontRef>
        </p:style>
        <p:txBody>
          <a:bodyPr/>
          <a:lstStyle/>
          <a:p>
            <a:pPr algn="just">
              <a:lnSpc>
                <a:spcPct val="90000"/>
              </a:lnSpc>
              <a:buNone/>
            </a:pPr>
            <a:r>
              <a:rPr lang="en-US" sz="4400" dirty="0" smtClean="0">
                <a:solidFill>
                  <a:srgbClr val="0A1D01"/>
                </a:solidFill>
                <a:latin typeface="Aldhabi" pitchFamily="2" charset="-78"/>
                <a:cs typeface="Aldhabi" pitchFamily="2" charset="-78"/>
              </a:rPr>
              <a:t>Most common congenital malformations result from multifactorial inheritance, a combination of genetic and environmental factors. Examples are cleft lip, cleft palate, congenital heart disease, and neural tube defects. Each malformation can range from mild to severe, depending on the number of genes for the defect present or the amount of environmental influence</a:t>
            </a:r>
            <a:endParaRPr lang="en-GB" sz="4400" b="1" dirty="0">
              <a:solidFill>
                <a:srgbClr val="0A1D01"/>
              </a:solidFill>
              <a:latin typeface="Aldhabi" pitchFamily="2" charset="-78"/>
              <a:cs typeface="Aldhabi"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1000"/>
                                  </p:stCondLst>
                                  <p:childTnLst>
                                    <p:set>
                                      <p:cBhvr>
                                        <p:cTn id="6" dur="1" fill="hold">
                                          <p:stCondLst>
                                            <p:cond delay="0"/>
                                          </p:stCondLst>
                                        </p:cTn>
                                        <p:tgtEl>
                                          <p:spTgt spid="51202"/>
                                        </p:tgtEl>
                                        <p:attrNameLst>
                                          <p:attrName>style.visibility</p:attrName>
                                        </p:attrNameLst>
                                      </p:cBhvr>
                                      <p:to>
                                        <p:strVal val="visible"/>
                                      </p:to>
                                    </p:set>
                                    <p:animEffect transition="in" filter="slide(fromBottom)">
                                      <p:cBhvr>
                                        <p:cTn id="7" dur="5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120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1203">
                                            <p:txEl>
                                              <p:pRg st="0" end="0"/>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autoUpdateAnimBg="0"/>
      <p:bldP spid="5120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a:xfrm>
            <a:off x="685800" y="457200"/>
            <a:ext cx="7772400" cy="685800"/>
          </a:xfrm>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a:lstStyle/>
          <a:p>
            <a:r>
              <a:rPr lang="en-US" sz="5400" b="1" dirty="0" err="1" smtClean="0">
                <a:solidFill>
                  <a:srgbClr val="0A1D01"/>
                </a:solidFill>
                <a:latin typeface="Aldhabi" pitchFamily="2" charset="-78"/>
                <a:cs typeface="Aldhabi" pitchFamily="2" charset="-78"/>
              </a:rPr>
              <a:t>Uni</a:t>
            </a:r>
            <a:r>
              <a:rPr lang="en-US" sz="5400" b="1" dirty="0" smtClean="0">
                <a:solidFill>
                  <a:srgbClr val="0A1D01"/>
                </a:solidFill>
                <a:latin typeface="Aldhabi" pitchFamily="2" charset="-78"/>
                <a:cs typeface="Aldhabi" pitchFamily="2" charset="-78"/>
              </a:rPr>
              <a:t> factorial Inheritance</a:t>
            </a:r>
            <a:endParaRPr lang="en-GB" sz="5400" b="1" dirty="0">
              <a:solidFill>
                <a:srgbClr val="0A1D01"/>
              </a:solidFill>
              <a:latin typeface="Aldhabi" pitchFamily="2" charset="-78"/>
              <a:cs typeface="Aldhabi" pitchFamily="2" charset="-78"/>
            </a:endParaRPr>
          </a:p>
        </p:txBody>
      </p:sp>
      <p:sp>
        <p:nvSpPr>
          <p:cNvPr id="52227" name="Rectangle 1027" descr="Rectangle: Click to edit Master text styles&#10;Second level&#10;Third level&#10;Fourth level&#10;Fifth level"/>
          <p:cNvSpPr>
            <a:spLocks noGrp="1" noChangeArrowheads="1"/>
          </p:cNvSpPr>
          <p:nvPr>
            <p:ph type="body" idx="1"/>
          </p:nvPr>
        </p:nvSpPr>
        <p:spPr>
          <a:xfrm>
            <a:off x="381000" y="1142984"/>
            <a:ext cx="8458200" cy="5334016"/>
          </a:xfrm>
          <a:ln>
            <a:solidFill>
              <a:srgbClr val="CC0099"/>
            </a:solidFill>
          </a:ln>
        </p:spPr>
        <p:style>
          <a:lnRef idx="3">
            <a:schemeClr val="lt1"/>
          </a:lnRef>
          <a:fillRef idx="1">
            <a:schemeClr val="accent3"/>
          </a:fillRef>
          <a:effectRef idx="1">
            <a:schemeClr val="accent3"/>
          </a:effectRef>
          <a:fontRef idx="minor">
            <a:schemeClr val="lt1"/>
          </a:fontRef>
        </p:style>
        <p:txBody>
          <a:bodyPr/>
          <a:lstStyle/>
          <a:p>
            <a:pPr>
              <a:buNone/>
            </a:pPr>
            <a:endParaRPr lang="en-US" sz="2800" dirty="0" smtClean="0">
              <a:solidFill>
                <a:srgbClr val="0A1D01"/>
              </a:solidFill>
            </a:endParaRPr>
          </a:p>
          <a:p>
            <a:pPr algn="just">
              <a:buNone/>
            </a:pPr>
            <a:r>
              <a:rPr lang="en-US" sz="3600" dirty="0" smtClean="0">
                <a:solidFill>
                  <a:srgbClr val="0A1D01"/>
                </a:solidFill>
                <a:latin typeface="Aldhabi" pitchFamily="2" charset="-78"/>
                <a:cs typeface="Aldhabi" pitchFamily="2" charset="-78"/>
              </a:rPr>
              <a:t>If a single gene controls a particular trait or disorder, its pattern of inheritance is referred to as </a:t>
            </a:r>
            <a:r>
              <a:rPr lang="en-US" sz="3600" dirty="0" err="1" smtClean="0">
                <a:solidFill>
                  <a:srgbClr val="0A1D01"/>
                </a:solidFill>
                <a:latin typeface="Aldhabi" pitchFamily="2" charset="-78"/>
                <a:cs typeface="Aldhabi" pitchFamily="2" charset="-78"/>
              </a:rPr>
              <a:t>unifactorial</a:t>
            </a:r>
            <a:r>
              <a:rPr lang="en-US" sz="3600" dirty="0" smtClean="0">
                <a:solidFill>
                  <a:srgbClr val="0A1D01"/>
                </a:solidFill>
                <a:latin typeface="Aldhabi" pitchFamily="2" charset="-78"/>
                <a:cs typeface="Aldhabi" pitchFamily="2" charset="-78"/>
              </a:rPr>
              <a:t> or single-gene inheritance. The number of single-gene disorders far exceeds the number of chromosomal abnormalities. Potential patterns of inheritance for single-gene disorders include </a:t>
            </a:r>
            <a:r>
              <a:rPr lang="en-US" sz="3600" dirty="0" err="1" smtClean="0">
                <a:solidFill>
                  <a:srgbClr val="0A1D01"/>
                </a:solidFill>
                <a:latin typeface="Aldhabi" pitchFamily="2" charset="-78"/>
                <a:cs typeface="Aldhabi" pitchFamily="2" charset="-78"/>
              </a:rPr>
              <a:t>autosomal</a:t>
            </a:r>
            <a:r>
              <a:rPr lang="en-US" sz="3600" dirty="0" smtClean="0">
                <a:solidFill>
                  <a:srgbClr val="0A1D01"/>
                </a:solidFill>
                <a:latin typeface="Aldhabi" pitchFamily="2" charset="-78"/>
                <a:cs typeface="Aldhabi" pitchFamily="2" charset="-78"/>
              </a:rPr>
              <a:t> dominant, </a:t>
            </a:r>
            <a:r>
              <a:rPr lang="en-US" sz="3600" dirty="0" err="1" smtClean="0">
                <a:solidFill>
                  <a:srgbClr val="0A1D01"/>
                </a:solidFill>
                <a:latin typeface="Aldhabi" pitchFamily="2" charset="-78"/>
                <a:cs typeface="Aldhabi" pitchFamily="2" charset="-78"/>
              </a:rPr>
              <a:t>autosomal</a:t>
            </a:r>
            <a:r>
              <a:rPr lang="en-US" sz="3600" dirty="0" smtClean="0">
                <a:solidFill>
                  <a:srgbClr val="0A1D01"/>
                </a:solidFill>
                <a:latin typeface="Aldhabi" pitchFamily="2" charset="-78"/>
                <a:cs typeface="Aldhabi" pitchFamily="2" charset="-78"/>
              </a:rPr>
              <a:t> recessive, and X-linked dominant and recessive modes of inheritance.</a:t>
            </a:r>
            <a:endParaRPr lang="en-US" sz="3600" dirty="0">
              <a:solidFill>
                <a:srgbClr val="0A1D01"/>
              </a:solidFill>
              <a:latin typeface="Aldhabi" pitchFamily="2" charset="-78"/>
              <a:cs typeface="Aldhabi"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1000"/>
                                  </p:stCondLst>
                                  <p:childTnLst>
                                    <p:set>
                                      <p:cBhvr>
                                        <p:cTn id="6" dur="1" fill="hold">
                                          <p:stCondLst>
                                            <p:cond delay="0"/>
                                          </p:stCondLst>
                                        </p:cTn>
                                        <p:tgtEl>
                                          <p:spTgt spid="52226"/>
                                        </p:tgtEl>
                                        <p:attrNameLst>
                                          <p:attrName>style.visibility</p:attrName>
                                        </p:attrNameLst>
                                      </p:cBhvr>
                                      <p:to>
                                        <p:strVal val="visible"/>
                                      </p:to>
                                    </p:set>
                                    <p:animEffect transition="in" filter="randombar(vertical)">
                                      <p:cBhvr>
                                        <p:cTn id="7" dur="5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222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2227">
                                            <p:txEl>
                                              <p:pRg st="1" end="1"/>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autoUpdateAnimBg="0"/>
      <p:bldP spid="5222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a:xfrm>
            <a:off x="609600" y="476672"/>
            <a:ext cx="8210872" cy="576064"/>
          </a:xfrm>
          <a:ln>
            <a:solidFill>
              <a:srgbClr val="00B050"/>
            </a:solidFill>
          </a:ln>
        </p:spPr>
        <p:style>
          <a:lnRef idx="1">
            <a:schemeClr val="accent1"/>
          </a:lnRef>
          <a:fillRef idx="2">
            <a:schemeClr val="accent1"/>
          </a:fillRef>
          <a:effectRef idx="1">
            <a:schemeClr val="accent1"/>
          </a:effectRef>
          <a:fontRef idx="minor">
            <a:schemeClr val="dk1"/>
          </a:fontRef>
        </p:style>
        <p:txBody>
          <a:bodyPr/>
          <a:lstStyle/>
          <a:p>
            <a:r>
              <a:rPr lang="en-US" sz="4000" b="1" u="sng" dirty="0" smtClean="0">
                <a:solidFill>
                  <a:srgbClr val="0A1D01"/>
                </a:solidFill>
                <a:latin typeface="Aldhabi" pitchFamily="2" charset="-78"/>
                <a:cs typeface="Aldhabi" pitchFamily="2" charset="-78"/>
              </a:rPr>
              <a:t/>
            </a:r>
            <a:br>
              <a:rPr lang="en-US" sz="4000" b="1" u="sng" dirty="0" smtClean="0">
                <a:solidFill>
                  <a:srgbClr val="0A1D01"/>
                </a:solidFill>
                <a:latin typeface="Aldhabi" pitchFamily="2" charset="-78"/>
                <a:cs typeface="Aldhabi" pitchFamily="2" charset="-78"/>
              </a:rPr>
            </a:br>
            <a:r>
              <a:rPr lang="en-US" sz="4000" b="1" u="sng" dirty="0" smtClean="0">
                <a:solidFill>
                  <a:srgbClr val="0A1D01"/>
                </a:solidFill>
                <a:latin typeface="Aldhabi" pitchFamily="2" charset="-78"/>
                <a:cs typeface="Aldhabi" pitchFamily="2" charset="-78"/>
              </a:rPr>
              <a:t/>
            </a:r>
            <a:br>
              <a:rPr lang="en-US" sz="4000" b="1" u="sng" dirty="0" smtClean="0">
                <a:solidFill>
                  <a:srgbClr val="0A1D01"/>
                </a:solidFill>
                <a:latin typeface="Aldhabi" pitchFamily="2" charset="-78"/>
                <a:cs typeface="Aldhabi" pitchFamily="2" charset="-78"/>
              </a:rPr>
            </a:br>
            <a:r>
              <a:rPr lang="en-US" sz="4000" b="1" u="sng" dirty="0" smtClean="0">
                <a:solidFill>
                  <a:srgbClr val="0A1D01"/>
                </a:solidFill>
                <a:latin typeface="Aldhabi" pitchFamily="2" charset="-78"/>
                <a:cs typeface="Aldhabi" pitchFamily="2" charset="-78"/>
              </a:rPr>
              <a:t>Patterns or Modes of Inheritance for Genetic Disorders</a:t>
            </a:r>
            <a:endParaRPr lang="en-US" sz="4000" b="1" dirty="0">
              <a:solidFill>
                <a:srgbClr val="0A1D01"/>
              </a:solidFill>
              <a:latin typeface="Aldhabi" pitchFamily="2" charset="-78"/>
              <a:cs typeface="Aldhabi" pitchFamily="2" charset="-78"/>
            </a:endParaRPr>
          </a:p>
        </p:txBody>
      </p:sp>
      <p:sp>
        <p:nvSpPr>
          <p:cNvPr id="53251" name="Rectangle 1027" descr="Rectangle: Click to edit Master text styles&#10;Second level&#10;Third level&#10;Fourth level&#10;Fifth level"/>
          <p:cNvSpPr>
            <a:spLocks noGrp="1" noChangeArrowheads="1"/>
          </p:cNvSpPr>
          <p:nvPr>
            <p:ph type="body" idx="1"/>
          </p:nvPr>
        </p:nvSpPr>
        <p:spPr>
          <a:xfrm>
            <a:off x="571472" y="1124744"/>
            <a:ext cx="8267728" cy="5276056"/>
          </a:xfrm>
          <a:ln>
            <a:solidFill>
              <a:srgbClr val="00B050"/>
            </a:solidFill>
          </a:ln>
        </p:spPr>
        <p:style>
          <a:lnRef idx="3">
            <a:schemeClr val="lt1"/>
          </a:lnRef>
          <a:fillRef idx="1">
            <a:schemeClr val="accent3"/>
          </a:fillRef>
          <a:effectRef idx="1">
            <a:schemeClr val="accent3"/>
          </a:effectRef>
          <a:fontRef idx="minor">
            <a:schemeClr val="lt1"/>
          </a:fontRef>
        </p:style>
        <p:txBody>
          <a:bodyPr/>
          <a:lstStyle/>
          <a:p>
            <a:pPr algn="just">
              <a:buNone/>
            </a:pPr>
            <a:r>
              <a:rPr lang="en-US" sz="3600" dirty="0" smtClean="0">
                <a:solidFill>
                  <a:srgbClr val="0A1D01"/>
                </a:solidFill>
                <a:latin typeface="Aldhabi" pitchFamily="2" charset="-78"/>
                <a:cs typeface="Aldhabi" pitchFamily="2" charset="-78"/>
              </a:rPr>
              <a:t>Patterns of inheritance demonstrate how a genetic disorder can be passed on to offspring. A genetic disorder is a disease caused by an abnormality in an individual’s genetic material. Diagnosis of a genetic disorder is usually based on clinical signs and symptoms or on laboratory confirmation of the presence of an altered gene associated with the disorder. Accurate diagnosis can be aided by recognition of the pattern of inheritance within a family. </a:t>
            </a:r>
          </a:p>
          <a:p>
            <a:endParaRPr lang="en-GB" sz="2800" b="1" dirty="0">
              <a:solidFill>
                <a:srgbClr val="051CC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1000" fill="hold"/>
                                        <p:tgtEl>
                                          <p:spTgt spid="53250"/>
                                        </p:tgtEl>
                                        <p:attrNameLst>
                                          <p:attrName>ppt_w</p:attrName>
                                        </p:attrNameLst>
                                      </p:cBhvr>
                                      <p:tavLst>
                                        <p:tav tm="0">
                                          <p:val>
                                            <p:fltVal val="0"/>
                                          </p:val>
                                        </p:tav>
                                        <p:tav tm="100000">
                                          <p:val>
                                            <p:strVal val="#ppt_w"/>
                                          </p:val>
                                        </p:tav>
                                      </p:tavLst>
                                    </p:anim>
                                    <p:anim calcmode="lin" valueType="num">
                                      <p:cBhvr>
                                        <p:cTn id="8" dur="1000" fill="hold"/>
                                        <p:tgtEl>
                                          <p:spTgt spid="53250"/>
                                        </p:tgtEl>
                                        <p:attrNameLst>
                                          <p:attrName>ppt_h</p:attrName>
                                        </p:attrNameLst>
                                      </p:cBhvr>
                                      <p:tavLst>
                                        <p:tav tm="0">
                                          <p:val>
                                            <p:fltVal val="0"/>
                                          </p:val>
                                        </p:tav>
                                        <p:tav tm="100000">
                                          <p:val>
                                            <p:strVal val="#ppt_h"/>
                                          </p:val>
                                        </p:tav>
                                      </p:tavLst>
                                    </p:anim>
                                    <p:anim calcmode="lin" valueType="num">
                                      <p:cBhvr>
                                        <p:cTn id="9" dur="1000" fill="hold"/>
                                        <p:tgtEl>
                                          <p:spTgt spid="532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32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2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3251">
                                            <p:txEl>
                                              <p:pRg st="0" end="0"/>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nimBg="1" autoUpdateAnimBg="0"/>
      <p:bldP spid="5325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descr="Rectangle: Click to edit Master text styles&#10;Second level&#10;Third level&#10;Fourth level&#10;Fifth level"/>
          <p:cNvSpPr>
            <a:spLocks noGrp="1" noChangeArrowheads="1"/>
          </p:cNvSpPr>
          <p:nvPr>
            <p:ph type="body" idx="1"/>
          </p:nvPr>
        </p:nvSpPr>
        <p:spPr>
          <a:xfrm>
            <a:off x="323528" y="476672"/>
            <a:ext cx="8591872" cy="6076528"/>
          </a:xfrm>
          <a:ln>
            <a:solidFill>
              <a:srgbClr val="0A1D01"/>
            </a:solidFill>
          </a:ln>
        </p:spPr>
        <p:style>
          <a:lnRef idx="1">
            <a:schemeClr val="accent1"/>
          </a:lnRef>
          <a:fillRef idx="2">
            <a:schemeClr val="accent1"/>
          </a:fillRef>
          <a:effectRef idx="1">
            <a:schemeClr val="accent1"/>
          </a:effectRef>
          <a:fontRef idx="minor">
            <a:schemeClr val="dk1"/>
          </a:fontRef>
        </p:style>
        <p:txBody>
          <a:bodyPr/>
          <a:lstStyle/>
          <a:p>
            <a:pPr algn="just">
              <a:buNone/>
            </a:pPr>
            <a:endParaRPr lang="en-US" sz="2400" dirty="0" smtClean="0"/>
          </a:p>
          <a:p>
            <a:pPr algn="just">
              <a:buNone/>
            </a:pPr>
            <a:endParaRPr lang="en-US" sz="2400" dirty="0" smtClean="0"/>
          </a:p>
          <a:p>
            <a:pPr algn="just">
              <a:buNone/>
            </a:pPr>
            <a:r>
              <a:rPr lang="en-US" sz="4000" dirty="0" smtClean="0">
                <a:solidFill>
                  <a:srgbClr val="0A1D01"/>
                </a:solidFill>
                <a:latin typeface="Aldhabi" pitchFamily="2" charset="-78"/>
                <a:cs typeface="Aldhabi" pitchFamily="2" charset="-78"/>
              </a:rPr>
              <a:t>The principles of genetic disease inheritance of single gene  disorders are the same principles that govern the inheritance of other traits, such as eye and hair color. These are known as Mendel’s laws of inheritance, named for the genetic work of </a:t>
            </a:r>
            <a:r>
              <a:rPr lang="en-US" sz="4000" dirty="0" err="1" smtClean="0">
                <a:solidFill>
                  <a:srgbClr val="0A1D01"/>
                </a:solidFill>
                <a:latin typeface="Aldhabi" pitchFamily="2" charset="-78"/>
                <a:cs typeface="Aldhabi" pitchFamily="2" charset="-78"/>
              </a:rPr>
              <a:t>Gregor</a:t>
            </a:r>
            <a:r>
              <a:rPr lang="en-US" sz="4000" dirty="0" smtClean="0">
                <a:solidFill>
                  <a:srgbClr val="0A1D01"/>
                </a:solidFill>
                <a:latin typeface="Aldhabi" pitchFamily="2" charset="-78"/>
                <a:cs typeface="Aldhabi" pitchFamily="2" charset="-78"/>
              </a:rPr>
              <a:t> Mendel, an Austrian naturalist. These patterns occur due to a single gene being defective and are referred to as monogenic or sometimes </a:t>
            </a:r>
            <a:r>
              <a:rPr lang="en-US" sz="4000" dirty="0" err="1" smtClean="0">
                <a:solidFill>
                  <a:srgbClr val="0A1D01"/>
                </a:solidFill>
                <a:latin typeface="Aldhabi" pitchFamily="2" charset="-78"/>
                <a:cs typeface="Aldhabi" pitchFamily="2" charset="-78"/>
              </a:rPr>
              <a:t>Mendelian</a:t>
            </a:r>
            <a:r>
              <a:rPr lang="en-US" sz="4000" dirty="0" smtClean="0">
                <a:solidFill>
                  <a:srgbClr val="0A1D01"/>
                </a:solidFill>
                <a:latin typeface="Aldhabi" pitchFamily="2" charset="-78"/>
                <a:cs typeface="Aldhabi" pitchFamily="2" charset="-78"/>
              </a:rPr>
              <a:t> disorders. </a:t>
            </a:r>
          </a:p>
          <a:p>
            <a:pPr algn="just">
              <a:buNone/>
            </a:pPr>
            <a:endParaRPr lang="en-US" sz="4000" b="1" dirty="0">
              <a:solidFill>
                <a:srgbClr val="0A1D01"/>
              </a:solidFill>
              <a:latin typeface="Aldhabi" pitchFamily="2" charset="-78"/>
              <a:cs typeface="Aldhabi" pitchFamily="2" charset="-78"/>
            </a:endParaRPr>
          </a:p>
        </p:txBody>
      </p:sp>
      <p:sp>
        <p:nvSpPr>
          <p:cNvPr id="54278" name="Text Box 6"/>
          <p:cNvSpPr txBox="1">
            <a:spLocks noChangeArrowheads="1"/>
          </p:cNvSpPr>
          <p:nvPr/>
        </p:nvSpPr>
        <p:spPr bwMode="auto">
          <a:xfrm>
            <a:off x="571472" y="0"/>
            <a:ext cx="8358246" cy="1569660"/>
          </a:xfrm>
          <a:prstGeom prst="rect">
            <a:avLst/>
          </a:prstGeom>
          <a:ln>
            <a:solidFill>
              <a:srgbClr val="0033CC"/>
            </a:solidFill>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spcBef>
                <a:spcPct val="50000"/>
              </a:spcBef>
            </a:pPr>
            <a:r>
              <a:rPr lang="en-US" sz="4800" dirty="0" smtClean="0">
                <a:solidFill>
                  <a:srgbClr val="0A1D01"/>
                </a:solidFill>
                <a:latin typeface="Aldhabi" pitchFamily="2" charset="-78"/>
                <a:cs typeface="Aldhabi" pitchFamily="2" charset="-78"/>
              </a:rPr>
              <a:t>Monogenic  Disorders</a:t>
            </a:r>
            <a:br>
              <a:rPr lang="en-US" sz="4800" dirty="0" smtClean="0">
                <a:solidFill>
                  <a:srgbClr val="0A1D01"/>
                </a:solidFill>
                <a:latin typeface="Aldhabi" pitchFamily="2" charset="-78"/>
                <a:cs typeface="Aldhabi" pitchFamily="2" charset="-78"/>
              </a:rPr>
            </a:br>
            <a:endParaRPr lang="en-GB" sz="4800" dirty="0">
              <a:solidFill>
                <a:srgbClr val="CA390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27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4275">
                                            <p:txEl>
                                              <p:pRg st="2" end="2"/>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P spid="5427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descr="Rectangle: Click to edit Master text styles&#10;Second level&#10;Third level&#10;Fourth level&#10;Fifth level"/>
          <p:cNvSpPr>
            <a:spLocks noGrp="1" noChangeArrowheads="1"/>
          </p:cNvSpPr>
          <p:nvPr>
            <p:ph type="body" idx="1"/>
          </p:nvPr>
        </p:nvSpPr>
        <p:spPr>
          <a:xfrm>
            <a:off x="214282" y="285728"/>
            <a:ext cx="8786874" cy="6286544"/>
          </a:xfrm>
          <a:ln>
            <a:solidFill>
              <a:srgbClr val="0033CC"/>
            </a:solidFill>
          </a:ln>
        </p:spPr>
        <p:style>
          <a:lnRef idx="3">
            <a:schemeClr val="lt1"/>
          </a:lnRef>
          <a:fillRef idx="1">
            <a:schemeClr val="accent3"/>
          </a:fillRef>
          <a:effectRef idx="1">
            <a:schemeClr val="accent3"/>
          </a:effectRef>
          <a:fontRef idx="minor">
            <a:schemeClr val="lt1"/>
          </a:fontRef>
        </p:style>
        <p:txBody>
          <a:bodyPr/>
          <a:lstStyle/>
          <a:p>
            <a:pPr>
              <a:buNone/>
            </a:pPr>
            <a:r>
              <a:rPr lang="en-US" sz="4400" b="1" dirty="0" smtClean="0">
                <a:solidFill>
                  <a:srgbClr val="0A1D01"/>
                </a:solidFill>
                <a:latin typeface="Aldhabi" pitchFamily="2" charset="-78"/>
                <a:cs typeface="Aldhabi" pitchFamily="2" charset="-78"/>
              </a:rPr>
              <a:t>If the defect occurs on the </a:t>
            </a:r>
            <a:r>
              <a:rPr lang="en-US" sz="4400" b="1" dirty="0" err="1" smtClean="0">
                <a:solidFill>
                  <a:srgbClr val="0A1D01"/>
                </a:solidFill>
                <a:latin typeface="Aldhabi" pitchFamily="2" charset="-78"/>
                <a:cs typeface="Aldhabi" pitchFamily="2" charset="-78"/>
              </a:rPr>
              <a:t>autosome</a:t>
            </a:r>
            <a:r>
              <a:rPr lang="en-US" sz="4400" b="1" dirty="0" smtClean="0">
                <a:solidFill>
                  <a:srgbClr val="0A1D01"/>
                </a:solidFill>
                <a:latin typeface="Aldhabi" pitchFamily="2" charset="-78"/>
                <a:cs typeface="Aldhabi" pitchFamily="2" charset="-78"/>
              </a:rPr>
              <a:t>, the genetic disorder is termed </a:t>
            </a:r>
            <a:r>
              <a:rPr lang="en-US" sz="4400" b="1" dirty="0" err="1" smtClean="0">
                <a:solidFill>
                  <a:srgbClr val="0A1D01"/>
                </a:solidFill>
                <a:latin typeface="Aldhabi" pitchFamily="2" charset="-78"/>
                <a:cs typeface="Aldhabi" pitchFamily="2" charset="-78"/>
              </a:rPr>
              <a:t>autosomal</a:t>
            </a:r>
            <a:r>
              <a:rPr lang="en-US" sz="4400" b="1" dirty="0" smtClean="0">
                <a:solidFill>
                  <a:srgbClr val="0A1D01"/>
                </a:solidFill>
                <a:latin typeface="Aldhabi" pitchFamily="2" charset="-78"/>
                <a:cs typeface="Aldhabi" pitchFamily="2" charset="-78"/>
              </a:rPr>
              <a:t> which can be classified as </a:t>
            </a:r>
            <a:endParaRPr lang="en-US" sz="3600" b="1" dirty="0" smtClean="0">
              <a:solidFill>
                <a:srgbClr val="0A1D01"/>
              </a:solidFill>
              <a:latin typeface="Aldhabi" pitchFamily="2" charset="-78"/>
              <a:cs typeface="Aldhabi" pitchFamily="2" charset="-78"/>
            </a:endParaRPr>
          </a:p>
          <a:p>
            <a:pPr marL="742950" lvl="0" indent="-742950">
              <a:buAutoNum type="arabicPeriod"/>
            </a:pPr>
            <a:r>
              <a:rPr lang="en-US" sz="4000" dirty="0" err="1" smtClean="0">
                <a:solidFill>
                  <a:srgbClr val="0A1D01"/>
                </a:solidFill>
                <a:latin typeface="Aldhabi" pitchFamily="2" charset="-78"/>
                <a:cs typeface="Aldhabi" pitchFamily="2" charset="-78"/>
              </a:rPr>
              <a:t>autosomal</a:t>
            </a:r>
            <a:r>
              <a:rPr lang="en-US" sz="4000" dirty="0" smtClean="0">
                <a:solidFill>
                  <a:srgbClr val="0A1D01"/>
                </a:solidFill>
                <a:latin typeface="Aldhabi" pitchFamily="2" charset="-78"/>
                <a:cs typeface="Aldhabi" pitchFamily="2" charset="-78"/>
              </a:rPr>
              <a:t> dominant.       2. </a:t>
            </a:r>
            <a:r>
              <a:rPr lang="en-US" sz="4000" dirty="0" err="1" smtClean="0">
                <a:solidFill>
                  <a:srgbClr val="0A1D01"/>
                </a:solidFill>
                <a:latin typeface="Aldhabi" pitchFamily="2" charset="-78"/>
                <a:cs typeface="Aldhabi" pitchFamily="2" charset="-78"/>
              </a:rPr>
              <a:t>autosomal</a:t>
            </a:r>
            <a:r>
              <a:rPr lang="en-US" sz="4000" dirty="0" smtClean="0">
                <a:solidFill>
                  <a:srgbClr val="0A1D01"/>
                </a:solidFill>
                <a:latin typeface="Aldhabi" pitchFamily="2" charset="-78"/>
                <a:cs typeface="Aldhabi" pitchFamily="2" charset="-78"/>
              </a:rPr>
              <a:t> recessive</a:t>
            </a:r>
          </a:p>
          <a:p>
            <a:pPr marL="514350" lvl="0" indent="-514350">
              <a:buNone/>
            </a:pPr>
            <a:endParaRPr lang="en-US" dirty="0" smtClean="0">
              <a:solidFill>
                <a:srgbClr val="0A1D01"/>
              </a:solidFill>
              <a:latin typeface="Aldhabi" pitchFamily="2" charset="-78"/>
              <a:cs typeface="Aldhabi" pitchFamily="2" charset="-78"/>
            </a:endParaRPr>
          </a:p>
          <a:p>
            <a:pPr>
              <a:buNone/>
            </a:pPr>
            <a:r>
              <a:rPr lang="en-US" sz="4400" b="1" dirty="0" smtClean="0">
                <a:solidFill>
                  <a:srgbClr val="FF0000"/>
                </a:solidFill>
                <a:latin typeface="Aldhabi" pitchFamily="2" charset="-78"/>
                <a:cs typeface="Aldhabi" pitchFamily="2" charset="-78"/>
              </a:rPr>
              <a:t>If the defect is on the X chromosome, the genetic disorder is termed X linked which can be classified as </a:t>
            </a:r>
            <a:endParaRPr lang="en-US" sz="3600" b="1" dirty="0" smtClean="0">
              <a:solidFill>
                <a:srgbClr val="FF0000"/>
              </a:solidFill>
              <a:latin typeface="Aldhabi" pitchFamily="2" charset="-78"/>
              <a:cs typeface="Aldhabi" pitchFamily="2" charset="-78"/>
            </a:endParaRPr>
          </a:p>
          <a:p>
            <a:pPr lvl="0">
              <a:buNone/>
            </a:pPr>
            <a:r>
              <a:rPr lang="en-US" sz="4000" dirty="0" smtClean="0">
                <a:solidFill>
                  <a:srgbClr val="0A1D01"/>
                </a:solidFill>
                <a:latin typeface="Aldhabi" pitchFamily="2" charset="-78"/>
                <a:cs typeface="Aldhabi" pitchFamily="2" charset="-78"/>
              </a:rPr>
              <a:t>1. X-linked dominant.          2.X-linked recessive</a:t>
            </a:r>
            <a:endParaRPr lang="en-US" dirty="0" smtClean="0">
              <a:solidFill>
                <a:srgbClr val="0A1D01"/>
              </a:solidFill>
              <a:latin typeface="Aldhabi" pitchFamily="2" charset="-78"/>
              <a:cs typeface="Aldhabi" pitchFamily="2" charset="-78"/>
            </a:endParaRPr>
          </a:p>
          <a:p>
            <a:pPr lvl="2"/>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5299">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29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5299">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29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5299">
                                            <p:txEl>
                                              <p:pRg st="3" end="3"/>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529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5299">
                                            <p:txEl>
                                              <p:pRg st="4" end="4"/>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1027" descr="Rectangle: Click to edit Master text styles&#10;Second level&#10;Third level&#10;Fourth level&#10;Fifth level"/>
          <p:cNvSpPr>
            <a:spLocks noGrp="1" noChangeArrowheads="1"/>
          </p:cNvSpPr>
          <p:nvPr>
            <p:ph type="body" idx="1"/>
          </p:nvPr>
        </p:nvSpPr>
        <p:spPr>
          <a:xfrm>
            <a:off x="142844" y="642918"/>
            <a:ext cx="8715436" cy="5986482"/>
          </a:xfrm>
          <a:ln>
            <a:solidFill>
              <a:srgbClr val="FF0000"/>
            </a:solidFill>
          </a:ln>
        </p:spPr>
        <p:style>
          <a:lnRef idx="3">
            <a:schemeClr val="lt1"/>
          </a:lnRef>
          <a:fillRef idx="1">
            <a:schemeClr val="accent3"/>
          </a:fillRef>
          <a:effectRef idx="1">
            <a:schemeClr val="accent3"/>
          </a:effectRef>
          <a:fontRef idx="minor">
            <a:schemeClr val="lt1"/>
          </a:fontRef>
        </p:style>
        <p:txBody>
          <a:bodyPr/>
          <a:lstStyle/>
          <a:p>
            <a:pPr algn="just">
              <a:buNone/>
            </a:pPr>
            <a:r>
              <a:rPr lang="en-US" sz="4400" dirty="0" smtClean="0">
                <a:solidFill>
                  <a:schemeClr val="tx1"/>
                </a:solidFill>
                <a:latin typeface="Aldhabi" pitchFamily="2" charset="-78"/>
                <a:cs typeface="Aldhabi" pitchFamily="2" charset="-78"/>
              </a:rPr>
              <a:t>occur when a single gene in the </a:t>
            </a:r>
            <a:r>
              <a:rPr lang="en-US" sz="4400" b="1" dirty="0" smtClean="0">
                <a:solidFill>
                  <a:schemeClr val="tx1"/>
                </a:solidFill>
                <a:latin typeface="Aldhabi" pitchFamily="2" charset="-78"/>
                <a:cs typeface="Aldhabi" pitchFamily="2" charset="-78"/>
              </a:rPr>
              <a:t>heterozygous</a:t>
            </a:r>
            <a:r>
              <a:rPr lang="en-US" sz="4400" dirty="0" smtClean="0">
                <a:solidFill>
                  <a:schemeClr val="tx1"/>
                </a:solidFill>
                <a:latin typeface="Aldhabi" pitchFamily="2" charset="-78"/>
                <a:cs typeface="Aldhabi" pitchFamily="2" charset="-78"/>
              </a:rPr>
              <a:t> state is capable of producing the </a:t>
            </a:r>
            <a:r>
              <a:rPr lang="en-US" sz="4400" b="1" dirty="0" smtClean="0">
                <a:solidFill>
                  <a:schemeClr val="tx1"/>
                </a:solidFill>
                <a:latin typeface="Aldhabi" pitchFamily="2" charset="-78"/>
                <a:cs typeface="Aldhabi" pitchFamily="2" charset="-78"/>
              </a:rPr>
              <a:t>phenotype</a:t>
            </a:r>
            <a:r>
              <a:rPr lang="en-US" sz="4400" dirty="0" smtClean="0">
                <a:solidFill>
                  <a:schemeClr val="tx1"/>
                </a:solidFill>
                <a:latin typeface="Aldhabi" pitchFamily="2" charset="-78"/>
                <a:cs typeface="Aldhabi" pitchFamily="2" charset="-78"/>
              </a:rPr>
              <a:t>. In other words, the abnormal or mutant gene overshadows the normal gene and the individual will demonstrate signs and symptoms of the disorder. The affected person generally has an affected parent, and an affected person has a 50% chance of passing the abnormal gene to each of his or her children</a:t>
            </a:r>
          </a:p>
          <a:p>
            <a:pPr algn="just">
              <a:lnSpc>
                <a:spcPct val="90000"/>
              </a:lnSpc>
            </a:pPr>
            <a:endParaRPr lang="en-GB" b="1" dirty="0">
              <a:solidFill>
                <a:schemeClr val="tx1"/>
              </a:solidFill>
              <a:latin typeface="Aldhabi" pitchFamily="2" charset="-78"/>
              <a:cs typeface="Aldhabi" pitchFamily="2" charset="-78"/>
            </a:endParaRPr>
          </a:p>
        </p:txBody>
      </p:sp>
      <p:sp>
        <p:nvSpPr>
          <p:cNvPr id="58372" name="Text Box 1028"/>
          <p:cNvSpPr txBox="1">
            <a:spLocks noChangeArrowheads="1"/>
          </p:cNvSpPr>
          <p:nvPr/>
        </p:nvSpPr>
        <p:spPr bwMode="auto">
          <a:xfrm>
            <a:off x="304800" y="142852"/>
            <a:ext cx="8153400" cy="52322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a:spAutoFit/>
          </a:bodyPr>
          <a:lstStyle/>
          <a:p>
            <a:r>
              <a:rPr lang="en-US" sz="2800" dirty="0" smtClean="0">
                <a:solidFill>
                  <a:srgbClr val="CC0099"/>
                </a:solidFill>
              </a:rPr>
              <a:t>Auto </a:t>
            </a:r>
            <a:r>
              <a:rPr lang="en-US" sz="2800" dirty="0" err="1" smtClean="0">
                <a:solidFill>
                  <a:srgbClr val="CC0099"/>
                </a:solidFill>
              </a:rPr>
              <a:t>somal</a:t>
            </a:r>
            <a:r>
              <a:rPr lang="en-US" sz="2800" dirty="0" smtClean="0">
                <a:solidFill>
                  <a:srgbClr val="CC0099"/>
                </a:solidFill>
              </a:rPr>
              <a:t> dominant inherited disorders </a:t>
            </a:r>
            <a:r>
              <a:rPr lang="en-US" sz="2800" i="1" dirty="0" smtClean="0">
                <a:solidFill>
                  <a:srgbClr val="CC0099"/>
                </a:solidFill>
              </a:rPr>
              <a:t>:</a:t>
            </a:r>
            <a:endParaRPr lang="en-US" sz="2800" dirty="0" smtClean="0">
              <a:solidFill>
                <a:srgbClr val="CC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3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P spid="58372"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صورة 3" descr="نتيجة بحث الصور عن ‪Autosomal dominant inherita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282" y="714356"/>
            <a:ext cx="8715404" cy="5643602"/>
          </a:xfrm>
          <a:prstGeom prst="rect">
            <a:avLst/>
          </a:prstGeom>
          <a:noFill/>
          <a:ln>
            <a:solidFill>
              <a:schemeClr val="tx2"/>
            </a:solidFill>
            <a:prstDash val="lgDashDot"/>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14290"/>
            <a:ext cx="8572560" cy="6500858"/>
          </a:xfrm>
          <a:ln>
            <a:solidFill>
              <a:srgbClr val="0033CC"/>
            </a:solidFill>
          </a:ln>
        </p:spPr>
        <p:style>
          <a:lnRef idx="3">
            <a:schemeClr val="lt1"/>
          </a:lnRef>
          <a:fillRef idx="1">
            <a:schemeClr val="accent3"/>
          </a:fillRef>
          <a:effectRef idx="1">
            <a:schemeClr val="accent3"/>
          </a:effectRef>
          <a:fontRef idx="minor">
            <a:schemeClr val="lt1"/>
          </a:fontRef>
        </p:style>
        <p:txBody>
          <a:bodyPr/>
          <a:lstStyle/>
          <a:p>
            <a:pPr>
              <a:buNone/>
            </a:pPr>
            <a:r>
              <a:rPr lang="en-US" sz="4000" b="1" dirty="0" smtClean="0">
                <a:solidFill>
                  <a:srgbClr val="0A1D01"/>
                </a:solidFill>
                <a:latin typeface="Aldhabi" pitchFamily="2" charset="-78"/>
                <a:cs typeface="Aldhabi" pitchFamily="2" charset="-78"/>
              </a:rPr>
              <a:t>pattern of inheritance include</a:t>
            </a:r>
          </a:p>
          <a:p>
            <a:pPr>
              <a:buNone/>
            </a:pPr>
            <a:r>
              <a:rPr lang="en-US" b="1" dirty="0" smtClean="0">
                <a:solidFill>
                  <a:srgbClr val="0A1D01"/>
                </a:solidFill>
                <a:latin typeface="Aldhabi" pitchFamily="2" charset="-78"/>
                <a:cs typeface="Aldhabi" pitchFamily="2" charset="-78"/>
              </a:rPr>
              <a:t>*Neurofibromatosis</a:t>
            </a:r>
            <a:r>
              <a:rPr lang="en-US" dirty="0" smtClean="0">
                <a:solidFill>
                  <a:srgbClr val="0A1D01"/>
                </a:solidFill>
                <a:latin typeface="Aldhabi" pitchFamily="2" charset="-78"/>
                <a:cs typeface="Aldhabi" pitchFamily="2" charset="-78"/>
              </a:rPr>
              <a:t> (genetic disorders affecting the development and growth of neural cells and tissues)</a:t>
            </a:r>
          </a:p>
          <a:p>
            <a:pPr>
              <a:buNone/>
            </a:pPr>
            <a:r>
              <a:rPr lang="en-US" b="1" dirty="0" smtClean="0">
                <a:solidFill>
                  <a:srgbClr val="0A1D01"/>
                </a:solidFill>
                <a:latin typeface="Aldhabi" pitchFamily="2" charset="-78"/>
                <a:cs typeface="Aldhabi" pitchFamily="2" charset="-78"/>
              </a:rPr>
              <a:t>*Huntington’s disease</a:t>
            </a:r>
            <a:r>
              <a:rPr lang="en-US" dirty="0" smtClean="0">
                <a:solidFill>
                  <a:srgbClr val="0A1D01"/>
                </a:solidFill>
                <a:latin typeface="Aldhabi" pitchFamily="2" charset="-78"/>
                <a:cs typeface="Aldhabi" pitchFamily="2" charset="-78"/>
              </a:rPr>
              <a:t> (a genetic disorder affecting the nervous system characterized by abnormal involuntary movements and progressive dementia)</a:t>
            </a:r>
          </a:p>
          <a:p>
            <a:pPr>
              <a:buNone/>
            </a:pPr>
            <a:r>
              <a:rPr lang="en-US" b="1" dirty="0" smtClean="0">
                <a:solidFill>
                  <a:srgbClr val="0A1D01"/>
                </a:solidFill>
                <a:latin typeface="Aldhabi" pitchFamily="2" charset="-78"/>
                <a:cs typeface="Aldhabi" pitchFamily="2" charset="-78"/>
              </a:rPr>
              <a:t>*</a:t>
            </a:r>
            <a:r>
              <a:rPr lang="en-US" b="1" dirty="0" err="1" smtClean="0">
                <a:solidFill>
                  <a:srgbClr val="0A1D01"/>
                </a:solidFill>
                <a:latin typeface="Aldhabi" pitchFamily="2" charset="-78"/>
                <a:cs typeface="Aldhabi" pitchFamily="2" charset="-78"/>
              </a:rPr>
              <a:t>Achondro</a:t>
            </a:r>
            <a:r>
              <a:rPr lang="en-US" b="1" dirty="0" smtClean="0">
                <a:solidFill>
                  <a:srgbClr val="0A1D01"/>
                </a:solidFill>
                <a:latin typeface="Aldhabi" pitchFamily="2" charset="-78"/>
                <a:cs typeface="Aldhabi" pitchFamily="2" charset="-78"/>
              </a:rPr>
              <a:t> </a:t>
            </a:r>
            <a:r>
              <a:rPr lang="en-US" b="1" dirty="0" err="1" smtClean="0">
                <a:solidFill>
                  <a:srgbClr val="0A1D01"/>
                </a:solidFill>
                <a:latin typeface="Aldhabi" pitchFamily="2" charset="-78"/>
                <a:cs typeface="Aldhabi" pitchFamily="2" charset="-78"/>
              </a:rPr>
              <a:t>plasia</a:t>
            </a:r>
            <a:r>
              <a:rPr lang="en-US" dirty="0" smtClean="0">
                <a:solidFill>
                  <a:srgbClr val="0A1D01"/>
                </a:solidFill>
                <a:latin typeface="Aldhabi" pitchFamily="2" charset="-78"/>
                <a:cs typeface="Aldhabi" pitchFamily="2" charset="-78"/>
              </a:rPr>
              <a:t> (a genetic disorder resulting in disordered growth and abnormal body proportion)</a:t>
            </a:r>
          </a:p>
          <a:p>
            <a:pPr>
              <a:buNone/>
            </a:pPr>
            <a:r>
              <a:rPr lang="en-US" b="1" dirty="0" smtClean="0">
                <a:solidFill>
                  <a:srgbClr val="0A1D01"/>
                </a:solidFill>
                <a:latin typeface="Aldhabi" pitchFamily="2" charset="-78"/>
                <a:cs typeface="Aldhabi" pitchFamily="2" charset="-78"/>
              </a:rPr>
              <a:t> * polycystic kidney</a:t>
            </a:r>
            <a:r>
              <a:rPr lang="en-US" dirty="0" smtClean="0">
                <a:solidFill>
                  <a:srgbClr val="0A1D01"/>
                </a:solidFill>
                <a:latin typeface="Aldhabi" pitchFamily="2" charset="-78"/>
                <a:cs typeface="Aldhabi" pitchFamily="2" charset="-78"/>
              </a:rPr>
              <a:t> disease (a genetic disorder involving the growth of multiple, bilateral, grape-like clusters of fluid-filled cysts in the kidneys that eventually compress and replace functioning renal tissue).</a:t>
            </a:r>
          </a:p>
          <a:p>
            <a:endParaRPr lang="ar-IQ"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572560" cy="6286544"/>
          </a:xfrm>
          <a:ln>
            <a:solidFill>
              <a:srgbClr val="0033CC"/>
            </a:solidFill>
          </a:ln>
        </p:spPr>
        <p:style>
          <a:lnRef idx="3">
            <a:schemeClr val="lt1"/>
          </a:lnRef>
          <a:fillRef idx="1">
            <a:schemeClr val="accent3"/>
          </a:fillRef>
          <a:effectRef idx="1">
            <a:schemeClr val="accent3"/>
          </a:effectRef>
          <a:fontRef idx="minor">
            <a:schemeClr val="lt1"/>
          </a:fontRef>
        </p:style>
        <p:txBody>
          <a:bodyPr/>
          <a:lstStyle/>
          <a:p>
            <a:pPr>
              <a:buNone/>
            </a:pPr>
            <a:r>
              <a:rPr lang="en-US" sz="4400" b="1" dirty="0" smtClean="0">
                <a:solidFill>
                  <a:srgbClr val="0A1D01"/>
                </a:solidFill>
                <a:latin typeface="Aldhabi" pitchFamily="2" charset="-78"/>
                <a:cs typeface="Aldhabi" pitchFamily="2" charset="-78"/>
              </a:rPr>
              <a:t>              </a:t>
            </a:r>
            <a:r>
              <a:rPr lang="en-US" sz="4400" b="1" u="sng" dirty="0" smtClean="0">
                <a:solidFill>
                  <a:srgbClr val="0A1D01"/>
                </a:solidFill>
                <a:latin typeface="Aldhabi" pitchFamily="2" charset="-78"/>
                <a:cs typeface="Aldhabi" pitchFamily="2" charset="-78"/>
              </a:rPr>
              <a:t>  Auto-</a:t>
            </a:r>
            <a:r>
              <a:rPr lang="en-US" sz="4400" b="1" u="sng" dirty="0" err="1" smtClean="0">
                <a:solidFill>
                  <a:srgbClr val="0A1D01"/>
                </a:solidFill>
                <a:latin typeface="Aldhabi" pitchFamily="2" charset="-78"/>
                <a:cs typeface="Aldhabi" pitchFamily="2" charset="-78"/>
              </a:rPr>
              <a:t>somal</a:t>
            </a:r>
            <a:r>
              <a:rPr lang="en-US" sz="4400" b="1" u="sng" dirty="0" smtClean="0">
                <a:solidFill>
                  <a:srgbClr val="0A1D01"/>
                </a:solidFill>
                <a:latin typeface="Aldhabi" pitchFamily="2" charset="-78"/>
                <a:cs typeface="Aldhabi" pitchFamily="2" charset="-78"/>
              </a:rPr>
              <a:t> recessive inherited disorders</a:t>
            </a:r>
            <a:endParaRPr lang="en-US" sz="4400" b="1" dirty="0" smtClean="0">
              <a:solidFill>
                <a:srgbClr val="0A1D01"/>
              </a:solidFill>
              <a:latin typeface="Aldhabi" pitchFamily="2" charset="-78"/>
              <a:cs typeface="Aldhabi" pitchFamily="2" charset="-78"/>
            </a:endParaRPr>
          </a:p>
          <a:p>
            <a:pPr>
              <a:buNone/>
            </a:pPr>
            <a:r>
              <a:rPr lang="en-US" dirty="0" smtClean="0">
                <a:solidFill>
                  <a:srgbClr val="0A1D01"/>
                </a:solidFill>
                <a:latin typeface="Aldhabi" pitchFamily="2" charset="-78"/>
                <a:cs typeface="Aldhabi" pitchFamily="2" charset="-78"/>
              </a:rPr>
              <a:t>occur when two copies of abnormal gene in the homozygous </a:t>
            </a:r>
            <a:r>
              <a:rPr lang="ar-IQ" dirty="0" smtClean="0">
                <a:solidFill>
                  <a:srgbClr val="0A1D01"/>
                </a:solidFill>
                <a:latin typeface="Aldhabi" pitchFamily="2" charset="-78"/>
                <a:cs typeface="Aldhabi" pitchFamily="2" charset="-78"/>
              </a:rPr>
              <a:t> متماثل</a:t>
            </a:r>
            <a:r>
              <a:rPr lang="en-US" dirty="0" smtClean="0">
                <a:solidFill>
                  <a:srgbClr val="0A1D01"/>
                </a:solidFill>
                <a:latin typeface="Aldhabi" pitchFamily="2" charset="-78"/>
                <a:cs typeface="Aldhabi" pitchFamily="2" charset="-78"/>
              </a:rPr>
              <a:t>state are necessary to produce the phenotype</a:t>
            </a:r>
            <a:r>
              <a:rPr lang="ar-IQ" dirty="0" smtClean="0">
                <a:solidFill>
                  <a:srgbClr val="0A1D01"/>
                </a:solidFill>
                <a:latin typeface="Aldhabi" pitchFamily="2" charset="-78"/>
                <a:cs typeface="Aldhabi" pitchFamily="2" charset="-78"/>
              </a:rPr>
              <a:t>النمط الظاهري</a:t>
            </a:r>
            <a:r>
              <a:rPr lang="en-US" dirty="0" smtClean="0">
                <a:solidFill>
                  <a:srgbClr val="0A1D01"/>
                </a:solidFill>
                <a:latin typeface="Aldhabi" pitchFamily="2" charset="-78"/>
                <a:cs typeface="Aldhabi" pitchFamily="2" charset="-78"/>
              </a:rPr>
              <a:t>. In other words, two abnormal genes are needed for the individual to demonstrate signs and symptoms of the disorder. Both parents of the affected person must be heterozygous carriers of the gene (clinically normal but carry the gene), and their offspring have a 25% chance of being homozygous (a 50% chance of getting the mutant </a:t>
            </a:r>
            <a:r>
              <a:rPr lang="ar-IQ" dirty="0" smtClean="0">
                <a:solidFill>
                  <a:srgbClr val="0A1D01"/>
                </a:solidFill>
                <a:latin typeface="Aldhabi" pitchFamily="2" charset="-78"/>
                <a:cs typeface="Aldhabi" pitchFamily="2" charset="-78"/>
              </a:rPr>
              <a:t> متحولة</a:t>
            </a:r>
            <a:r>
              <a:rPr lang="en-US" dirty="0" smtClean="0">
                <a:solidFill>
                  <a:srgbClr val="0A1D01"/>
                </a:solidFill>
                <a:latin typeface="Aldhabi" pitchFamily="2" charset="-78"/>
                <a:cs typeface="Aldhabi" pitchFamily="2" charset="-78"/>
              </a:rPr>
              <a:t>gene from each parent and therefore a 25% chance of inheriting two mutant genes). If the child is clinically normal, there is a 50% chance that he or she is a carrier </a:t>
            </a:r>
            <a:r>
              <a:rPr lang="en-US" dirty="0" smtClean="0">
                <a:solidFill>
                  <a:srgbClr val="0A1D01"/>
                </a:solidFill>
              </a:rPr>
              <a:t>.</a:t>
            </a:r>
          </a:p>
          <a:p>
            <a:endParaRPr lang="ar-IQ"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304800"/>
            <a:ext cx="7772400" cy="685800"/>
          </a:xfrm>
        </p:spPr>
        <p:style>
          <a:lnRef idx="0">
            <a:schemeClr val="accent5"/>
          </a:lnRef>
          <a:fillRef idx="3">
            <a:schemeClr val="accent5"/>
          </a:fillRef>
          <a:effectRef idx="3">
            <a:schemeClr val="accent5"/>
          </a:effectRef>
          <a:fontRef idx="minor">
            <a:schemeClr val="lt1"/>
          </a:fontRef>
        </p:style>
        <p:txBody>
          <a:bodyPr/>
          <a:lstStyle/>
          <a:p>
            <a:r>
              <a:rPr lang="en-US" sz="4000" b="1" u="sng" dirty="0">
                <a:solidFill>
                  <a:srgbClr val="0A1D01"/>
                </a:solidFill>
              </a:rPr>
              <a:t>Objectives:</a:t>
            </a:r>
            <a:endParaRPr lang="en-US" sz="4000" b="1" dirty="0">
              <a:solidFill>
                <a:srgbClr val="0A1D01"/>
              </a:solidFill>
            </a:endParaRPr>
          </a:p>
        </p:txBody>
      </p:sp>
      <p:sp>
        <p:nvSpPr>
          <p:cNvPr id="65539" name="Rectangle 3" descr="Rectangle: Click to edit Master text styles&#10;Second level&#10;Third level&#10;Fourth level&#10;Fifth level"/>
          <p:cNvSpPr>
            <a:spLocks noGrp="1" noChangeArrowheads="1"/>
          </p:cNvSpPr>
          <p:nvPr>
            <p:ph type="body" idx="1"/>
          </p:nvPr>
        </p:nvSpPr>
        <p:spPr>
          <a:xfrm>
            <a:off x="428596" y="990600"/>
            <a:ext cx="8410604" cy="5653110"/>
          </a:xfrm>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a:lstStyle/>
          <a:p>
            <a:pPr>
              <a:buNone/>
            </a:pPr>
            <a:r>
              <a:rPr lang="en-US" sz="3600" dirty="0" smtClean="0">
                <a:solidFill>
                  <a:srgbClr val="0A1D01"/>
                </a:solidFill>
                <a:latin typeface="Andalus" pitchFamily="18" charset="-78"/>
                <a:cs typeface="Andalus" pitchFamily="18" charset="-78"/>
              </a:rPr>
              <a:t>On </a:t>
            </a:r>
            <a:r>
              <a:rPr lang="en-US" sz="3600" dirty="0">
                <a:solidFill>
                  <a:srgbClr val="0A1D01"/>
                </a:solidFill>
                <a:latin typeface="Andalus" pitchFamily="18" charset="-78"/>
                <a:cs typeface="Andalus" pitchFamily="18" charset="-78"/>
              </a:rPr>
              <a:t>completion of this seminar, the students  will be able to:</a:t>
            </a:r>
          </a:p>
          <a:p>
            <a:r>
              <a:rPr lang="en-US" sz="3600" dirty="0" smtClean="0">
                <a:solidFill>
                  <a:srgbClr val="0A1D01"/>
                </a:solidFill>
                <a:latin typeface="Andalus" pitchFamily="18" charset="-78"/>
                <a:cs typeface="Andalus" pitchFamily="18" charset="-78"/>
              </a:rPr>
              <a:t>Explore </a:t>
            </a:r>
            <a:r>
              <a:rPr lang="en-US" sz="3600" dirty="0">
                <a:solidFill>
                  <a:srgbClr val="0A1D01"/>
                </a:solidFill>
                <a:latin typeface="Andalus" pitchFamily="18" charset="-78"/>
                <a:cs typeface="Andalus" pitchFamily="18" charset="-78"/>
              </a:rPr>
              <a:t>how recent advances in genetics have changed the </a:t>
            </a:r>
            <a:r>
              <a:rPr lang="en-US" sz="3600" dirty="0" smtClean="0">
                <a:solidFill>
                  <a:srgbClr val="0A1D01"/>
                </a:solidFill>
                <a:latin typeface="Andalus" pitchFamily="18" charset="-78"/>
                <a:cs typeface="Andalus" pitchFamily="18" charset="-78"/>
              </a:rPr>
              <a:t>field of </a:t>
            </a:r>
            <a:r>
              <a:rPr lang="en-US" sz="3600" dirty="0">
                <a:solidFill>
                  <a:srgbClr val="0A1D01"/>
                </a:solidFill>
                <a:latin typeface="Andalus" pitchFamily="18" charset="-78"/>
                <a:cs typeface="Andalus" pitchFamily="18" charset="-78"/>
              </a:rPr>
              <a:t>health care</a:t>
            </a:r>
            <a:r>
              <a:rPr lang="en-US" sz="3600" dirty="0" smtClean="0">
                <a:solidFill>
                  <a:srgbClr val="0A1D01"/>
                </a:solidFill>
                <a:latin typeface="Andalus" pitchFamily="18" charset="-78"/>
                <a:cs typeface="Andalus" pitchFamily="18" charset="-78"/>
              </a:rPr>
              <a:t>.</a:t>
            </a:r>
            <a:endParaRPr lang="en-US" sz="3600" dirty="0">
              <a:solidFill>
                <a:srgbClr val="0A1D01"/>
              </a:solidFill>
              <a:latin typeface="Andalus" pitchFamily="18" charset="-78"/>
              <a:cs typeface="Andalus" pitchFamily="18" charset="-78"/>
            </a:endParaRPr>
          </a:p>
          <a:p>
            <a:r>
              <a:rPr lang="en-US" sz="3600" dirty="0" smtClean="0">
                <a:solidFill>
                  <a:srgbClr val="0A1D01"/>
                </a:solidFill>
                <a:latin typeface="Andalus" pitchFamily="18" charset="-78"/>
                <a:cs typeface="Andalus" pitchFamily="18" charset="-78"/>
              </a:rPr>
              <a:t>Describe </a:t>
            </a:r>
            <a:r>
              <a:rPr lang="en-US" sz="3600" dirty="0">
                <a:solidFill>
                  <a:srgbClr val="0A1D01"/>
                </a:solidFill>
                <a:latin typeface="Andalus" pitchFamily="18" charset="-78"/>
                <a:cs typeface="Andalus" pitchFamily="18" charset="-78"/>
              </a:rPr>
              <a:t>expanded roles for nurses in genetics and </a:t>
            </a:r>
            <a:r>
              <a:rPr lang="en-US" sz="3600" dirty="0" smtClean="0">
                <a:solidFill>
                  <a:srgbClr val="0A1D01"/>
                </a:solidFill>
                <a:latin typeface="Andalus" pitchFamily="18" charset="-78"/>
                <a:cs typeface="Andalus" pitchFamily="18" charset="-78"/>
              </a:rPr>
              <a:t>genetic counseling.</a:t>
            </a:r>
            <a:endParaRPr lang="en-US" sz="3600" dirty="0">
              <a:solidFill>
                <a:srgbClr val="0A1D01"/>
              </a:solidFill>
              <a:latin typeface="Andalus" pitchFamily="18" charset="-78"/>
              <a:cs typeface="Andalus" pitchFamily="18" charset="-78"/>
            </a:endParaRPr>
          </a:p>
          <a:p>
            <a:r>
              <a:rPr lang="en-US" sz="3600" dirty="0" smtClean="0">
                <a:solidFill>
                  <a:srgbClr val="0A1D01"/>
                </a:solidFill>
                <a:latin typeface="Andalus" pitchFamily="18" charset="-78"/>
                <a:cs typeface="Andalus" pitchFamily="18" charset="-78"/>
              </a:rPr>
              <a:t>Identify </a:t>
            </a:r>
            <a:r>
              <a:rPr lang="en-US" sz="3600" dirty="0">
                <a:solidFill>
                  <a:srgbClr val="0A1D01"/>
                </a:solidFill>
                <a:latin typeface="Andalus" pitchFamily="18" charset="-78"/>
                <a:cs typeface="Andalus" pitchFamily="18" charset="-78"/>
              </a:rPr>
              <a:t>genetic disorders commonly tested for in </a:t>
            </a:r>
            <a:r>
              <a:rPr lang="en-US" sz="3600" dirty="0" smtClean="0">
                <a:solidFill>
                  <a:srgbClr val="0A1D01"/>
                </a:solidFill>
                <a:latin typeface="Andalus" pitchFamily="18" charset="-78"/>
                <a:cs typeface="Andalus" pitchFamily="18" charset="-78"/>
              </a:rPr>
              <a:t>maternity  </a:t>
            </a:r>
            <a:r>
              <a:rPr lang="en-US" sz="3600" dirty="0">
                <a:solidFill>
                  <a:srgbClr val="0A1D01"/>
                </a:solidFill>
                <a:latin typeface="Andalus" pitchFamily="18" charset="-78"/>
                <a:cs typeface="Andalus" pitchFamily="18" charset="-78"/>
              </a:rPr>
              <a:t>and newborn nursing.</a:t>
            </a:r>
          </a:p>
          <a:p>
            <a:pPr marL="0" indent="0">
              <a:buNone/>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100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553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5539">
                                            <p:txEl>
                                              <p:pRg st="0" end="0"/>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553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5539">
                                            <p:txEl>
                                              <p:pRg st="1" end="1"/>
                                            </p:txEl>
                                          </p:spTgt>
                                        </p:tgtEl>
                                        <p:attrNameLst>
                                          <p:attrName>ppt_c</p:attrName>
                                        </p:attrNameLst>
                                      </p:cBhvr>
                                      <p:to>
                                        <a:schemeClr val="accent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553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5539">
                                            <p:txEl>
                                              <p:pRg st="2" end="2"/>
                                            </p:txEl>
                                          </p:spTgt>
                                        </p:tgtEl>
                                        <p:attrNameLst>
                                          <p:attrName>ppt_c</p:attrName>
                                        </p:attrNameLst>
                                      </p:cBhvr>
                                      <p:to>
                                        <a:schemeClr val="accent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553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5539">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nimBg="1" autoUpdateAnimBg="0"/>
      <p:bldP spid="6553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https://www.geneticsupportfoundation.org/wp-content/uploads/2014/12/autosomal_recessive_inheritance_pattern.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285728"/>
            <a:ext cx="8501122" cy="6286544"/>
          </a:xfrm>
          <a:prstGeom prst="rect">
            <a:avLst/>
          </a:prstGeom>
          <a:noFill/>
          <a:ln>
            <a:solidFill>
              <a:srgbClr val="0A1D01"/>
            </a:solidFill>
            <a:prstDash val="lgDashDot"/>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8929718" cy="6500834"/>
          </a:xfrm>
          <a:ln>
            <a:solidFill>
              <a:srgbClr val="FF0000"/>
            </a:solidFill>
          </a:ln>
        </p:spPr>
        <p:style>
          <a:lnRef idx="3">
            <a:schemeClr val="lt1"/>
          </a:lnRef>
          <a:fillRef idx="1">
            <a:schemeClr val="accent3"/>
          </a:fillRef>
          <a:effectRef idx="1">
            <a:schemeClr val="accent3"/>
          </a:effectRef>
          <a:fontRef idx="minor">
            <a:schemeClr val="lt1"/>
          </a:fontRef>
        </p:style>
        <p:txBody>
          <a:bodyPr/>
          <a:lstStyle/>
          <a:p>
            <a:pPr algn="ctr">
              <a:buNone/>
            </a:pPr>
            <a:r>
              <a:rPr lang="en-US" b="1" dirty="0" smtClean="0">
                <a:solidFill>
                  <a:srgbClr val="0A1D01"/>
                </a:solidFill>
                <a:latin typeface="Aldhabi" pitchFamily="2" charset="-78"/>
                <a:cs typeface="Aldhabi" pitchFamily="2" charset="-78"/>
              </a:rPr>
              <a:t>Common types of genetic disorders that follow the auto-</a:t>
            </a:r>
            <a:r>
              <a:rPr lang="en-US" b="1" dirty="0" err="1" smtClean="0">
                <a:solidFill>
                  <a:srgbClr val="0A1D01"/>
                </a:solidFill>
                <a:latin typeface="Aldhabi" pitchFamily="2" charset="-78"/>
                <a:cs typeface="Aldhabi" pitchFamily="2" charset="-78"/>
              </a:rPr>
              <a:t>somal</a:t>
            </a:r>
            <a:r>
              <a:rPr lang="en-US" b="1" dirty="0" smtClean="0">
                <a:solidFill>
                  <a:srgbClr val="0A1D01"/>
                </a:solidFill>
                <a:latin typeface="Aldhabi" pitchFamily="2" charset="-78"/>
                <a:cs typeface="Aldhabi" pitchFamily="2" charset="-78"/>
              </a:rPr>
              <a:t> recessive inheritance pattern include</a:t>
            </a:r>
          </a:p>
          <a:p>
            <a:pPr algn="just"/>
            <a:r>
              <a:rPr lang="en-US" b="1" dirty="0" smtClean="0">
                <a:solidFill>
                  <a:srgbClr val="0A1D01"/>
                </a:solidFill>
                <a:latin typeface="Aldhabi" pitchFamily="2" charset="-78"/>
                <a:cs typeface="Aldhabi" pitchFamily="2" charset="-78"/>
              </a:rPr>
              <a:t>Cystic fibrosis</a:t>
            </a:r>
            <a:r>
              <a:rPr lang="en-US" dirty="0" smtClean="0">
                <a:solidFill>
                  <a:srgbClr val="0A1D01"/>
                </a:solidFill>
                <a:latin typeface="Aldhabi" pitchFamily="2" charset="-78"/>
                <a:cs typeface="Aldhabi" pitchFamily="2" charset="-78"/>
              </a:rPr>
              <a:t> (a genetic disorder involving generalized dysfunction of the exocrine glands)</a:t>
            </a:r>
          </a:p>
          <a:p>
            <a:pPr algn="just"/>
            <a:r>
              <a:rPr lang="en-US" b="1" dirty="0" smtClean="0">
                <a:solidFill>
                  <a:srgbClr val="0A1D01"/>
                </a:solidFill>
                <a:latin typeface="Aldhabi" pitchFamily="2" charset="-78"/>
                <a:cs typeface="Aldhabi" pitchFamily="2" charset="-78"/>
              </a:rPr>
              <a:t>Phenyl </a:t>
            </a:r>
            <a:r>
              <a:rPr lang="en-US" b="1" dirty="0" err="1" smtClean="0">
                <a:solidFill>
                  <a:srgbClr val="0A1D01"/>
                </a:solidFill>
                <a:latin typeface="Aldhabi" pitchFamily="2" charset="-78"/>
                <a:cs typeface="Aldhabi" pitchFamily="2" charset="-78"/>
              </a:rPr>
              <a:t>ketonuria</a:t>
            </a:r>
            <a:r>
              <a:rPr lang="en-US" b="1" dirty="0" smtClean="0">
                <a:solidFill>
                  <a:srgbClr val="0A1D01"/>
                </a:solidFill>
                <a:latin typeface="Aldhabi" pitchFamily="2" charset="-78"/>
                <a:cs typeface="Aldhabi" pitchFamily="2" charset="-78"/>
              </a:rPr>
              <a:t> </a:t>
            </a:r>
            <a:r>
              <a:rPr lang="en-US" dirty="0" smtClean="0">
                <a:solidFill>
                  <a:srgbClr val="0A1D01"/>
                </a:solidFill>
                <a:latin typeface="Aldhabi" pitchFamily="2" charset="-78"/>
                <a:cs typeface="Aldhabi" pitchFamily="2" charset="-78"/>
              </a:rPr>
              <a:t>(a disorder involving a deficiency in a liver enzyme that leads to the inability to process the essential amino acid phenylalanine)</a:t>
            </a:r>
          </a:p>
          <a:p>
            <a:pPr algn="just"/>
            <a:r>
              <a:rPr lang="en-US" b="1" dirty="0" err="1" smtClean="0">
                <a:solidFill>
                  <a:srgbClr val="0A1D01"/>
                </a:solidFill>
                <a:latin typeface="Aldhabi" pitchFamily="2" charset="-78"/>
                <a:cs typeface="Aldhabi" pitchFamily="2" charset="-78"/>
              </a:rPr>
              <a:t>Tay</a:t>
            </a:r>
            <a:r>
              <a:rPr lang="en-US" b="1" dirty="0" smtClean="0">
                <a:solidFill>
                  <a:srgbClr val="0A1D01"/>
                </a:solidFill>
                <a:latin typeface="Aldhabi" pitchFamily="2" charset="-78"/>
                <a:cs typeface="Aldhabi" pitchFamily="2" charset="-78"/>
              </a:rPr>
              <a:t>-Sachs disease</a:t>
            </a:r>
            <a:r>
              <a:rPr lang="en-US" dirty="0" smtClean="0">
                <a:solidFill>
                  <a:srgbClr val="0A1D01"/>
                </a:solidFill>
                <a:latin typeface="Aldhabi" pitchFamily="2" charset="-78"/>
                <a:cs typeface="Aldhabi" pitchFamily="2" charset="-78"/>
              </a:rPr>
              <a:t> (a disorder due to insufficient activity of the enzyme </a:t>
            </a:r>
            <a:r>
              <a:rPr lang="en-US" sz="2000" dirty="0" err="1" smtClean="0">
                <a:solidFill>
                  <a:srgbClr val="0A1D01"/>
                </a:solidFill>
              </a:rPr>
              <a:t>Hexooraminidase</a:t>
            </a:r>
            <a:r>
              <a:rPr lang="en-US" sz="2000" dirty="0" smtClean="0">
                <a:solidFill>
                  <a:srgbClr val="0A1D01"/>
                </a:solidFill>
                <a:latin typeface="Aldhabi" pitchFamily="2" charset="-78"/>
                <a:cs typeface="Aldhabi" pitchFamily="2" charset="-78"/>
              </a:rPr>
              <a:t>, </a:t>
            </a:r>
            <a:r>
              <a:rPr lang="en-US" dirty="0" smtClean="0">
                <a:solidFill>
                  <a:srgbClr val="0A1D01"/>
                </a:solidFill>
                <a:latin typeface="Aldhabi" pitchFamily="2" charset="-78"/>
                <a:cs typeface="Aldhabi" pitchFamily="2" charset="-78"/>
              </a:rPr>
              <a:t>which is necessary for the breakdown of certain fatty substances in the brain and nerve cells)</a:t>
            </a:r>
          </a:p>
          <a:p>
            <a:pPr algn="just"/>
            <a:r>
              <a:rPr lang="en-US" b="1" dirty="0" smtClean="0">
                <a:solidFill>
                  <a:srgbClr val="0A1D01"/>
                </a:solidFill>
                <a:latin typeface="Aldhabi" pitchFamily="2" charset="-78"/>
                <a:cs typeface="Aldhabi" pitchFamily="2" charset="-78"/>
              </a:rPr>
              <a:t>Sickle cell disease</a:t>
            </a:r>
            <a:r>
              <a:rPr lang="en-US" dirty="0" smtClean="0">
                <a:solidFill>
                  <a:srgbClr val="0A1D01"/>
                </a:solidFill>
                <a:latin typeface="Aldhabi" pitchFamily="2" charset="-78"/>
                <a:cs typeface="Aldhabi" pitchFamily="2" charset="-78"/>
              </a:rPr>
              <a:t> (a genetic disorder in which the red blood cells carry an ineffective type of hemoglobin instead of the normal adult hemoglobin).</a:t>
            </a:r>
          </a:p>
          <a:p>
            <a:endParaRPr lang="ar-IQ" dirty="0">
              <a:solidFill>
                <a:srgbClr val="0A1D0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428604"/>
            <a:ext cx="8572560" cy="6091262"/>
          </a:xfrm>
          <a:ln>
            <a:solidFill>
              <a:srgbClr val="FF0000"/>
            </a:solidFill>
          </a:ln>
        </p:spPr>
        <p:style>
          <a:lnRef idx="3">
            <a:schemeClr val="lt1"/>
          </a:lnRef>
          <a:fillRef idx="1">
            <a:schemeClr val="accent3"/>
          </a:fillRef>
          <a:effectRef idx="1">
            <a:schemeClr val="accent3"/>
          </a:effectRef>
          <a:fontRef idx="minor">
            <a:schemeClr val="lt1"/>
          </a:fontRef>
        </p:style>
        <p:txBody>
          <a:bodyPr/>
          <a:lstStyle/>
          <a:p>
            <a:r>
              <a:rPr lang="en-US" b="1" u="sng" dirty="0" smtClean="0">
                <a:solidFill>
                  <a:srgbClr val="0A1D01"/>
                </a:solidFill>
              </a:rPr>
              <a:t>X-Linked Recessive Inheritance</a:t>
            </a:r>
            <a:endParaRPr lang="en-US" dirty="0" smtClean="0">
              <a:solidFill>
                <a:srgbClr val="0A1D01"/>
              </a:solidFill>
            </a:endParaRPr>
          </a:p>
          <a:p>
            <a:pPr algn="just">
              <a:buNone/>
            </a:pPr>
            <a:r>
              <a:rPr lang="en-US" dirty="0" smtClean="0">
                <a:solidFill>
                  <a:srgbClr val="0A1D01"/>
                </a:solidFill>
                <a:latin typeface="Aldhabi" pitchFamily="2" charset="-78"/>
                <a:cs typeface="Aldhabi" pitchFamily="2" charset="-78"/>
              </a:rPr>
              <a:t>X-linked, or sex-linked, disorders are those for which the abnormal gene is carried on the X chromosome. Thus an X-linked disorder is manifested in a male who carries the abnormal gene on his only X chromosome and is considered </a:t>
            </a:r>
            <a:r>
              <a:rPr lang="en-US" i="1" dirty="0" err="1" smtClean="0">
                <a:solidFill>
                  <a:srgbClr val="0A1D01"/>
                </a:solidFill>
                <a:latin typeface="Aldhabi" pitchFamily="2" charset="-78"/>
                <a:cs typeface="Aldhabi" pitchFamily="2" charset="-78"/>
              </a:rPr>
              <a:t>hemo-zygous</a:t>
            </a:r>
            <a:r>
              <a:rPr lang="en-US" i="1" dirty="0" smtClean="0">
                <a:solidFill>
                  <a:srgbClr val="0A1D01"/>
                </a:solidFill>
                <a:latin typeface="Aldhabi" pitchFamily="2" charset="-78"/>
                <a:cs typeface="Aldhabi" pitchFamily="2" charset="-78"/>
              </a:rPr>
              <a:t> </a:t>
            </a:r>
            <a:r>
              <a:rPr lang="en-US" dirty="0" smtClean="0">
                <a:solidFill>
                  <a:srgbClr val="0A1D01"/>
                </a:solidFill>
                <a:latin typeface="Aldhabi" pitchFamily="2" charset="-78"/>
                <a:cs typeface="Aldhabi" pitchFamily="2" charset="-78"/>
              </a:rPr>
              <a:t>for the condition, the mother of a male with an X-linked disorder will be a carrier. Most carrier females (known as </a:t>
            </a:r>
            <a:r>
              <a:rPr lang="en-US" i="1" dirty="0" smtClean="0">
                <a:solidFill>
                  <a:srgbClr val="0A1D01"/>
                </a:solidFill>
                <a:latin typeface="Aldhabi" pitchFamily="2" charset="-78"/>
                <a:cs typeface="Aldhabi" pitchFamily="2" charset="-78"/>
              </a:rPr>
              <a:t>heterozygous females</a:t>
            </a:r>
            <a:r>
              <a:rPr lang="en-US" dirty="0" smtClean="0">
                <a:solidFill>
                  <a:srgbClr val="0A1D01"/>
                </a:solidFill>
                <a:latin typeface="Aldhabi" pitchFamily="2" charset="-78"/>
                <a:cs typeface="Aldhabi" pitchFamily="2" charset="-78"/>
              </a:rPr>
              <a:t>) do not have symptoms of the condition. </a:t>
            </a:r>
          </a:p>
          <a:p>
            <a:pPr algn="just">
              <a:buNone/>
            </a:pPr>
            <a:endParaRPr lang="en-US" dirty="0" smtClean="0">
              <a:solidFill>
                <a:srgbClr val="0A1D01"/>
              </a:solidFill>
              <a:latin typeface="Aldhabi" pitchFamily="2" charset="-78"/>
              <a:cs typeface="Aldhabi" pitchFamily="2" charset="-78"/>
            </a:endParaRPr>
          </a:p>
          <a:p>
            <a:pPr algn="just">
              <a:buNone/>
            </a:pPr>
            <a:r>
              <a:rPr lang="en-US" dirty="0" smtClean="0">
                <a:solidFill>
                  <a:srgbClr val="0033CC"/>
                </a:solidFill>
                <a:latin typeface="Andalus" pitchFamily="18" charset="-78"/>
                <a:cs typeface="Andalus" pitchFamily="18" charset="-78"/>
              </a:rPr>
              <a:t>Common X-linked recessive disorders are hemophilia, and some forms of color blindness.</a:t>
            </a:r>
            <a:endParaRPr lang="ar-IQ" dirty="0">
              <a:solidFill>
                <a:srgbClr val="0033CC"/>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نتيجة بحث الصور عن ‪X linked‬‏"/>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4282" y="214290"/>
            <a:ext cx="8715436" cy="6357982"/>
          </a:xfrm>
          <a:prstGeom prst="rect">
            <a:avLst/>
          </a:prstGeom>
          <a:noFill/>
          <a:ln>
            <a:solidFill>
              <a:srgbClr val="00B050"/>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572560" cy="6072230"/>
          </a:xfrm>
          <a:ln/>
        </p:spPr>
        <p:style>
          <a:lnRef idx="3">
            <a:schemeClr val="lt1"/>
          </a:lnRef>
          <a:fillRef idx="1">
            <a:schemeClr val="accent3"/>
          </a:fillRef>
          <a:effectRef idx="1">
            <a:schemeClr val="accent3"/>
          </a:effectRef>
          <a:fontRef idx="minor">
            <a:schemeClr val="lt1"/>
          </a:fontRef>
        </p:style>
        <p:txBody>
          <a:bodyPr/>
          <a:lstStyle/>
          <a:p>
            <a:pPr algn="ctr"/>
            <a:r>
              <a:rPr lang="en-US" sz="2800" b="1" u="sng" dirty="0" smtClean="0">
                <a:solidFill>
                  <a:srgbClr val="0A1D01"/>
                </a:solidFill>
              </a:rPr>
              <a:t>X-Linked Dominant Inheritance</a:t>
            </a:r>
            <a:endParaRPr lang="en-US" sz="2800" dirty="0" smtClean="0">
              <a:solidFill>
                <a:srgbClr val="0A1D01"/>
              </a:solidFill>
            </a:endParaRPr>
          </a:p>
          <a:p>
            <a:pPr algn="just">
              <a:buNone/>
            </a:pPr>
            <a:endParaRPr lang="en-US" sz="2800" dirty="0" smtClean="0">
              <a:solidFill>
                <a:srgbClr val="0A1D01"/>
              </a:solidFill>
              <a:latin typeface="Andalus" pitchFamily="18" charset="-78"/>
              <a:cs typeface="Andalus" pitchFamily="18" charset="-78"/>
            </a:endParaRPr>
          </a:p>
          <a:p>
            <a:pPr algn="just">
              <a:buNone/>
            </a:pPr>
            <a:r>
              <a:rPr lang="en-US" sz="2800" dirty="0" smtClean="0">
                <a:solidFill>
                  <a:srgbClr val="0A1D01"/>
                </a:solidFill>
                <a:latin typeface="Andalus" pitchFamily="18" charset="-78"/>
                <a:cs typeface="Andalus" pitchFamily="18" charset="-78"/>
              </a:rPr>
              <a:t>X-linked dominant disorders are rare, the most common being vitamin D–resistant rickets. When X-linked dominance does occur, the pattern is similar to X-linked recessive inheritance except that heterozygous females can also be affected. In X-linked dominant inheritance. Affected fathers will have affected daughters but no affected sons. Some types of X-linked dominant disorders are so severe that they can be lethal in </a:t>
            </a:r>
            <a:r>
              <a:rPr lang="en-US" sz="2800" dirty="0" err="1" smtClean="0">
                <a:solidFill>
                  <a:srgbClr val="0A1D01"/>
                </a:solidFill>
                <a:latin typeface="Andalus" pitchFamily="18" charset="-78"/>
                <a:cs typeface="Andalus" pitchFamily="18" charset="-78"/>
              </a:rPr>
              <a:t>utero</a:t>
            </a:r>
            <a:r>
              <a:rPr lang="en-US" sz="2800" dirty="0" smtClean="0">
                <a:solidFill>
                  <a:srgbClr val="0A1D01"/>
                </a:solidFill>
                <a:latin typeface="Andalus" pitchFamily="18" charset="-78"/>
                <a:cs typeface="Andalus" pitchFamily="18" charset="-78"/>
              </a:rPr>
              <a:t> or in the newborn period</a:t>
            </a:r>
            <a:r>
              <a:rPr lang="en-US" sz="2800" dirty="0" smtClean="0">
                <a:solidFill>
                  <a:srgbClr val="0A1D01"/>
                </a:solidFill>
              </a:rPr>
              <a:t>.</a:t>
            </a:r>
          </a:p>
          <a:p>
            <a:endParaRPr lang="ar-IQ"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نتيجة بحث الصور عن ‪X linked‬‏"/>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5720" y="285728"/>
            <a:ext cx="8643998" cy="6286544"/>
          </a:xfrm>
          <a:prstGeom prst="rect">
            <a:avLst/>
          </a:prstGeom>
          <a:ln>
            <a:solidFill>
              <a:srgbClr val="00B0F0"/>
            </a:solidFill>
          </a:ln>
        </p:spPr>
        <p:style>
          <a:lnRef idx="3">
            <a:schemeClr val="lt1"/>
          </a:lnRef>
          <a:fillRef idx="1">
            <a:schemeClr val="accent3"/>
          </a:fillRef>
          <a:effectRef idx="1">
            <a:schemeClr val="accent3"/>
          </a:effectRef>
          <a:fontRef idx="minor">
            <a:schemeClr val="lt1"/>
          </a:fontRef>
        </p:style>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142852"/>
            <a:ext cx="7772400" cy="1428760"/>
          </a:xfrm>
          <a:ln>
            <a:solidFill>
              <a:srgbClr val="00B0F0"/>
            </a:solidFill>
          </a:ln>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r>
              <a:rPr lang="en-US" sz="4900" b="1" dirty="0" smtClean="0">
                <a:solidFill>
                  <a:srgbClr val="0A1D01"/>
                </a:solidFill>
                <a:latin typeface="Andalus" pitchFamily="18" charset="-78"/>
                <a:cs typeface="Andalus" pitchFamily="18" charset="-78"/>
              </a:rPr>
              <a:t>Chromosome abnormalities </a:t>
            </a:r>
            <a:r>
              <a:rPr lang="en-US" sz="3200" b="1" dirty="0" smtClean="0">
                <a:solidFill>
                  <a:srgbClr val="0A1D01"/>
                </a:solidFill>
                <a:latin typeface="Andalus" pitchFamily="18" charset="-78"/>
                <a:cs typeface="Andalus" pitchFamily="18" charset="-78"/>
              </a:rPr>
              <a:t/>
            </a:r>
            <a:br>
              <a:rPr lang="en-US" sz="3200" b="1" dirty="0" smtClean="0">
                <a:solidFill>
                  <a:srgbClr val="0A1D01"/>
                </a:solidFill>
                <a:latin typeface="Andalus" pitchFamily="18" charset="-78"/>
                <a:cs typeface="Andalus" pitchFamily="18" charset="-78"/>
              </a:rPr>
            </a:br>
            <a:endParaRPr lang="ar-IQ" sz="3200" dirty="0">
              <a:solidFill>
                <a:srgbClr val="0A1D01"/>
              </a:solidFill>
              <a:latin typeface="Andalus" pitchFamily="18" charset="-78"/>
              <a:cs typeface="Andalus" pitchFamily="18" charset="-78"/>
            </a:endParaRPr>
          </a:p>
        </p:txBody>
      </p:sp>
      <p:sp>
        <p:nvSpPr>
          <p:cNvPr id="3" name="عنصر نائب للمحتوى 2"/>
          <p:cNvSpPr>
            <a:spLocks noGrp="1"/>
          </p:cNvSpPr>
          <p:nvPr>
            <p:ph idx="1"/>
          </p:nvPr>
        </p:nvSpPr>
        <p:spPr>
          <a:xfrm>
            <a:off x="285720" y="2071678"/>
            <a:ext cx="8572560" cy="4572032"/>
          </a:xfrm>
          <a:ln>
            <a:solidFill>
              <a:srgbClr val="00B0F0"/>
            </a:solidFill>
          </a:ln>
        </p:spPr>
        <p:style>
          <a:lnRef idx="3">
            <a:schemeClr val="lt1"/>
          </a:lnRef>
          <a:fillRef idx="1">
            <a:schemeClr val="accent3"/>
          </a:fillRef>
          <a:effectRef idx="1">
            <a:schemeClr val="accent3"/>
          </a:effectRef>
          <a:fontRef idx="minor">
            <a:schemeClr val="lt1"/>
          </a:fontRef>
        </p:style>
        <p:txBody>
          <a:bodyPr/>
          <a:lstStyle/>
          <a:p>
            <a:pPr algn="ctr">
              <a:buNone/>
            </a:pPr>
            <a:r>
              <a:rPr lang="en-US" sz="3600" dirty="0" smtClean="0">
                <a:solidFill>
                  <a:srgbClr val="0A1D01"/>
                </a:solidFill>
                <a:latin typeface="Andalus" pitchFamily="18" charset="-78"/>
                <a:cs typeface="Andalus" pitchFamily="18" charset="-78"/>
              </a:rPr>
              <a:t>can occur in either the </a:t>
            </a:r>
            <a:r>
              <a:rPr lang="en-US" sz="3600" b="1" dirty="0" err="1" smtClean="0">
                <a:solidFill>
                  <a:srgbClr val="0A1D01"/>
                </a:solidFill>
                <a:latin typeface="Andalus" pitchFamily="18" charset="-78"/>
                <a:cs typeface="Andalus" pitchFamily="18" charset="-78"/>
              </a:rPr>
              <a:t>autosomes</a:t>
            </a:r>
            <a:r>
              <a:rPr lang="en-US" sz="3600" b="1" dirty="0" smtClean="0">
                <a:solidFill>
                  <a:srgbClr val="0A1D01"/>
                </a:solidFill>
                <a:latin typeface="Andalus" pitchFamily="18" charset="-78"/>
                <a:cs typeface="Andalus" pitchFamily="18" charset="-78"/>
              </a:rPr>
              <a:t> </a:t>
            </a:r>
            <a:r>
              <a:rPr lang="en-US" sz="3600" dirty="0" smtClean="0">
                <a:solidFill>
                  <a:srgbClr val="0A1D01"/>
                </a:solidFill>
                <a:latin typeface="Andalus" pitchFamily="18" charset="-78"/>
                <a:cs typeface="Andalus" pitchFamily="18" charset="-78"/>
              </a:rPr>
              <a:t>or the </a:t>
            </a:r>
            <a:r>
              <a:rPr lang="en-US" sz="3600" b="1" dirty="0" smtClean="0">
                <a:solidFill>
                  <a:srgbClr val="0A1D01"/>
                </a:solidFill>
                <a:latin typeface="Andalus" pitchFamily="18" charset="-78"/>
                <a:cs typeface="Andalus" pitchFamily="18" charset="-78"/>
              </a:rPr>
              <a:t>sex chromosomes </a:t>
            </a:r>
            <a:r>
              <a:rPr lang="en-US" sz="3600" dirty="0" smtClean="0">
                <a:solidFill>
                  <a:srgbClr val="0A1D01"/>
                </a:solidFill>
                <a:latin typeface="Andalus" pitchFamily="18" charset="-78"/>
                <a:cs typeface="Andalus" pitchFamily="18" charset="-78"/>
              </a:rPr>
              <a:t>and can be divided into two categories</a:t>
            </a:r>
          </a:p>
          <a:p>
            <a:pPr>
              <a:buNone/>
            </a:pPr>
            <a:endParaRPr lang="ar-IQ" dirty="0">
              <a:solidFill>
                <a:srgbClr val="0A1D0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8748464" cy="6215106"/>
          </a:xfrm>
        </p:spPr>
        <p:style>
          <a:lnRef idx="3">
            <a:schemeClr val="lt1"/>
          </a:lnRef>
          <a:fillRef idx="1">
            <a:schemeClr val="accent3"/>
          </a:fillRef>
          <a:effectRef idx="1">
            <a:schemeClr val="accent3"/>
          </a:effectRef>
          <a:fontRef idx="minor">
            <a:schemeClr val="lt1"/>
          </a:fontRef>
        </p:style>
        <p:txBody>
          <a:bodyPr/>
          <a:lstStyle/>
          <a:p>
            <a:pPr lvl="0" algn="just">
              <a:buAutoNum type="alphaLcPeriod"/>
            </a:pPr>
            <a:r>
              <a:rPr lang="en-US" sz="2400" b="1" u="sng" dirty="0" smtClean="0">
                <a:solidFill>
                  <a:srgbClr val="0A1D01"/>
                </a:solidFill>
              </a:rPr>
              <a:t>Abnormalities of </a:t>
            </a:r>
            <a:r>
              <a:rPr lang="en-US" b="1" u="sng" dirty="0" smtClean="0">
                <a:solidFill>
                  <a:srgbClr val="0A1D01"/>
                </a:solidFill>
                <a:latin typeface="Andalus" pitchFamily="18" charset="-78"/>
                <a:cs typeface="Andalus" pitchFamily="18" charset="-78"/>
              </a:rPr>
              <a:t>number</a:t>
            </a:r>
            <a:r>
              <a:rPr lang="en-US" dirty="0" smtClean="0">
                <a:solidFill>
                  <a:srgbClr val="0A1D01"/>
                </a:solidFill>
                <a:latin typeface="Andalus" pitchFamily="18" charset="-78"/>
                <a:cs typeface="Andalus" pitchFamily="18" charset="-78"/>
              </a:rPr>
              <a:t> </a:t>
            </a:r>
          </a:p>
          <a:p>
            <a:pPr marL="457200" lvl="0" indent="-457200" algn="just">
              <a:buNone/>
            </a:pPr>
            <a:r>
              <a:rPr lang="en-US" dirty="0" smtClean="0">
                <a:solidFill>
                  <a:srgbClr val="0A1D01"/>
                </a:solidFill>
                <a:latin typeface="Andalus" pitchFamily="18" charset="-78"/>
                <a:cs typeface="Andalus" pitchFamily="18" charset="-78"/>
              </a:rPr>
              <a:t>  The abnormality is most often caused by non disjunction, a failure of paired chromosomes to separate during cell division. If non disjunction occurs in either the sperm or the egg before fertilization, the resulting zygote (fertilized egg) will have an abnormal chromosome makeup in all of the cells. If non disjunction occurs after fertilization, the developing zygote will have cells with two or more different chromosome make ups, evolving into two or more different cell lines</a:t>
            </a:r>
          </a:p>
          <a:p>
            <a:endParaRPr lang="ar-IQ"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572560" cy="6286544"/>
          </a:xfrm>
        </p:spPr>
        <p:style>
          <a:lnRef idx="3">
            <a:schemeClr val="lt1"/>
          </a:lnRef>
          <a:fillRef idx="1">
            <a:schemeClr val="accent3"/>
          </a:fillRef>
          <a:effectRef idx="1">
            <a:schemeClr val="accent3"/>
          </a:effectRef>
          <a:fontRef idx="minor">
            <a:schemeClr val="lt1"/>
          </a:fontRef>
        </p:style>
        <p:txBody>
          <a:bodyPr/>
          <a:lstStyle/>
          <a:p>
            <a:pPr>
              <a:buNone/>
            </a:pPr>
            <a:r>
              <a:rPr lang="en-US" b="1" u="sng" dirty="0" smtClean="0"/>
              <a:t>b. </a:t>
            </a:r>
            <a:r>
              <a:rPr lang="en-US" b="1" u="sng" dirty="0" smtClean="0">
                <a:solidFill>
                  <a:srgbClr val="0A1D01"/>
                </a:solidFill>
                <a:latin typeface="Andalus" pitchFamily="18" charset="-78"/>
                <a:cs typeface="Andalus" pitchFamily="18" charset="-78"/>
              </a:rPr>
              <a:t>Abnormalities of structure: </a:t>
            </a:r>
          </a:p>
          <a:p>
            <a:pPr algn="just">
              <a:buNone/>
            </a:pPr>
            <a:r>
              <a:rPr lang="en-US" dirty="0" smtClean="0">
                <a:solidFill>
                  <a:srgbClr val="0A1D01"/>
                </a:solidFill>
                <a:latin typeface="Andalus" pitchFamily="18" charset="-78"/>
                <a:cs typeface="Andalus" pitchFamily="18" charset="-78"/>
              </a:rPr>
              <a:t>Types of structural abnormalities include </a:t>
            </a:r>
          </a:p>
          <a:p>
            <a:pPr marL="514350" indent="-514350" algn="just">
              <a:buAutoNum type="arabicPeriod"/>
            </a:pPr>
            <a:r>
              <a:rPr lang="en-US" sz="2800" b="1" dirty="0" smtClean="0">
                <a:solidFill>
                  <a:srgbClr val="FF0000"/>
                </a:solidFill>
                <a:latin typeface="Andalus" pitchFamily="18" charset="-78"/>
                <a:cs typeface="Andalus" pitchFamily="18" charset="-78"/>
              </a:rPr>
              <a:t>duplication</a:t>
            </a:r>
            <a:r>
              <a:rPr lang="en-US" sz="2400" dirty="0" smtClean="0">
                <a:solidFill>
                  <a:srgbClr val="0A1D01"/>
                </a:solidFill>
                <a:latin typeface="Andalus" pitchFamily="18" charset="-78"/>
                <a:cs typeface="Andalus" pitchFamily="18" charset="-78"/>
              </a:rPr>
              <a:t>:  there is an extra chromosomal segment within the same homologous or another non-homologous chromosome</a:t>
            </a:r>
          </a:p>
          <a:p>
            <a:pPr marL="457200" indent="-457200" algn="just">
              <a:buAutoNum type="arabicPeriod"/>
            </a:pPr>
            <a:endParaRPr lang="en-US" sz="2400" dirty="0" smtClean="0">
              <a:solidFill>
                <a:srgbClr val="0A1D01"/>
              </a:solidFill>
              <a:latin typeface="Andalus" pitchFamily="18" charset="-78"/>
              <a:cs typeface="Andalus" pitchFamily="18" charset="-78"/>
            </a:endParaRPr>
          </a:p>
          <a:p>
            <a:pPr marL="457200" indent="-457200" algn="just">
              <a:buAutoNum type="arabicPeriod"/>
            </a:pPr>
            <a:endParaRPr lang="en-US" sz="2400" dirty="0" smtClean="0">
              <a:solidFill>
                <a:srgbClr val="0A1D01"/>
              </a:solidFill>
              <a:latin typeface="Andalus" pitchFamily="18" charset="-78"/>
              <a:cs typeface="Andalus" pitchFamily="18" charset="-78"/>
            </a:endParaRPr>
          </a:p>
          <a:p>
            <a:pPr marL="457200" indent="-457200" algn="just">
              <a:buAutoNum type="arabicPeriod"/>
            </a:pPr>
            <a:endParaRPr lang="en-US" sz="2400" dirty="0" smtClean="0">
              <a:solidFill>
                <a:srgbClr val="0A1D01"/>
              </a:solidFill>
              <a:latin typeface="Andalus" pitchFamily="18" charset="-78"/>
              <a:cs typeface="Andalus" pitchFamily="18" charset="-78"/>
            </a:endParaRPr>
          </a:p>
          <a:p>
            <a:pPr algn="just">
              <a:buNone/>
            </a:pPr>
            <a:endParaRPr lang="en-US" sz="1200" dirty="0" smtClean="0">
              <a:solidFill>
                <a:srgbClr val="0A1D01"/>
              </a:solidFill>
              <a:latin typeface="Andalus" pitchFamily="18" charset="-78"/>
              <a:cs typeface="Andalus" pitchFamily="18" charset="-78"/>
            </a:endParaRPr>
          </a:p>
          <a:p>
            <a:pPr algn="just">
              <a:buNone/>
            </a:pPr>
            <a:endParaRPr lang="en-US" sz="2000" dirty="0" smtClean="0">
              <a:solidFill>
                <a:srgbClr val="0A1D01"/>
              </a:solidFill>
              <a:latin typeface="Andalus" pitchFamily="18" charset="-78"/>
              <a:cs typeface="Andalus" pitchFamily="18" charset="-78"/>
            </a:endParaRPr>
          </a:p>
        </p:txBody>
      </p:sp>
      <p:pic>
        <p:nvPicPr>
          <p:cNvPr id="4" name="صورة 3" descr="http://www.eurogentest.org/fileadmin/templates/eugt/leaflets/images/template/duplication.jpg"/>
          <p:cNvPicPr/>
          <p:nvPr/>
        </p:nvPicPr>
        <p:blipFill>
          <a:blip r:embed="rId2" cstate="print"/>
          <a:srcRect/>
          <a:stretch>
            <a:fillRect/>
          </a:stretch>
        </p:blipFill>
        <p:spPr bwMode="auto">
          <a:xfrm>
            <a:off x="2714612" y="3000372"/>
            <a:ext cx="3071834" cy="268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500042"/>
            <a:ext cx="8324880" cy="5519758"/>
          </a:xfrm>
        </p:spPr>
        <p:style>
          <a:lnRef idx="3">
            <a:schemeClr val="lt1"/>
          </a:lnRef>
          <a:fillRef idx="1">
            <a:schemeClr val="accent3"/>
          </a:fillRef>
          <a:effectRef idx="1">
            <a:schemeClr val="accent3"/>
          </a:effectRef>
          <a:fontRef idx="minor">
            <a:schemeClr val="lt1"/>
          </a:fontRef>
        </p:style>
        <p:txBody>
          <a:bodyPr/>
          <a:lstStyle/>
          <a:p>
            <a:pPr algn="just">
              <a:buNone/>
            </a:pPr>
            <a:r>
              <a:rPr lang="en-US" b="1" dirty="0" smtClean="0">
                <a:solidFill>
                  <a:srgbClr val="FF0000"/>
                </a:solidFill>
                <a:latin typeface="Andalus" pitchFamily="18" charset="-78"/>
                <a:cs typeface="Andalus" pitchFamily="18" charset="-78"/>
              </a:rPr>
              <a:t>Deletions </a:t>
            </a:r>
            <a:r>
              <a:rPr lang="en-US" dirty="0" smtClean="0">
                <a:solidFill>
                  <a:srgbClr val="0A1D01"/>
                </a:solidFill>
                <a:latin typeface="Andalus" pitchFamily="18" charset="-78"/>
                <a:cs typeface="Andalus" pitchFamily="18" charset="-78"/>
              </a:rPr>
              <a:t>:</a:t>
            </a:r>
            <a:r>
              <a:rPr lang="ar-IQ" dirty="0" smtClean="0">
                <a:solidFill>
                  <a:srgbClr val="0A1D01"/>
                </a:solidFill>
                <a:latin typeface="Andalus" pitchFamily="18" charset="-78"/>
                <a:cs typeface="Andalus" pitchFamily="18" charset="-78"/>
              </a:rPr>
              <a:t>حذف</a:t>
            </a:r>
            <a:r>
              <a:rPr lang="en-US" dirty="0" smtClean="0">
                <a:solidFill>
                  <a:srgbClr val="0A1D01"/>
                </a:solidFill>
                <a:latin typeface="Andalus" pitchFamily="18" charset="-78"/>
                <a:cs typeface="Andalus" pitchFamily="18" charset="-78"/>
              </a:rPr>
              <a:t>result in the loss of chromosomal material and partial </a:t>
            </a:r>
            <a:r>
              <a:rPr lang="en-US" dirty="0" err="1" smtClean="0">
                <a:solidFill>
                  <a:srgbClr val="0A1D01"/>
                </a:solidFill>
                <a:latin typeface="Andalus" pitchFamily="18" charset="-78"/>
                <a:cs typeface="Andalus" pitchFamily="18" charset="-78"/>
              </a:rPr>
              <a:t>monosomy</a:t>
            </a:r>
            <a:r>
              <a:rPr lang="ar-IQ" dirty="0" smtClean="0">
                <a:solidFill>
                  <a:srgbClr val="0A1D01"/>
                </a:solidFill>
                <a:latin typeface="Andalus" pitchFamily="18" charset="-78"/>
                <a:cs typeface="Andalus" pitchFamily="18" charset="-78"/>
              </a:rPr>
              <a:t>احادي </a:t>
            </a:r>
            <a:r>
              <a:rPr lang="en-US" dirty="0" smtClean="0">
                <a:solidFill>
                  <a:srgbClr val="0A1D01"/>
                </a:solidFill>
                <a:latin typeface="Andalus" pitchFamily="18" charset="-78"/>
                <a:cs typeface="Andalus" pitchFamily="18" charset="-78"/>
              </a:rPr>
              <a:t> for the chromosome involved.</a:t>
            </a:r>
          </a:p>
          <a:p>
            <a:pPr algn="just">
              <a:buNone/>
            </a:pPr>
            <a:endParaRPr lang="en-US" sz="2800" dirty="0" smtClean="0">
              <a:solidFill>
                <a:srgbClr val="0A1D01"/>
              </a:solidFill>
              <a:latin typeface="Andalus" pitchFamily="18" charset="-78"/>
              <a:cs typeface="Andalus" pitchFamily="18" charset="-78"/>
            </a:endParaRPr>
          </a:p>
          <a:p>
            <a:pPr algn="just">
              <a:buNone/>
            </a:pPr>
            <a:endParaRPr lang="en-US" sz="2800" dirty="0" smtClean="0">
              <a:solidFill>
                <a:srgbClr val="0A1D01"/>
              </a:solidFill>
              <a:latin typeface="Andalus" pitchFamily="18" charset="-78"/>
              <a:cs typeface="Andalus" pitchFamily="18" charset="-78"/>
            </a:endParaRPr>
          </a:p>
          <a:p>
            <a:endParaRPr lang="ar-IQ" dirty="0"/>
          </a:p>
        </p:txBody>
      </p:sp>
      <p:pic>
        <p:nvPicPr>
          <p:cNvPr id="4" name="صورة 3" descr="نتيجة بحث الصور عن الانتقاص في الكروموسوم"/>
          <p:cNvPicPr/>
          <p:nvPr/>
        </p:nvPicPr>
        <p:blipFill>
          <a:blip r:embed="rId2" cstate="print"/>
          <a:srcRect/>
          <a:stretch>
            <a:fillRect/>
          </a:stretch>
        </p:blipFill>
        <p:spPr bwMode="auto">
          <a:xfrm>
            <a:off x="4126547" y="2633344"/>
            <a:ext cx="2660031" cy="27959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571500" y="457200"/>
            <a:ext cx="8001000" cy="762000"/>
          </a:xfrm>
          <a:blipFill>
            <a:blip r:embed="rId2" cstate="print"/>
            <a:tile tx="0" ty="0" sx="100000" sy="100000" flip="none" algn="tl"/>
          </a:blipFill>
          <a:ln>
            <a:solidFill>
              <a:schemeClr val="bg2">
                <a:lumMod val="75000"/>
              </a:schemeClr>
            </a:solidFill>
          </a:ln>
        </p:spPr>
        <p:style>
          <a:lnRef idx="1">
            <a:schemeClr val="accent3"/>
          </a:lnRef>
          <a:fillRef idx="3">
            <a:schemeClr val="accent3"/>
          </a:fillRef>
          <a:effectRef idx="2">
            <a:schemeClr val="accent3"/>
          </a:effectRef>
          <a:fontRef idx="minor">
            <a:schemeClr val="lt1"/>
          </a:fontRef>
        </p:style>
        <p:txBody>
          <a:bodyPr/>
          <a:lstStyle/>
          <a:p>
            <a:r>
              <a:rPr lang="en-US" sz="4000" b="1" dirty="0" smtClean="0">
                <a:solidFill>
                  <a:srgbClr val="B620A1"/>
                </a:solidFill>
              </a:rPr>
              <a:t>What is Genetics</a:t>
            </a:r>
            <a:endParaRPr lang="en-US" sz="4000" b="1" dirty="0">
              <a:solidFill>
                <a:srgbClr val="B620A1"/>
              </a:solidFill>
            </a:endParaRPr>
          </a:p>
        </p:txBody>
      </p:sp>
      <p:sp>
        <p:nvSpPr>
          <p:cNvPr id="61443" name="Rectangle 3" descr="Rectangle: Click to edit Master text styles&#10;Second level&#10;Third level&#10;Fourth level&#10;Fifth level"/>
          <p:cNvSpPr>
            <a:spLocks noGrp="1" noChangeArrowheads="1"/>
          </p:cNvSpPr>
          <p:nvPr>
            <p:ph type="body" idx="1"/>
          </p:nvPr>
        </p:nvSpPr>
        <p:spPr>
          <a:xfrm>
            <a:off x="609600" y="1500174"/>
            <a:ext cx="8001000" cy="4519626"/>
          </a:xfrm>
          <a:ln>
            <a:solidFill>
              <a:schemeClr val="bg2">
                <a:lumMod val="75000"/>
              </a:schemeClr>
            </a:solidFill>
          </a:ln>
        </p:spPr>
        <p:style>
          <a:lnRef idx="3">
            <a:schemeClr val="lt1"/>
          </a:lnRef>
          <a:fillRef idx="1">
            <a:schemeClr val="accent3"/>
          </a:fillRef>
          <a:effectRef idx="1">
            <a:schemeClr val="accent3"/>
          </a:effectRef>
          <a:fontRef idx="minor">
            <a:schemeClr val="lt1"/>
          </a:fontRef>
        </p:style>
        <p:txBody>
          <a:bodyPr/>
          <a:lstStyle/>
          <a:p>
            <a:pPr marL="0" indent="0" algn="just">
              <a:buNone/>
            </a:pPr>
            <a:r>
              <a:rPr lang="en-US" sz="4000" dirty="0" smtClean="0">
                <a:solidFill>
                  <a:srgbClr val="0A1D01"/>
                </a:solidFill>
                <a:latin typeface="Aldhabi" pitchFamily="2" charset="-78"/>
                <a:cs typeface="Aldhabi" pitchFamily="2" charset="-78"/>
              </a:rPr>
              <a:t>Genetics </a:t>
            </a:r>
            <a:r>
              <a:rPr lang="en-US" sz="4000" dirty="0">
                <a:solidFill>
                  <a:srgbClr val="0A1D01"/>
                </a:solidFill>
                <a:latin typeface="Aldhabi" pitchFamily="2" charset="-78"/>
                <a:cs typeface="Aldhabi" pitchFamily="2" charset="-78"/>
              </a:rPr>
              <a:t>is the study of individual genes and their role in heritance. Genomics, a relatively new science, is the study of all genes and </a:t>
            </a:r>
            <a:r>
              <a:rPr lang="en-US" sz="4000" dirty="0" smtClean="0">
                <a:solidFill>
                  <a:srgbClr val="0A1D01"/>
                </a:solidFill>
                <a:latin typeface="Aldhabi" pitchFamily="2" charset="-78"/>
                <a:cs typeface="Aldhabi" pitchFamily="2" charset="-78"/>
              </a:rPr>
              <a:t>includes interactions </a:t>
            </a:r>
            <a:r>
              <a:rPr lang="en-US" sz="4000" dirty="0">
                <a:solidFill>
                  <a:srgbClr val="0A1D01"/>
                </a:solidFill>
                <a:latin typeface="Aldhabi" pitchFamily="2" charset="-78"/>
                <a:cs typeface="Aldhabi" pitchFamily="2" charset="-78"/>
              </a:rPr>
              <a:t>among genes as well as interactions between genes and </a:t>
            </a:r>
            <a:r>
              <a:rPr lang="en-US" sz="4000" dirty="0" smtClean="0">
                <a:solidFill>
                  <a:srgbClr val="0A1D01"/>
                </a:solidFill>
                <a:latin typeface="Aldhabi" pitchFamily="2" charset="-78"/>
                <a:cs typeface="Aldhabi" pitchFamily="2" charset="-78"/>
              </a:rPr>
              <a:t>the environment</a:t>
            </a:r>
            <a:r>
              <a:rPr lang="en-US" sz="4000" dirty="0">
                <a:solidFill>
                  <a:srgbClr val="0A1D01"/>
                </a:solidFill>
                <a:latin typeface="Aldhabi" pitchFamily="2" charset="-78"/>
                <a:cs typeface="Aldhabi" pitchFamily="2" charset="-78"/>
              </a:rPr>
              <a:t>. Genomics plays a role in complex conditions such as heart disease and diabetes. </a:t>
            </a:r>
            <a:endParaRPr lang="en-US" sz="4000" b="1" dirty="0">
              <a:solidFill>
                <a:srgbClr val="0A1D01"/>
              </a:solidFill>
              <a:latin typeface="Aldhabi" pitchFamily="2" charset="-78"/>
              <a:cs typeface="Aldhabi"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61442"/>
                                        </p:tgtEl>
                                        <p:attrNameLst>
                                          <p:attrName>style.visibility</p:attrName>
                                        </p:attrNameLst>
                                      </p:cBhvr>
                                      <p:to>
                                        <p:strVal val="visible"/>
                                      </p:to>
                                    </p:set>
                                    <p:animEffect transition="in" filter="blinds(horizontal)">
                                      <p:cBhvr>
                                        <p:cTn id="7" dur="500"/>
                                        <p:tgtEl>
                                          <p:spTgt spid="614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144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1443">
                                            <p:txEl>
                                              <p:pRg st="0" end="0"/>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autoUpdateAnimBg="0"/>
      <p:bldP spid="6144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620688"/>
            <a:ext cx="8391306" cy="5327674"/>
          </a:xfrm>
        </p:spPr>
        <p:style>
          <a:lnRef idx="3">
            <a:schemeClr val="lt1"/>
          </a:lnRef>
          <a:fillRef idx="1">
            <a:schemeClr val="accent3"/>
          </a:fillRef>
          <a:effectRef idx="1">
            <a:schemeClr val="accent3"/>
          </a:effectRef>
          <a:fontRef idx="minor">
            <a:schemeClr val="lt1"/>
          </a:fontRef>
        </p:style>
        <p:txBody>
          <a:bodyPr/>
          <a:lstStyle/>
          <a:p>
            <a:r>
              <a:rPr lang="en-US" sz="2800" b="1" dirty="0" smtClean="0">
                <a:solidFill>
                  <a:srgbClr val="FF0000"/>
                </a:solidFill>
                <a:latin typeface="Andalus" pitchFamily="18" charset="-78"/>
                <a:cs typeface="Andalus" pitchFamily="18" charset="-78"/>
              </a:rPr>
              <a:t>Micro deletions</a:t>
            </a:r>
            <a:r>
              <a:rPr lang="en-US" sz="2800" dirty="0" smtClean="0">
                <a:solidFill>
                  <a:srgbClr val="0A1D01"/>
                </a:solidFill>
                <a:latin typeface="Andalus" pitchFamily="18" charset="-78"/>
                <a:cs typeface="Andalus" pitchFamily="18" charset="-78"/>
              </a:rPr>
              <a:t>:  </a:t>
            </a:r>
            <a:r>
              <a:rPr lang="en-US" dirty="0" smtClean="0">
                <a:solidFill>
                  <a:srgbClr val="0A1D01"/>
                </a:solidFill>
                <a:latin typeface="Andalus" pitchFamily="18" charset="-78"/>
                <a:cs typeface="Andalus" pitchFamily="18" charset="-78"/>
              </a:rPr>
              <a:t>are deletions too small to be detected by standard cytogenetic </a:t>
            </a:r>
            <a:r>
              <a:rPr lang="ar-IQ" dirty="0" smtClean="0">
                <a:solidFill>
                  <a:srgbClr val="0A1D01"/>
                </a:solidFill>
                <a:latin typeface="Andalus" pitchFamily="18" charset="-78"/>
                <a:cs typeface="Andalus" pitchFamily="18" charset="-78"/>
              </a:rPr>
              <a:t>   خلوي</a:t>
            </a:r>
            <a:r>
              <a:rPr lang="en-US" dirty="0" smtClean="0">
                <a:solidFill>
                  <a:srgbClr val="0A1D01"/>
                </a:solidFill>
                <a:latin typeface="Andalus" pitchFamily="18" charset="-78"/>
                <a:cs typeface="Andalus" pitchFamily="18" charset="-78"/>
              </a:rPr>
              <a:t> techniques. Whenever a portion of a chromosome is deleted from one chromosome and added to another, the gamete produced may have either extra copies of genes or too few copies</a:t>
            </a:r>
            <a:endParaRPr lang="ar-IQ"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034" y="285728"/>
            <a:ext cx="8110566" cy="5734072"/>
          </a:xfrm>
          <a:ln>
            <a:solidFill>
              <a:srgbClr val="00B0F0"/>
            </a:solidFill>
          </a:ln>
        </p:spPr>
        <p:style>
          <a:lnRef idx="3">
            <a:schemeClr val="lt1"/>
          </a:lnRef>
          <a:fillRef idx="1">
            <a:schemeClr val="accent3"/>
          </a:fillRef>
          <a:effectRef idx="1">
            <a:schemeClr val="accent3"/>
          </a:effectRef>
          <a:fontRef idx="minor">
            <a:schemeClr val="lt1"/>
          </a:fontRef>
        </p:style>
        <p:txBody>
          <a:bodyPr/>
          <a:lstStyle/>
          <a:p>
            <a:pPr>
              <a:buNone/>
            </a:pPr>
            <a:r>
              <a:rPr lang="en-US" sz="2400" b="1" dirty="0" smtClean="0">
                <a:solidFill>
                  <a:srgbClr val="FF0000"/>
                </a:solidFill>
              </a:rPr>
              <a:t>4</a:t>
            </a:r>
            <a:r>
              <a:rPr lang="en-US" b="1" dirty="0" smtClean="0">
                <a:solidFill>
                  <a:srgbClr val="FF0000"/>
                </a:solidFill>
              </a:rPr>
              <a:t>. </a:t>
            </a:r>
            <a:r>
              <a:rPr lang="en-US" sz="2800" b="1" dirty="0" smtClean="0">
                <a:solidFill>
                  <a:srgbClr val="FF0000"/>
                </a:solidFill>
                <a:latin typeface="Andalus" pitchFamily="18" charset="-78"/>
                <a:cs typeface="Andalus" pitchFamily="18" charset="-78"/>
              </a:rPr>
              <a:t>Inversions </a:t>
            </a:r>
            <a:r>
              <a:rPr lang="en-US" sz="2800" dirty="0" smtClean="0">
                <a:solidFill>
                  <a:srgbClr val="0A1D01"/>
                </a:solidFill>
                <a:latin typeface="Andalus" pitchFamily="18" charset="-78"/>
                <a:cs typeface="Andalus" pitchFamily="18" charset="-78"/>
              </a:rPr>
              <a:t>:</a:t>
            </a:r>
            <a:r>
              <a:rPr lang="ar-IQ" sz="2800" dirty="0" smtClean="0">
                <a:solidFill>
                  <a:srgbClr val="0A1D01"/>
                </a:solidFill>
                <a:latin typeface="Andalus" pitchFamily="18" charset="-78"/>
                <a:cs typeface="Andalus" pitchFamily="18" charset="-78"/>
              </a:rPr>
              <a:t>عكس</a:t>
            </a:r>
            <a:endParaRPr lang="en-US" sz="2800" dirty="0" smtClean="0">
              <a:solidFill>
                <a:srgbClr val="0A1D01"/>
              </a:solidFill>
              <a:latin typeface="Andalus" pitchFamily="18" charset="-78"/>
              <a:cs typeface="Andalus" pitchFamily="18" charset="-78"/>
            </a:endParaRPr>
          </a:p>
          <a:p>
            <a:pPr>
              <a:buNone/>
            </a:pPr>
            <a:r>
              <a:rPr lang="en-US" sz="2800" dirty="0" smtClean="0">
                <a:solidFill>
                  <a:srgbClr val="0A1D01"/>
                </a:solidFill>
                <a:latin typeface="Andalus" pitchFamily="18" charset="-78"/>
                <a:cs typeface="Andalus" pitchFamily="18" charset="-78"/>
              </a:rPr>
              <a:t>Are deviations in which a portion of the chromosome has been rearranged in reverse order</a:t>
            </a:r>
            <a:endParaRPr lang="ar-IQ" dirty="0">
              <a:solidFill>
                <a:srgbClr val="0A1D01"/>
              </a:solidFill>
              <a:latin typeface="Andalus" pitchFamily="18" charset="-78"/>
              <a:cs typeface="Andalus" pitchFamily="18" charset="-78"/>
            </a:endParaRPr>
          </a:p>
        </p:txBody>
      </p:sp>
      <p:pic>
        <p:nvPicPr>
          <p:cNvPr id="4" name="صورة 3" descr="http://www.eurogentest.org/fileadmin/templates/eugt/leaflets/images/template/inversion.jpg"/>
          <p:cNvPicPr/>
          <p:nvPr/>
        </p:nvPicPr>
        <p:blipFill>
          <a:blip r:embed="rId2" cstate="print"/>
          <a:srcRect/>
          <a:stretch>
            <a:fillRect/>
          </a:stretch>
        </p:blipFill>
        <p:spPr bwMode="auto">
          <a:xfrm>
            <a:off x="4067174" y="2550160"/>
            <a:ext cx="2719403" cy="28076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04800"/>
            <a:ext cx="7772400" cy="981060"/>
          </a:xfrm>
        </p:spPr>
        <p:style>
          <a:lnRef idx="1">
            <a:schemeClr val="accent1"/>
          </a:lnRef>
          <a:fillRef idx="2">
            <a:schemeClr val="accent1"/>
          </a:fillRef>
          <a:effectRef idx="1">
            <a:schemeClr val="accent1"/>
          </a:effectRef>
          <a:fontRef idx="minor">
            <a:schemeClr val="dk1"/>
          </a:fontRef>
        </p:style>
        <p:txBody>
          <a:bodyPr/>
          <a:lstStyle/>
          <a:p>
            <a:r>
              <a:rPr lang="en-US" dirty="0" smtClean="0"/>
              <a:t>Chromosome abnormalities</a:t>
            </a:r>
            <a:endParaRPr lang="ar-IQ" dirty="0"/>
          </a:p>
        </p:txBody>
      </p:sp>
      <p:sp>
        <p:nvSpPr>
          <p:cNvPr id="3" name="عنصر نائب للمحتوى 2"/>
          <p:cNvSpPr>
            <a:spLocks noGrp="1"/>
          </p:cNvSpPr>
          <p:nvPr>
            <p:ph idx="1"/>
          </p:nvPr>
        </p:nvSpPr>
        <p:spPr>
          <a:xfrm>
            <a:off x="285720" y="1357298"/>
            <a:ext cx="8429684" cy="5286412"/>
          </a:xfrm>
        </p:spPr>
        <p:style>
          <a:lnRef idx="3">
            <a:schemeClr val="lt1"/>
          </a:lnRef>
          <a:fillRef idx="1">
            <a:schemeClr val="accent3"/>
          </a:fillRef>
          <a:effectRef idx="1">
            <a:schemeClr val="accent3"/>
          </a:effectRef>
          <a:fontRef idx="minor">
            <a:schemeClr val="lt1"/>
          </a:fontRef>
        </p:style>
        <p:txBody>
          <a:bodyPr/>
          <a:lstStyle/>
          <a:p>
            <a:r>
              <a:rPr lang="en-US" b="1" dirty="0" smtClean="0">
                <a:solidFill>
                  <a:srgbClr val="0A1D01"/>
                </a:solidFill>
              </a:rPr>
              <a:t>Altered Chromosome</a:t>
            </a:r>
            <a:r>
              <a:rPr lang="ar-IQ" b="1" dirty="0" smtClean="0">
                <a:solidFill>
                  <a:srgbClr val="0A1D01"/>
                </a:solidFill>
              </a:rPr>
              <a:t> تغيير </a:t>
            </a:r>
            <a:r>
              <a:rPr lang="en-US" b="1" dirty="0" smtClean="0">
                <a:solidFill>
                  <a:srgbClr val="0A1D01"/>
                </a:solidFill>
              </a:rPr>
              <a:t>: 21</a:t>
            </a:r>
            <a:endParaRPr lang="en-US" dirty="0" smtClean="0">
              <a:solidFill>
                <a:srgbClr val="0A1D01"/>
              </a:solidFill>
            </a:endParaRPr>
          </a:p>
          <a:p>
            <a:pPr>
              <a:buNone/>
            </a:pPr>
            <a:r>
              <a:rPr lang="en-US" dirty="0" smtClean="0">
                <a:solidFill>
                  <a:srgbClr val="0A1D01"/>
                </a:solidFill>
              </a:rPr>
              <a:t>Genetic defect: </a:t>
            </a:r>
            <a:r>
              <a:rPr lang="en-US" dirty="0" err="1" smtClean="0">
                <a:solidFill>
                  <a:srgbClr val="0A1D01"/>
                </a:solidFill>
              </a:rPr>
              <a:t>trisomy</a:t>
            </a:r>
            <a:r>
              <a:rPr lang="en-US" dirty="0" smtClean="0">
                <a:solidFill>
                  <a:srgbClr val="0A1D01"/>
                </a:solidFill>
              </a:rPr>
              <a:t> 21 (Down syndrome)</a:t>
            </a:r>
          </a:p>
          <a:p>
            <a:pPr>
              <a:buNone/>
            </a:pPr>
            <a:r>
              <a:rPr lang="en-US" dirty="0" smtClean="0">
                <a:solidFill>
                  <a:srgbClr val="0A1D01"/>
                </a:solidFill>
              </a:rPr>
              <a:t>Incidence: average 1 in 700 live births</a:t>
            </a:r>
          </a:p>
          <a:p>
            <a:endParaRPr lang="ar-IQ" dirty="0"/>
          </a:p>
        </p:txBody>
      </p:sp>
      <p:pic>
        <p:nvPicPr>
          <p:cNvPr id="4" name="صورة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4678" y="3929066"/>
            <a:ext cx="5270649" cy="2416916"/>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Chromosome abnormalities</a:t>
            </a:r>
            <a:endParaRPr lang="ar-IQ" dirty="0"/>
          </a:p>
        </p:txBody>
      </p:sp>
      <p:sp>
        <p:nvSpPr>
          <p:cNvPr id="3" name="عنصر نائب للمحتوى 2"/>
          <p:cNvSpPr>
            <a:spLocks noGrp="1"/>
          </p:cNvSpPr>
          <p:nvPr>
            <p:ph idx="1"/>
          </p:nvPr>
        </p:nvSpPr>
        <p:spPr/>
        <p:style>
          <a:lnRef idx="3">
            <a:schemeClr val="lt1"/>
          </a:lnRef>
          <a:fillRef idx="1">
            <a:schemeClr val="accent3"/>
          </a:fillRef>
          <a:effectRef idx="1">
            <a:schemeClr val="accent3"/>
          </a:effectRef>
          <a:fontRef idx="minor">
            <a:schemeClr val="lt1"/>
          </a:fontRef>
        </p:style>
        <p:txBody>
          <a:bodyPr/>
          <a:lstStyle/>
          <a:p>
            <a:r>
              <a:rPr lang="en-US" b="1" dirty="0" smtClean="0">
                <a:solidFill>
                  <a:srgbClr val="0A1D01"/>
                </a:solidFill>
              </a:rPr>
              <a:t>Altered Chromosome: 18</a:t>
            </a:r>
            <a:endParaRPr lang="en-US" dirty="0" smtClean="0">
              <a:solidFill>
                <a:srgbClr val="0A1D01"/>
              </a:solidFill>
            </a:endParaRPr>
          </a:p>
          <a:p>
            <a:pPr>
              <a:buNone/>
            </a:pPr>
            <a:r>
              <a:rPr lang="en-US" dirty="0" smtClean="0">
                <a:solidFill>
                  <a:srgbClr val="0A1D01"/>
                </a:solidFill>
              </a:rPr>
              <a:t>Genetic defect: </a:t>
            </a:r>
            <a:r>
              <a:rPr lang="en-US" dirty="0" err="1" smtClean="0">
                <a:solidFill>
                  <a:srgbClr val="0A1D01"/>
                </a:solidFill>
              </a:rPr>
              <a:t>trisomy</a:t>
            </a:r>
            <a:r>
              <a:rPr lang="en-US" dirty="0" smtClean="0">
                <a:solidFill>
                  <a:srgbClr val="0A1D01"/>
                </a:solidFill>
              </a:rPr>
              <a:t> 18</a:t>
            </a:r>
          </a:p>
          <a:p>
            <a:pPr>
              <a:buNone/>
            </a:pPr>
            <a:r>
              <a:rPr lang="en-US" dirty="0" smtClean="0">
                <a:solidFill>
                  <a:srgbClr val="0A1D01"/>
                </a:solidFill>
              </a:rPr>
              <a:t>Incidence: 1 in 3000 live births</a:t>
            </a:r>
          </a:p>
          <a:p>
            <a:endParaRPr lang="ar-IQ" dirty="0">
              <a:solidFill>
                <a:srgbClr val="0A1D01"/>
              </a:solidFill>
            </a:endParaRPr>
          </a:p>
        </p:txBody>
      </p:sp>
      <p:pic>
        <p:nvPicPr>
          <p:cNvPr id="4" name="صورة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868" y="3714752"/>
            <a:ext cx="5286412" cy="3143248"/>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US" dirty="0" smtClean="0">
                <a:solidFill>
                  <a:srgbClr val="0A1D01"/>
                </a:solidFill>
              </a:rPr>
              <a:t>Chromosome abnormalities</a:t>
            </a:r>
            <a:endParaRPr lang="ar-IQ" dirty="0">
              <a:solidFill>
                <a:srgbClr val="0A1D01"/>
              </a:solidFill>
            </a:endParaRPr>
          </a:p>
        </p:txBody>
      </p:sp>
      <p:sp>
        <p:nvSpPr>
          <p:cNvPr id="3" name="عنصر نائب للمحتوى 2"/>
          <p:cNvSpPr>
            <a:spLocks noGrp="1"/>
          </p:cNvSpPr>
          <p:nvPr>
            <p:ph idx="1"/>
          </p:nvPr>
        </p:nvSpPr>
        <p:spPr>
          <a:xfrm>
            <a:off x="285720" y="1571612"/>
            <a:ext cx="8643998" cy="4929222"/>
          </a:xfrm>
        </p:spPr>
        <p:style>
          <a:lnRef idx="3">
            <a:schemeClr val="lt1"/>
          </a:lnRef>
          <a:fillRef idx="1">
            <a:schemeClr val="accent3"/>
          </a:fillRef>
          <a:effectRef idx="1">
            <a:schemeClr val="accent3"/>
          </a:effectRef>
          <a:fontRef idx="minor">
            <a:schemeClr val="lt1"/>
          </a:fontRef>
        </p:style>
        <p:txBody>
          <a:bodyPr/>
          <a:lstStyle/>
          <a:p>
            <a:r>
              <a:rPr lang="en-US" b="1" dirty="0" smtClean="0">
                <a:solidFill>
                  <a:srgbClr val="0A1D01"/>
                </a:solidFill>
              </a:rPr>
              <a:t>Altered Chromosome: 13</a:t>
            </a:r>
            <a:endParaRPr lang="en-US" dirty="0" smtClean="0">
              <a:solidFill>
                <a:srgbClr val="0A1D01"/>
              </a:solidFill>
            </a:endParaRPr>
          </a:p>
          <a:p>
            <a:pPr>
              <a:buNone/>
            </a:pPr>
            <a:r>
              <a:rPr lang="en-US" dirty="0" smtClean="0">
                <a:solidFill>
                  <a:srgbClr val="0A1D01"/>
                </a:solidFill>
              </a:rPr>
              <a:t>Genetic defect: </a:t>
            </a:r>
            <a:r>
              <a:rPr lang="en-US" dirty="0" err="1" smtClean="0">
                <a:solidFill>
                  <a:srgbClr val="0A1D01"/>
                </a:solidFill>
              </a:rPr>
              <a:t>trisomy</a:t>
            </a:r>
            <a:r>
              <a:rPr lang="en-US" dirty="0" smtClean="0">
                <a:solidFill>
                  <a:srgbClr val="0A1D01"/>
                </a:solidFill>
              </a:rPr>
              <a:t> 13</a:t>
            </a:r>
          </a:p>
          <a:p>
            <a:pPr>
              <a:buNone/>
            </a:pPr>
            <a:r>
              <a:rPr lang="en-US" dirty="0" smtClean="0">
                <a:solidFill>
                  <a:srgbClr val="0A1D01"/>
                </a:solidFill>
              </a:rPr>
              <a:t>Incidence: 1 in 5000 live births</a:t>
            </a:r>
          </a:p>
          <a:p>
            <a:pPr>
              <a:buNone/>
            </a:pPr>
            <a:r>
              <a:rPr lang="en-US" sz="2400" b="1" dirty="0" smtClean="0">
                <a:solidFill>
                  <a:srgbClr val="0A1D01"/>
                </a:solidFill>
              </a:rPr>
              <a:t>                               Characteristics</a:t>
            </a:r>
            <a:endParaRPr lang="en-US" sz="2400" dirty="0" smtClean="0">
              <a:solidFill>
                <a:srgbClr val="0A1D01"/>
              </a:solidFill>
            </a:endParaRPr>
          </a:p>
          <a:p>
            <a:pPr lvl="0"/>
            <a:r>
              <a:rPr lang="en-US" sz="2400" dirty="0" smtClean="0">
                <a:solidFill>
                  <a:srgbClr val="0A1D01"/>
                </a:solidFill>
              </a:rPr>
              <a:t>CNS: intellectual disability; severe </a:t>
            </a:r>
            <a:r>
              <a:rPr lang="en-US" sz="2400" dirty="0" err="1" smtClean="0">
                <a:solidFill>
                  <a:srgbClr val="0A1D01"/>
                </a:solidFill>
              </a:rPr>
              <a:t>hypotonia</a:t>
            </a:r>
            <a:r>
              <a:rPr lang="en-US" sz="2400" dirty="0" smtClean="0">
                <a:solidFill>
                  <a:srgbClr val="0A1D01"/>
                </a:solidFill>
              </a:rPr>
              <a:t> </a:t>
            </a:r>
            <a:r>
              <a:rPr lang="ar-IQ" sz="2400" dirty="0" smtClean="0">
                <a:solidFill>
                  <a:srgbClr val="0A1D01"/>
                </a:solidFill>
              </a:rPr>
              <a:t>نقص التوتر</a:t>
            </a:r>
            <a:r>
              <a:rPr lang="en-US" sz="2400" dirty="0" smtClean="0">
                <a:solidFill>
                  <a:srgbClr val="0A1D01"/>
                </a:solidFill>
              </a:rPr>
              <a:t>; seizures; anatomic defects of the brain </a:t>
            </a:r>
          </a:p>
          <a:p>
            <a:pPr lvl="0"/>
            <a:r>
              <a:rPr lang="en-US" sz="2400" dirty="0" smtClean="0">
                <a:solidFill>
                  <a:srgbClr val="0A1D01"/>
                </a:solidFill>
              </a:rPr>
              <a:t>Head : </a:t>
            </a:r>
            <a:r>
              <a:rPr lang="en-US" sz="2400" dirty="0" err="1" smtClean="0">
                <a:solidFill>
                  <a:srgbClr val="0A1D01"/>
                </a:solidFill>
              </a:rPr>
              <a:t>microcephaly</a:t>
            </a:r>
            <a:r>
              <a:rPr lang="en-US" sz="2400" dirty="0" smtClean="0">
                <a:solidFill>
                  <a:srgbClr val="0A1D01"/>
                </a:solidFill>
              </a:rPr>
              <a:t>; malformed ears; </a:t>
            </a:r>
            <a:r>
              <a:rPr lang="en-US" sz="2400" dirty="0" err="1" smtClean="0">
                <a:solidFill>
                  <a:srgbClr val="0A1D01"/>
                </a:solidFill>
              </a:rPr>
              <a:t>aplasia</a:t>
            </a:r>
            <a:r>
              <a:rPr lang="en-US" sz="2400" dirty="0" smtClean="0">
                <a:solidFill>
                  <a:srgbClr val="0A1D01"/>
                </a:solidFill>
              </a:rPr>
              <a:t> of external auditory canal; abnormally small lower jaw; cleft lip and palate</a:t>
            </a:r>
          </a:p>
          <a:p>
            <a:pPr lvl="0"/>
            <a:r>
              <a:rPr lang="en-US" sz="2400" dirty="0" smtClean="0">
                <a:solidFill>
                  <a:srgbClr val="0A1D01"/>
                </a:solidFill>
              </a:rPr>
              <a:t>Hands: abnormal posturing of fingers.</a:t>
            </a:r>
          </a:p>
          <a:p>
            <a:pPr>
              <a:buNone/>
            </a:pPr>
            <a:endParaRPr lang="ar-IQ"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solidFill>
                  <a:srgbClr val="0A1D01"/>
                </a:solidFill>
              </a:rPr>
              <a:t>Chromosome abnormalities</a:t>
            </a:r>
            <a:endParaRPr lang="ar-IQ" dirty="0">
              <a:solidFill>
                <a:srgbClr val="0A1D01"/>
              </a:solidFill>
            </a:endParaRPr>
          </a:p>
        </p:txBody>
      </p:sp>
      <p:sp>
        <p:nvSpPr>
          <p:cNvPr id="3" name="عنصر نائب للمحتوى 2"/>
          <p:cNvSpPr>
            <a:spLocks noGrp="1"/>
          </p:cNvSpPr>
          <p:nvPr>
            <p:ph idx="1"/>
          </p:nvPr>
        </p:nvSpPr>
        <p:spPr>
          <a:xfrm>
            <a:off x="214282" y="1500174"/>
            <a:ext cx="8715436" cy="5143536"/>
          </a:xfrm>
        </p:spPr>
        <p:style>
          <a:lnRef idx="3">
            <a:schemeClr val="lt1"/>
          </a:lnRef>
          <a:fillRef idx="1">
            <a:schemeClr val="accent3"/>
          </a:fillRef>
          <a:effectRef idx="1">
            <a:schemeClr val="accent3"/>
          </a:effectRef>
          <a:fontRef idx="minor">
            <a:schemeClr val="lt1"/>
          </a:fontRef>
        </p:style>
        <p:txBody>
          <a:bodyPr/>
          <a:lstStyle/>
          <a:p>
            <a:r>
              <a:rPr lang="en-US" b="1" dirty="0" smtClean="0">
                <a:solidFill>
                  <a:srgbClr val="0A1D01"/>
                </a:solidFill>
              </a:rPr>
              <a:t>Altered Chromosome: 5p</a:t>
            </a:r>
            <a:endParaRPr lang="en-US" dirty="0" smtClean="0">
              <a:solidFill>
                <a:srgbClr val="0A1D01"/>
              </a:solidFill>
            </a:endParaRPr>
          </a:p>
          <a:p>
            <a:pPr>
              <a:buNone/>
            </a:pPr>
            <a:r>
              <a:rPr lang="en-US" dirty="0" smtClean="0">
                <a:solidFill>
                  <a:srgbClr val="0A1D01"/>
                </a:solidFill>
              </a:rPr>
              <a:t>Genetic defect: deletion of short arm of chromosome 5 (cri du chat, or cat cry, syndrome) </a:t>
            </a:r>
          </a:p>
          <a:p>
            <a:pPr>
              <a:buNone/>
            </a:pPr>
            <a:r>
              <a:rPr lang="en-US" dirty="0" smtClean="0">
                <a:solidFill>
                  <a:srgbClr val="0A1D01"/>
                </a:solidFill>
              </a:rPr>
              <a:t>Incidence: 1 in 20,000 live births</a:t>
            </a:r>
          </a:p>
          <a:p>
            <a:endParaRPr lang="ar-IQ" dirty="0">
              <a:solidFill>
                <a:srgbClr val="0A1D0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romosome"/>
          <p:cNvPicPr>
            <a:picLocks noGrp="1" noChangeAspect="1" noChangeArrowheads="1"/>
          </p:cNvPicPr>
          <p:nvPr>
            <p:ph idx="1"/>
          </p:nvPr>
        </p:nvPicPr>
        <p:blipFill>
          <a:blip r:embed="rId2" r:link="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852" b="13480"/>
          <a:stretch>
            <a:fillRect/>
          </a:stretch>
        </p:blipFill>
        <p:spPr>
          <a:xfrm>
            <a:off x="6143636" y="428604"/>
            <a:ext cx="2571768" cy="6143668"/>
          </a:xfrm>
          <a:prstGeom prst="rect">
            <a:avLst/>
          </a:prstGeom>
          <a:solidFill>
            <a:srgbClr val="FFFFFF"/>
          </a:solidFill>
        </p:spPr>
      </p:pic>
      <p:sp>
        <p:nvSpPr>
          <p:cNvPr id="5" name="مستطيل 4"/>
          <p:cNvSpPr/>
          <p:nvPr/>
        </p:nvSpPr>
        <p:spPr>
          <a:xfrm>
            <a:off x="3786182" y="357166"/>
            <a:ext cx="2541844" cy="40011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eaLnBrk="1" hangingPunct="1"/>
            <a:r>
              <a:rPr lang="en-US" dirty="0" smtClean="0">
                <a:solidFill>
                  <a:srgbClr val="00CC00"/>
                </a:solidFill>
              </a:rPr>
              <a:t>Short arm</a:t>
            </a:r>
            <a:endParaRPr lang="en-US" dirty="0">
              <a:solidFill>
                <a:srgbClr val="00CC00"/>
              </a:solidFill>
            </a:endParaRPr>
          </a:p>
        </p:txBody>
      </p:sp>
      <p:sp>
        <p:nvSpPr>
          <p:cNvPr id="6" name="مستطيل 5"/>
          <p:cNvSpPr/>
          <p:nvPr/>
        </p:nvSpPr>
        <p:spPr>
          <a:xfrm>
            <a:off x="4214810" y="2928934"/>
            <a:ext cx="2099278" cy="40011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dirty="0" err="1" smtClean="0">
                <a:solidFill>
                  <a:srgbClr val="0A1D01"/>
                </a:solidFill>
              </a:rPr>
              <a:t>centromere</a:t>
            </a:r>
            <a:endParaRPr lang="ar-IQ" dirty="0">
              <a:solidFill>
                <a:srgbClr val="0A1D01"/>
              </a:solidFill>
            </a:endParaRPr>
          </a:p>
        </p:txBody>
      </p:sp>
      <p:sp>
        <p:nvSpPr>
          <p:cNvPr id="7" name="مستطيل 6"/>
          <p:cNvSpPr/>
          <p:nvPr/>
        </p:nvSpPr>
        <p:spPr>
          <a:xfrm>
            <a:off x="3786182" y="6286520"/>
            <a:ext cx="2450056" cy="40011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eaLnBrk="1" hangingPunct="1"/>
            <a:r>
              <a:rPr lang="en-US" dirty="0" smtClean="0">
                <a:solidFill>
                  <a:srgbClr val="0A1D01"/>
                </a:solidFill>
              </a:rPr>
              <a:t>Longer arm</a:t>
            </a:r>
            <a:endParaRPr lang="en-US" dirty="0">
              <a:solidFill>
                <a:srgbClr val="0A1D0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solidFill>
                  <a:srgbClr val="0A1D01"/>
                </a:solidFill>
              </a:rPr>
              <a:t>Chromosome abnormalities</a:t>
            </a:r>
            <a:endParaRPr lang="ar-IQ" dirty="0"/>
          </a:p>
        </p:txBody>
      </p:sp>
      <p:sp>
        <p:nvSpPr>
          <p:cNvPr id="3" name="عنصر نائب للمحتوى 2"/>
          <p:cNvSpPr>
            <a:spLocks noGrp="1"/>
          </p:cNvSpPr>
          <p:nvPr>
            <p:ph idx="1"/>
          </p:nvPr>
        </p:nvSpPr>
        <p:spPr>
          <a:xfrm>
            <a:off x="214282" y="1905000"/>
            <a:ext cx="8396318" cy="4667272"/>
          </a:xfrm>
        </p:spPr>
        <p:style>
          <a:lnRef idx="3">
            <a:schemeClr val="lt1"/>
          </a:lnRef>
          <a:fillRef idx="1">
            <a:schemeClr val="accent3"/>
          </a:fillRef>
          <a:effectRef idx="1">
            <a:schemeClr val="accent3"/>
          </a:effectRef>
          <a:fontRef idx="minor">
            <a:schemeClr val="lt1"/>
          </a:fontRef>
        </p:style>
        <p:txBody>
          <a:bodyPr/>
          <a:lstStyle/>
          <a:p>
            <a:r>
              <a:rPr lang="en-US" b="1" dirty="0" smtClean="0">
                <a:solidFill>
                  <a:srgbClr val="0A1D01"/>
                </a:solidFill>
              </a:rPr>
              <a:t>Altered Chromosome: X (sex chromosome)</a:t>
            </a:r>
            <a:endParaRPr lang="en-US" dirty="0" smtClean="0">
              <a:solidFill>
                <a:srgbClr val="0A1D01"/>
              </a:solidFill>
            </a:endParaRPr>
          </a:p>
          <a:p>
            <a:pPr>
              <a:buNone/>
            </a:pPr>
            <a:r>
              <a:rPr lang="en-US" dirty="0" smtClean="0">
                <a:solidFill>
                  <a:srgbClr val="0A1D01"/>
                </a:solidFill>
              </a:rPr>
              <a:t>Genetic defect: only one X chromosome in female (Turner syndrome)</a:t>
            </a:r>
          </a:p>
          <a:p>
            <a:pPr>
              <a:buNone/>
            </a:pPr>
            <a:r>
              <a:rPr lang="en-US" dirty="0" smtClean="0">
                <a:solidFill>
                  <a:srgbClr val="0A1D01"/>
                </a:solidFill>
              </a:rPr>
              <a:t>Incidence: 1 in 5000 live female births </a:t>
            </a:r>
          </a:p>
          <a:p>
            <a:endParaRPr lang="ar-IQ" dirty="0">
              <a:solidFill>
                <a:srgbClr val="0A1D0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نتيجة بحث الصور عن ‪Turner syndrome)‬‏"/>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85786" y="428604"/>
            <a:ext cx="7143800" cy="6143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solidFill>
                  <a:srgbClr val="0A1D01"/>
                </a:solidFill>
              </a:rPr>
              <a:t>Chromosome abnormalities</a:t>
            </a:r>
            <a:endParaRPr lang="ar-IQ" dirty="0"/>
          </a:p>
        </p:txBody>
      </p:sp>
      <p:sp>
        <p:nvSpPr>
          <p:cNvPr id="3" name="عنصر نائب للمحتوى 2"/>
          <p:cNvSpPr>
            <a:spLocks noGrp="1"/>
          </p:cNvSpPr>
          <p:nvPr>
            <p:ph idx="1"/>
          </p:nvPr>
        </p:nvSpPr>
        <p:spPr>
          <a:xfrm>
            <a:off x="142844" y="1571612"/>
            <a:ext cx="8821644" cy="5143536"/>
          </a:xfrm>
        </p:spPr>
        <p:style>
          <a:lnRef idx="3">
            <a:schemeClr val="lt1"/>
          </a:lnRef>
          <a:fillRef idx="1">
            <a:schemeClr val="accent3"/>
          </a:fillRef>
          <a:effectRef idx="1">
            <a:schemeClr val="accent3"/>
          </a:effectRef>
          <a:fontRef idx="minor">
            <a:schemeClr val="lt1"/>
          </a:fontRef>
        </p:style>
        <p:txBody>
          <a:bodyPr/>
          <a:lstStyle/>
          <a:p>
            <a:r>
              <a:rPr lang="en-US" b="1" dirty="0" smtClean="0">
                <a:solidFill>
                  <a:srgbClr val="0A1D01"/>
                </a:solidFill>
              </a:rPr>
              <a:t>Altered Chromosome: XXY (sex chromosome)</a:t>
            </a:r>
            <a:endParaRPr lang="en-US" dirty="0" smtClean="0">
              <a:solidFill>
                <a:srgbClr val="0A1D01"/>
              </a:solidFill>
            </a:endParaRPr>
          </a:p>
          <a:p>
            <a:pPr>
              <a:buNone/>
            </a:pPr>
            <a:r>
              <a:rPr lang="en-US" dirty="0" smtClean="0">
                <a:solidFill>
                  <a:srgbClr val="0A1D01"/>
                </a:solidFill>
                <a:latin typeface="Andalus" pitchFamily="18" charset="-78"/>
                <a:cs typeface="Andalus" pitchFamily="18" charset="-78"/>
              </a:rPr>
              <a:t>Genetic defect extra X chromosome in male (</a:t>
            </a:r>
            <a:r>
              <a:rPr lang="en-US" dirty="0" err="1" smtClean="0">
                <a:solidFill>
                  <a:srgbClr val="0A1D01"/>
                </a:solidFill>
                <a:latin typeface="Andalus" pitchFamily="18" charset="-78"/>
                <a:cs typeface="Andalus" pitchFamily="18" charset="-78"/>
              </a:rPr>
              <a:t>Klinefelter</a:t>
            </a:r>
            <a:r>
              <a:rPr lang="en-US" dirty="0" smtClean="0">
                <a:solidFill>
                  <a:srgbClr val="0A1D01"/>
                </a:solidFill>
                <a:latin typeface="Andalus" pitchFamily="18" charset="-78"/>
                <a:cs typeface="Andalus" pitchFamily="18" charset="-78"/>
              </a:rPr>
              <a:t> syndrome)</a:t>
            </a:r>
          </a:p>
          <a:p>
            <a:pPr>
              <a:buNone/>
            </a:pPr>
            <a:r>
              <a:rPr lang="en-US" dirty="0" smtClean="0">
                <a:solidFill>
                  <a:srgbClr val="0A1D01"/>
                </a:solidFill>
                <a:latin typeface="Andalus" pitchFamily="18" charset="-78"/>
                <a:cs typeface="Andalus" pitchFamily="18" charset="-78"/>
              </a:rPr>
              <a:t>Incidence: 1 in 1000 live male births</a:t>
            </a:r>
          </a:p>
          <a:p>
            <a:pPr>
              <a:buNone/>
            </a:pPr>
            <a:r>
              <a:rPr lang="en-US" sz="1800" b="1" dirty="0" smtClean="0">
                <a:solidFill>
                  <a:srgbClr val="0A1D01"/>
                </a:solidFill>
              </a:rPr>
              <a:t>                                         Characteristics</a:t>
            </a:r>
            <a:endParaRPr lang="en-US" sz="1800" dirty="0" smtClean="0">
              <a:solidFill>
                <a:srgbClr val="0A1D01"/>
              </a:solidFill>
            </a:endParaRPr>
          </a:p>
          <a:p>
            <a:pPr lvl="0"/>
            <a:r>
              <a:rPr lang="en-US" sz="1800" dirty="0" smtClean="0">
                <a:solidFill>
                  <a:srgbClr val="0A1D01"/>
                </a:solidFill>
              </a:rPr>
              <a:t>CNS: mild intellectual disability</a:t>
            </a:r>
          </a:p>
          <a:p>
            <a:r>
              <a:rPr lang="en-US" sz="1800" dirty="0" smtClean="0">
                <a:solidFill>
                  <a:srgbClr val="0A1D01"/>
                </a:solidFill>
              </a:rPr>
              <a:t>Trunk: occasional </a:t>
            </a:r>
            <a:r>
              <a:rPr lang="en-US" sz="1800" dirty="0" err="1" smtClean="0">
                <a:solidFill>
                  <a:srgbClr val="0A1D01"/>
                </a:solidFill>
              </a:rPr>
              <a:t>gynecomastia</a:t>
            </a:r>
            <a:r>
              <a:rPr lang="en-US" sz="1800" dirty="0" smtClean="0">
                <a:solidFill>
                  <a:srgbClr val="0A1D01"/>
                </a:solidFill>
              </a:rPr>
              <a:t> (abnormally large male breasts);</a:t>
            </a:r>
          </a:p>
          <a:p>
            <a:pPr lvl="0"/>
            <a:r>
              <a:rPr lang="en-US" sz="1800" dirty="0" smtClean="0">
                <a:solidFill>
                  <a:srgbClr val="0A1D01"/>
                </a:solidFill>
              </a:rPr>
              <a:t>abnormal body proportions (long legs, short trunk, shoulder equal to hip size)</a:t>
            </a:r>
          </a:p>
          <a:p>
            <a:pPr lvl="0"/>
            <a:r>
              <a:rPr lang="en-US" sz="1800" dirty="0" smtClean="0">
                <a:solidFill>
                  <a:srgbClr val="0A1D01"/>
                </a:solidFill>
              </a:rPr>
              <a:t>Other: small firm testes; underdeveloped secondary sex characteristics; </a:t>
            </a:r>
            <a:r>
              <a:rPr lang="en-US" sz="1800" dirty="0" err="1" smtClean="0">
                <a:solidFill>
                  <a:srgbClr val="0A1D01"/>
                </a:solidFill>
              </a:rPr>
              <a:t>reducedFertility</a:t>
            </a:r>
            <a:endParaRPr lang="en-US" sz="1800" dirty="0" smtClean="0">
              <a:solidFill>
                <a:srgbClr val="0A1D01"/>
              </a:solidFill>
            </a:endParaRPr>
          </a:p>
          <a:p>
            <a:pPr>
              <a:buNone/>
            </a:pPr>
            <a:endParaRPr lang="en-US" dirty="0" smtClean="0">
              <a:solidFill>
                <a:srgbClr val="0A1D01"/>
              </a:solidFill>
            </a:endParaRPr>
          </a:p>
          <a:p>
            <a:pPr>
              <a:buNone/>
            </a:pPr>
            <a:endParaRPr lang="en-US" dirty="0" smtClean="0">
              <a:solidFill>
                <a:srgbClr val="0A1D01"/>
              </a:solidFill>
            </a:endParaRPr>
          </a:p>
          <a:p>
            <a:endParaRPr lang="ar-IQ"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685800" y="533400"/>
            <a:ext cx="7772400" cy="533400"/>
          </a:xfrm>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a:lstStyle/>
          <a:p>
            <a:r>
              <a:rPr lang="en-US" sz="4000" b="1" dirty="0" smtClean="0"/>
              <a:t/>
            </a:r>
            <a:br>
              <a:rPr lang="en-US" sz="4000" b="1" dirty="0" smtClean="0"/>
            </a:br>
            <a:r>
              <a:rPr lang="en-US" sz="4800" b="1" dirty="0" smtClean="0">
                <a:solidFill>
                  <a:srgbClr val="0A1D01"/>
                </a:solidFill>
                <a:latin typeface="Aldhabi" pitchFamily="2" charset="-78"/>
                <a:cs typeface="Aldhabi" pitchFamily="2" charset="-78"/>
              </a:rPr>
              <a:t>Why it is important study of genetics </a:t>
            </a:r>
            <a:endParaRPr lang="en-GB" sz="4000" b="1" dirty="0">
              <a:solidFill>
                <a:srgbClr val="0A1D01"/>
              </a:solidFill>
              <a:latin typeface="Aldhabi" pitchFamily="2" charset="-78"/>
              <a:cs typeface="Aldhabi" pitchFamily="2" charset="-78"/>
            </a:endParaRPr>
          </a:p>
        </p:txBody>
      </p:sp>
      <p:sp>
        <p:nvSpPr>
          <p:cNvPr id="49155" name="Rectangle 1027" descr="Rectangle: Click to edit Master text styles&#10;Second level&#10;Third level&#10;Fourth level&#10;Fifth level"/>
          <p:cNvSpPr>
            <a:spLocks noGrp="1" noChangeArrowheads="1"/>
          </p:cNvSpPr>
          <p:nvPr>
            <p:ph type="body" idx="1"/>
          </p:nvPr>
        </p:nvSpPr>
        <p:spPr>
          <a:xfrm>
            <a:off x="428596" y="1285860"/>
            <a:ext cx="8358246" cy="5343540"/>
          </a:xfrm>
          <a:ln>
            <a:solidFill>
              <a:schemeClr val="bg2">
                <a:lumMod val="75000"/>
              </a:schemeClr>
            </a:solidFill>
          </a:ln>
        </p:spPr>
        <p:style>
          <a:lnRef idx="3">
            <a:schemeClr val="lt1"/>
          </a:lnRef>
          <a:fillRef idx="1">
            <a:schemeClr val="accent3"/>
          </a:fillRef>
          <a:effectRef idx="1">
            <a:schemeClr val="accent3"/>
          </a:effectRef>
          <a:fontRef idx="minor">
            <a:schemeClr val="lt1"/>
          </a:fontRef>
        </p:style>
        <p:txBody>
          <a:bodyPr/>
          <a:lstStyle/>
          <a:p>
            <a:pPr marL="0" indent="0" algn="just">
              <a:buClr>
                <a:srgbClr val="051CC7"/>
              </a:buClr>
              <a:buSzPct val="95000"/>
              <a:buNone/>
            </a:pPr>
            <a:r>
              <a:rPr lang="en-US" sz="4000" dirty="0">
                <a:solidFill>
                  <a:srgbClr val="0A1D01"/>
                </a:solidFill>
                <a:latin typeface="Aldhabi" pitchFamily="2" charset="-78"/>
                <a:cs typeface="Aldhabi" pitchFamily="2" charset="-78"/>
              </a:rPr>
              <a:t>Genetic disorders affect people of all ages, from all socioeconomic levels, and from all racial and ethnic backgrounds. Genetic disorders affect not only individuals but also families, communities, and society. Advances in genetic testing and genetically based treatments have altered the care provided to affected individuals</a:t>
            </a:r>
            <a:endParaRPr lang="en-GB" sz="4000" b="1" dirty="0">
              <a:solidFill>
                <a:srgbClr val="0A1D01"/>
              </a:solidFill>
              <a:latin typeface="Aldhabi" pitchFamily="2" charset="-78"/>
              <a:cs typeface="Aldhabi"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1000"/>
                                  </p:stCondLst>
                                  <p:childTnLst>
                                    <p:set>
                                      <p:cBhvr>
                                        <p:cTn id="6" dur="1" fill="hold">
                                          <p:stCondLst>
                                            <p:cond delay="0"/>
                                          </p:stCondLst>
                                        </p:cTn>
                                        <p:tgtEl>
                                          <p:spTgt spid="49154"/>
                                        </p:tgtEl>
                                        <p:attrNameLst>
                                          <p:attrName>style.visibility</p:attrName>
                                        </p:attrNameLst>
                                      </p:cBhvr>
                                      <p:to>
                                        <p:strVal val="visible"/>
                                      </p:to>
                                    </p:set>
                                    <p:animEffect transition="in" filter="box(out)">
                                      <p:cBhvr>
                                        <p:cTn id="7" dur="5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91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0" end="0"/>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autoUpdateAnimBg="0"/>
      <p:bldP spid="4915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620688"/>
            <a:ext cx="7772400" cy="720080"/>
          </a:xfrm>
        </p:spPr>
        <p:txBody>
          <a:bodyPr/>
          <a:lstStyle/>
          <a:p>
            <a:r>
              <a:rPr lang="en-US" sz="3200" b="1" u="sng" dirty="0" smtClean="0"/>
              <a:t>Prenatal Diagnostic Tests</a:t>
            </a:r>
            <a:r>
              <a:rPr lang="en-US" dirty="0" smtClean="0"/>
              <a:t/>
            </a:r>
            <a:br>
              <a:rPr lang="en-US" dirty="0" smtClean="0"/>
            </a:br>
            <a:endParaRPr lang="ar-IQ" dirty="0"/>
          </a:p>
        </p:txBody>
      </p:sp>
      <p:graphicFrame>
        <p:nvGraphicFramePr>
          <p:cNvPr id="46082" name="Object 2"/>
          <p:cNvGraphicFramePr>
            <a:graphicFrameLocks noChangeAspect="1"/>
          </p:cNvGraphicFramePr>
          <p:nvPr/>
        </p:nvGraphicFramePr>
        <p:xfrm>
          <a:off x="395536" y="980729"/>
          <a:ext cx="8424935" cy="8437910"/>
        </p:xfrm>
        <a:graphic>
          <a:graphicData uri="http://schemas.openxmlformats.org/presentationml/2006/ole">
            <mc:AlternateContent xmlns:mc="http://schemas.openxmlformats.org/markup-compatibility/2006">
              <mc:Choice xmlns:v="urn:schemas-microsoft-com:vml" Requires="v">
                <p:oleObj spid="_x0000_s46083" name="مستند" r:id="rId4" imgW="8412154" imgH="8637333" progId="Word.Document.12">
                  <p:embed/>
                </p:oleObj>
              </mc:Choice>
              <mc:Fallback>
                <p:oleObj name="مستند" r:id="rId4" imgW="8412154" imgH="8637333"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980729"/>
                        <a:ext cx="8424935" cy="843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t>Prenatal Diagnostic Tests</a:t>
            </a:r>
            <a:r>
              <a:rPr lang="en-US" dirty="0" smtClean="0"/>
              <a:t/>
            </a:r>
            <a:br>
              <a:rPr lang="en-US" dirty="0" smtClean="0"/>
            </a:br>
            <a:endParaRPr lang="ar-IQ" dirty="0"/>
          </a:p>
        </p:txBody>
      </p:sp>
      <p:graphicFrame>
        <p:nvGraphicFramePr>
          <p:cNvPr id="47106" name="Object 2"/>
          <p:cNvGraphicFramePr>
            <a:graphicFrameLocks noChangeAspect="1"/>
          </p:cNvGraphicFramePr>
          <p:nvPr/>
        </p:nvGraphicFramePr>
        <p:xfrm>
          <a:off x="428596" y="896938"/>
          <a:ext cx="8390839" cy="5532458"/>
        </p:xfrm>
        <a:graphic>
          <a:graphicData uri="http://schemas.openxmlformats.org/presentationml/2006/ole">
            <mc:AlternateContent xmlns:mc="http://schemas.openxmlformats.org/markup-compatibility/2006">
              <mc:Choice xmlns:v="urn:schemas-microsoft-com:vml" Requires="v">
                <p:oleObj spid="_x0000_s47107" name="مستند" r:id="rId4" imgW="7168059" imgH="5064779" progId="Word.Document.12">
                  <p:embed/>
                </p:oleObj>
              </mc:Choice>
              <mc:Fallback>
                <p:oleObj name="مستند" r:id="rId4" imgW="7168059" imgH="5064779"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596" y="896938"/>
                        <a:ext cx="8390839" cy="5532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نتيجة بحث الصور عن ‪chorionic villus sampli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2910" y="1785926"/>
            <a:ext cx="8072494" cy="41434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t>Prenatal Diagnostic Tests</a:t>
            </a:r>
            <a:r>
              <a:rPr lang="en-US" dirty="0" smtClean="0"/>
              <a:t/>
            </a:r>
            <a:br>
              <a:rPr lang="en-US" dirty="0" smtClean="0"/>
            </a:br>
            <a:endParaRPr lang="ar-IQ" dirty="0"/>
          </a:p>
        </p:txBody>
      </p:sp>
      <p:graphicFrame>
        <p:nvGraphicFramePr>
          <p:cNvPr id="6" name="جدول 5"/>
          <p:cNvGraphicFramePr>
            <a:graphicFrameLocks noGrp="1"/>
          </p:cNvGraphicFramePr>
          <p:nvPr/>
        </p:nvGraphicFramePr>
        <p:xfrm>
          <a:off x="500034" y="1428736"/>
          <a:ext cx="8286808" cy="2340864"/>
        </p:xfrm>
        <a:graphic>
          <a:graphicData uri="http://schemas.openxmlformats.org/drawingml/2006/table">
            <a:tbl>
              <a:tblPr/>
              <a:tblGrid>
                <a:gridCol w="1589459"/>
                <a:gridCol w="2726504"/>
                <a:gridCol w="2157180"/>
                <a:gridCol w="1813665"/>
              </a:tblGrid>
              <a:tr h="2145792">
                <a:tc>
                  <a:txBody>
                    <a:bodyPr/>
                    <a:lstStyle/>
                    <a:p>
                      <a:pPr algn="ctr" rtl="0">
                        <a:lnSpc>
                          <a:spcPct val="115000"/>
                        </a:lnSpc>
                        <a:spcAft>
                          <a:spcPts val="0"/>
                        </a:spcAft>
                      </a:pPr>
                      <a:r>
                        <a:rPr lang="en-US" sz="1100" b="1" dirty="0" err="1">
                          <a:latin typeface="Book Antiqua"/>
                          <a:ea typeface="Calibri"/>
                          <a:cs typeface="Times New Roman"/>
                        </a:rPr>
                        <a:t>Percutaneous</a:t>
                      </a:r>
                      <a:endParaRPr lang="en-US" sz="1000" dirty="0">
                        <a:latin typeface="Calibri"/>
                        <a:ea typeface="Calibri"/>
                        <a:cs typeface="Arial"/>
                      </a:endParaRPr>
                    </a:p>
                    <a:p>
                      <a:pPr algn="ctr" rtl="0">
                        <a:lnSpc>
                          <a:spcPct val="115000"/>
                        </a:lnSpc>
                        <a:spcAft>
                          <a:spcPts val="0"/>
                        </a:spcAft>
                      </a:pPr>
                      <a:r>
                        <a:rPr lang="en-US" sz="1100" b="1" dirty="0">
                          <a:latin typeface="Book Antiqua"/>
                          <a:ea typeface="Calibri"/>
                          <a:cs typeface="Times New Roman"/>
                        </a:rPr>
                        <a:t>umbilical blood</a:t>
                      </a:r>
                      <a:endParaRPr lang="en-US" sz="1000" dirty="0">
                        <a:latin typeface="Calibri"/>
                        <a:ea typeface="Calibri"/>
                        <a:cs typeface="Arial"/>
                      </a:endParaRPr>
                    </a:p>
                    <a:p>
                      <a:pPr algn="ctr" rtl="0">
                        <a:lnSpc>
                          <a:spcPct val="150000"/>
                        </a:lnSpc>
                        <a:spcAft>
                          <a:spcPts val="0"/>
                        </a:spcAft>
                      </a:pPr>
                      <a:r>
                        <a:rPr lang="en-US" sz="1100" b="1" dirty="0">
                          <a:latin typeface="Book Antiqua"/>
                          <a:ea typeface="Calibri"/>
                          <a:cs typeface="Times New Roman"/>
                        </a:rPr>
                        <a:t>sampling</a:t>
                      </a:r>
                      <a:endParaRPr lang="en-US" sz="1000" dirty="0">
                        <a:latin typeface="Calibri"/>
                        <a:ea typeface="Calibri"/>
                        <a:cs typeface="Arial"/>
                      </a:endParaRPr>
                    </a:p>
                    <a:p>
                      <a:pPr algn="ctr" rtl="0">
                        <a:lnSpc>
                          <a:spcPct val="150000"/>
                        </a:lnSpc>
                        <a:spcAft>
                          <a:spcPts val="0"/>
                        </a:spcAft>
                      </a:pPr>
                      <a:r>
                        <a:rPr lang="en-US" sz="1100" dirty="0">
                          <a:latin typeface="Book Antiqua"/>
                          <a:ea typeface="TimesLTStd-Roman"/>
                          <a:cs typeface="Times New Roman"/>
                        </a:rPr>
                        <a:t>(</a:t>
                      </a:r>
                      <a:r>
                        <a:rPr lang="en-US" sz="1100" b="1" dirty="0">
                          <a:latin typeface="Book Antiqua"/>
                          <a:ea typeface="TimesLTStd-Roman"/>
                          <a:cs typeface="Times New Roman"/>
                        </a:rPr>
                        <a:t>PUBS</a:t>
                      </a:r>
                      <a:r>
                        <a:rPr lang="en-US" sz="1100" dirty="0">
                          <a:latin typeface="Book Antiqua"/>
                          <a:ea typeface="TimesLTStd-Roman"/>
                          <a:cs typeface="Times New Roman"/>
                        </a:rPr>
                        <a:t>) </a:t>
                      </a:r>
                      <a:endParaRPr lang="en-US" sz="1000" dirty="0">
                        <a:latin typeface="Calibri"/>
                        <a:ea typeface="Calibri"/>
                        <a:cs typeface="Arial"/>
                      </a:endParaRPr>
                    </a:p>
                    <a:p>
                      <a:pPr algn="ctr" rtl="0">
                        <a:lnSpc>
                          <a:spcPct val="150000"/>
                        </a:lnSpc>
                        <a:spcAft>
                          <a:spcPts val="0"/>
                        </a:spcAft>
                      </a:pPr>
                      <a:r>
                        <a:rPr lang="en-US" sz="1100" dirty="0">
                          <a:latin typeface="Book Antiqua"/>
                          <a:ea typeface="TimesLTStd-Roman"/>
                          <a:cs typeface="Times New Roman"/>
                        </a:rPr>
                        <a:t>also know</a:t>
                      </a:r>
                      <a:endParaRPr lang="en-US" sz="1000" dirty="0">
                        <a:latin typeface="Calibri"/>
                        <a:ea typeface="Calibri"/>
                        <a:cs typeface="Arial"/>
                      </a:endParaRPr>
                    </a:p>
                    <a:p>
                      <a:pPr algn="ctr" rtl="0">
                        <a:lnSpc>
                          <a:spcPct val="150000"/>
                        </a:lnSpc>
                        <a:spcAft>
                          <a:spcPts val="0"/>
                        </a:spcAft>
                      </a:pPr>
                      <a:r>
                        <a:rPr lang="en-US" sz="900" b="1" dirty="0">
                          <a:latin typeface="Book Antiqua"/>
                          <a:ea typeface="TimesLTStd-Roman"/>
                          <a:cs typeface="Times New Roman"/>
                        </a:rPr>
                        <a:t>(</a:t>
                      </a:r>
                      <a:r>
                        <a:rPr lang="en-US" sz="1000" b="1" dirty="0" err="1">
                          <a:latin typeface="Arial"/>
                          <a:ea typeface="Calibri"/>
                          <a:cs typeface="Arial"/>
                        </a:rPr>
                        <a:t>Cordocentesis</a:t>
                      </a:r>
                      <a:r>
                        <a:rPr lang="en-US" sz="1000" dirty="0">
                          <a:latin typeface="Book Antiqua"/>
                          <a:ea typeface="TimesLTStd-Roman"/>
                          <a:cs typeface="Times New Roman"/>
                        </a:rPr>
                        <a:t>) </a:t>
                      </a:r>
                      <a:endParaRPr lang="en-US" sz="1000" dirty="0">
                        <a:latin typeface="Calibri"/>
                        <a:ea typeface="Calibri"/>
                        <a:cs typeface="Arial"/>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rtl="0">
                        <a:lnSpc>
                          <a:spcPct val="115000"/>
                        </a:lnSpc>
                        <a:spcAft>
                          <a:spcPts val="0"/>
                        </a:spcAft>
                      </a:pPr>
                      <a:r>
                        <a:rPr lang="en-US" sz="1100" dirty="0">
                          <a:latin typeface="Book Antiqua"/>
                          <a:ea typeface="Calibri"/>
                          <a:cs typeface="Times New Roman"/>
                        </a:rPr>
                        <a:t>Insertion of a needle directly into a fetal umbilical vessel under ultrasound guidance; two potential complications: fetal hemorrhage and risk of infection</a:t>
                      </a:r>
                      <a:endParaRPr lang="en-US" sz="1000" dirty="0">
                        <a:latin typeface="Calibri"/>
                        <a:ea typeface="Calibri"/>
                        <a:cs typeface="Arial"/>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100">
                          <a:latin typeface="Book Antiqua"/>
                          <a:ea typeface="Calibri"/>
                          <a:cs typeface="Times New Roman"/>
                        </a:rPr>
                        <a:t>Used for </a:t>
                      </a:r>
                      <a:endParaRPr lang="en-US" sz="1000">
                        <a:latin typeface="Calibri"/>
                        <a:ea typeface="Calibri"/>
                        <a:cs typeface="Arial"/>
                      </a:endParaRPr>
                    </a:p>
                    <a:p>
                      <a:pPr marL="342900" lvl="0" indent="-342900" algn="l" rtl="0">
                        <a:lnSpc>
                          <a:spcPct val="115000"/>
                        </a:lnSpc>
                        <a:spcAft>
                          <a:spcPts val="0"/>
                        </a:spcAft>
                        <a:buFont typeface="Symbol"/>
                        <a:buChar char=""/>
                      </a:pPr>
                      <a:r>
                        <a:rPr lang="en-US" sz="1100">
                          <a:latin typeface="Book Antiqua"/>
                          <a:ea typeface="Calibri"/>
                          <a:cs typeface="Times New Roman"/>
                        </a:rPr>
                        <a:t>prenatal diagnosis of inherited blood disorders such as hemophiliaA</a:t>
                      </a:r>
                      <a:endParaRPr lang="en-US" sz="1000">
                        <a:latin typeface="Calibri"/>
                        <a:ea typeface="Calibri"/>
                        <a:cs typeface="Arial"/>
                      </a:endParaRPr>
                    </a:p>
                    <a:p>
                      <a:pPr marL="342900" lvl="0" indent="-342900" algn="l" rtl="0">
                        <a:lnSpc>
                          <a:spcPct val="115000"/>
                        </a:lnSpc>
                        <a:spcAft>
                          <a:spcPts val="0"/>
                        </a:spcAft>
                        <a:buFont typeface="Symbol"/>
                        <a:buChar char=""/>
                      </a:pPr>
                      <a:r>
                        <a:rPr lang="en-US" sz="1100">
                          <a:latin typeface="Book Antiqua"/>
                          <a:ea typeface="Calibri"/>
                          <a:cs typeface="Times New Roman"/>
                        </a:rPr>
                        <a:t>detectionof fetal infection</a:t>
                      </a:r>
                      <a:endParaRPr lang="en-US" sz="1000">
                        <a:latin typeface="Calibri"/>
                        <a:ea typeface="Calibri"/>
                        <a:cs typeface="Arial"/>
                      </a:endParaRPr>
                    </a:p>
                    <a:p>
                      <a:pPr marL="342900" lvl="0" indent="-342900" algn="l" rtl="0">
                        <a:lnSpc>
                          <a:spcPct val="115000"/>
                        </a:lnSpc>
                        <a:spcAft>
                          <a:spcPts val="0"/>
                        </a:spcAft>
                        <a:buFont typeface="Symbol"/>
                        <a:buChar char=""/>
                      </a:pPr>
                      <a:r>
                        <a:rPr lang="en-US" sz="1100">
                          <a:latin typeface="Book Antiqua"/>
                          <a:ea typeface="Calibri"/>
                          <a:cs typeface="Times New Roman"/>
                        </a:rPr>
                        <a:t> assessment and treatment of isoimmunization</a:t>
                      </a:r>
                      <a:endParaRPr lang="en-US" sz="1000">
                        <a:latin typeface="Calibri"/>
                        <a:ea typeface="Calibri"/>
                        <a:cs typeface="Arial"/>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100" dirty="0">
                          <a:latin typeface="Book Antiqua"/>
                          <a:ea typeface="Calibri"/>
                          <a:cs typeface="Times New Roman"/>
                        </a:rPr>
                        <a:t>performed</a:t>
                      </a:r>
                      <a:endParaRPr lang="en-US" sz="1000" dirty="0">
                        <a:latin typeface="Calibri"/>
                        <a:ea typeface="Calibri"/>
                        <a:cs typeface="Arial"/>
                      </a:endParaRPr>
                    </a:p>
                    <a:p>
                      <a:pPr algn="l" rtl="0">
                        <a:lnSpc>
                          <a:spcPct val="115000"/>
                        </a:lnSpc>
                        <a:spcAft>
                          <a:spcPts val="0"/>
                        </a:spcAft>
                      </a:pPr>
                      <a:r>
                        <a:rPr lang="en-US" sz="1100" dirty="0">
                          <a:latin typeface="Book Antiqua"/>
                          <a:ea typeface="Calibri"/>
                          <a:cs typeface="Times New Roman"/>
                        </a:rPr>
                        <a:t>after 16 weeks’</a:t>
                      </a:r>
                      <a:endParaRPr lang="en-US" sz="1000" dirty="0">
                        <a:latin typeface="Calibri"/>
                        <a:ea typeface="Calibri"/>
                        <a:cs typeface="Arial"/>
                      </a:endParaRPr>
                    </a:p>
                    <a:p>
                      <a:pPr algn="l" rtl="0">
                        <a:lnSpc>
                          <a:spcPct val="150000"/>
                        </a:lnSpc>
                        <a:spcAft>
                          <a:spcPts val="0"/>
                        </a:spcAft>
                      </a:pPr>
                      <a:r>
                        <a:rPr lang="en-US" sz="1100" dirty="0">
                          <a:latin typeface="Book Antiqua"/>
                          <a:ea typeface="Calibri"/>
                          <a:cs typeface="Times New Roman"/>
                        </a:rPr>
                        <a:t>gestation</a:t>
                      </a:r>
                      <a:endParaRPr lang="en-US" sz="1000" dirty="0">
                        <a:latin typeface="Calibri"/>
                        <a:ea typeface="Calibri"/>
                        <a:cs typeface="Arial"/>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72">
                <a:tc gridSpan="4">
                  <a:txBody>
                    <a:bodyPr/>
                    <a:lstStyle/>
                    <a:p>
                      <a:pPr algn="ctr" rtl="0">
                        <a:lnSpc>
                          <a:spcPct val="115000"/>
                        </a:lnSpc>
                        <a:spcAft>
                          <a:spcPts val="0"/>
                        </a:spcAft>
                      </a:pPr>
                      <a:endParaRPr lang="en-US" sz="1100" dirty="0">
                        <a:latin typeface="Book Antiqua"/>
                        <a:ea typeface="Calibri"/>
                        <a:cs typeface="Times New Roman"/>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bl>
          </a:graphicData>
        </a:graphic>
      </p:graphicFrame>
      <p:pic>
        <p:nvPicPr>
          <p:cNvPr id="7" name="صورة 6" descr="نتيجة بحث الصور عن ‪percutaneous umbilical blood sampling‬‏"/>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1472" y="3643314"/>
            <a:ext cx="8215370" cy="3043240"/>
          </a:xfrm>
          <a:prstGeom prst="rect">
            <a:avLst/>
          </a:prstGeom>
          <a:noFill/>
          <a:ln>
            <a:solidFill>
              <a:schemeClr val="tx1"/>
            </a:solidFill>
          </a:ln>
          <a:scene3d>
            <a:camera prst="orthographicFront"/>
            <a:lightRig rig="threePt" dir="t"/>
          </a:scene3d>
          <a:sp3d>
            <a:bevelT prst="relaxedInset"/>
          </a:sp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04800"/>
            <a:ext cx="7772400" cy="838184"/>
          </a:xfrm>
        </p:spPr>
        <p:txBody>
          <a:bodyPr/>
          <a:lstStyle/>
          <a:p>
            <a:r>
              <a:rPr lang="en-US" b="1" u="sng" dirty="0" smtClean="0"/>
              <a:t>Prenatal Diagnostic Tests</a:t>
            </a:r>
            <a:endParaRPr lang="ar-IQ" dirty="0"/>
          </a:p>
        </p:txBody>
      </p:sp>
      <p:graphicFrame>
        <p:nvGraphicFramePr>
          <p:cNvPr id="60418" name="Object 2"/>
          <p:cNvGraphicFramePr>
            <a:graphicFrameLocks noChangeAspect="1"/>
          </p:cNvGraphicFramePr>
          <p:nvPr/>
        </p:nvGraphicFramePr>
        <p:xfrm>
          <a:off x="428596" y="1357298"/>
          <a:ext cx="8429684" cy="5118100"/>
        </p:xfrm>
        <a:graphic>
          <a:graphicData uri="http://schemas.openxmlformats.org/presentationml/2006/ole">
            <mc:AlternateContent xmlns:mc="http://schemas.openxmlformats.org/markup-compatibility/2006">
              <mc:Choice xmlns:v="urn:schemas-microsoft-com:vml" Requires="v">
                <p:oleObj spid="_x0000_s60419" name="مستند" r:id="rId4" imgW="6651814" imgH="5118406" progId="Word.Document.12">
                  <p:embed/>
                </p:oleObj>
              </mc:Choice>
              <mc:Fallback>
                <p:oleObj name="مستند" r:id="rId4" imgW="6651814" imgH="5118406"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596" y="1357298"/>
                        <a:ext cx="8429684" cy="511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t>Prenatal Diagnostic Tests</a:t>
            </a:r>
            <a:endParaRPr lang="ar-IQ" dirty="0"/>
          </a:p>
        </p:txBody>
      </p:sp>
      <p:graphicFrame>
        <p:nvGraphicFramePr>
          <p:cNvPr id="61442" name="Object 2"/>
          <p:cNvGraphicFramePr>
            <a:graphicFrameLocks noChangeAspect="1"/>
          </p:cNvGraphicFramePr>
          <p:nvPr/>
        </p:nvGraphicFramePr>
        <p:xfrm>
          <a:off x="500034" y="1500174"/>
          <a:ext cx="7805766" cy="4643470"/>
        </p:xfrm>
        <a:graphic>
          <a:graphicData uri="http://schemas.openxmlformats.org/presentationml/2006/ole">
            <mc:AlternateContent xmlns:mc="http://schemas.openxmlformats.org/markup-compatibility/2006">
              <mc:Choice xmlns:v="urn:schemas-microsoft-com:vml" Requires="v">
                <p:oleObj spid="_x0000_s61443" name="مستند" r:id="rId4" imgW="9534758" imgH="2725306" progId="Word.Document.12">
                  <p:embed/>
                </p:oleObj>
              </mc:Choice>
              <mc:Fallback>
                <p:oleObj name="مستند" r:id="rId4" imgW="9534758" imgH="2725306"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34" y="1500174"/>
                        <a:ext cx="7805766" cy="464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04800"/>
            <a:ext cx="7772400" cy="838184"/>
          </a:xfrm>
        </p:spPr>
        <p:txBody>
          <a:bodyPr/>
          <a:lstStyle/>
          <a:p>
            <a:r>
              <a:rPr lang="en-US" sz="3200" b="1" u="sng" dirty="0" smtClean="0"/>
              <a:t>Genetic  Counseling</a:t>
            </a:r>
            <a:r>
              <a:rPr lang="en-US" sz="3200" b="1" dirty="0" smtClean="0"/>
              <a:t/>
            </a:r>
            <a:br>
              <a:rPr lang="en-US" sz="3200" b="1" dirty="0" smtClean="0"/>
            </a:br>
            <a:endParaRPr lang="ar-IQ" sz="3200" dirty="0"/>
          </a:p>
        </p:txBody>
      </p:sp>
      <p:sp>
        <p:nvSpPr>
          <p:cNvPr id="3" name="عنصر نائب للمحتوى 2"/>
          <p:cNvSpPr>
            <a:spLocks noGrp="1"/>
          </p:cNvSpPr>
          <p:nvPr>
            <p:ph idx="1"/>
          </p:nvPr>
        </p:nvSpPr>
        <p:spPr>
          <a:xfrm>
            <a:off x="214282" y="642918"/>
            <a:ext cx="8396318" cy="5376882"/>
          </a:xfrm>
          <a:ln>
            <a:solidFill>
              <a:schemeClr val="tx1"/>
            </a:solidFill>
          </a:ln>
        </p:spPr>
        <p:style>
          <a:lnRef idx="3">
            <a:schemeClr val="lt1"/>
          </a:lnRef>
          <a:fillRef idx="1">
            <a:schemeClr val="accent3"/>
          </a:fillRef>
          <a:effectRef idx="1">
            <a:schemeClr val="accent3"/>
          </a:effectRef>
          <a:fontRef idx="minor">
            <a:schemeClr val="lt1"/>
          </a:fontRef>
        </p:style>
        <p:txBody>
          <a:bodyPr/>
          <a:lstStyle/>
          <a:p>
            <a:r>
              <a:rPr lang="en-US" sz="3600" dirty="0" smtClean="0">
                <a:solidFill>
                  <a:srgbClr val="0A1D01"/>
                </a:solidFill>
                <a:latin typeface="Andalus" pitchFamily="18" charset="-78"/>
                <a:cs typeface="Andalus" pitchFamily="18" charset="-78"/>
              </a:rPr>
              <a:t>Genetic counseling is a professional service can serve the following purposes:</a:t>
            </a:r>
          </a:p>
          <a:p>
            <a:pPr lvl="0"/>
            <a:r>
              <a:rPr lang="en-US" sz="3600" dirty="0" smtClean="0">
                <a:solidFill>
                  <a:srgbClr val="0A1D01"/>
                </a:solidFill>
                <a:latin typeface="Andalus" pitchFamily="18" charset="-78"/>
                <a:cs typeface="Andalus" pitchFamily="18" charset="-78"/>
              </a:rPr>
              <a:t> Provide concrete, accurate information about inherited disorder.</a:t>
            </a:r>
          </a:p>
          <a:p>
            <a:pPr lvl="0"/>
            <a:r>
              <a:rPr lang="en-US" sz="3600" dirty="0" smtClean="0">
                <a:solidFill>
                  <a:srgbClr val="0A1D01"/>
                </a:solidFill>
                <a:latin typeface="Andalus" pitchFamily="18" charset="-78"/>
                <a:cs typeface="Andalus" pitchFamily="18" charset="-78"/>
              </a:rPr>
              <a:t>Reassure people who are concerned that their child may inherit a particular disorder will not occur.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285728"/>
            <a:ext cx="8572560" cy="6000792"/>
          </a:xfrm>
          <a:ln>
            <a:solidFill>
              <a:schemeClr val="tx1"/>
            </a:solidFill>
          </a:ln>
        </p:spPr>
        <p:style>
          <a:lnRef idx="3">
            <a:schemeClr val="lt1"/>
          </a:lnRef>
          <a:fillRef idx="1">
            <a:schemeClr val="accent3"/>
          </a:fillRef>
          <a:effectRef idx="1">
            <a:schemeClr val="accent3"/>
          </a:effectRef>
          <a:fontRef idx="minor">
            <a:schemeClr val="lt1"/>
          </a:fontRef>
        </p:style>
        <p:txBody>
          <a:bodyPr/>
          <a:lstStyle/>
          <a:p>
            <a:pPr lvl="0" algn="just"/>
            <a:r>
              <a:rPr lang="en-US" sz="4000" dirty="0" smtClean="0">
                <a:solidFill>
                  <a:srgbClr val="0A1D01"/>
                </a:solidFill>
                <a:latin typeface="Andalus" pitchFamily="18" charset="-78"/>
                <a:cs typeface="Andalus" pitchFamily="18" charset="-78"/>
              </a:rPr>
              <a:t>Allow people who are affected by inherited disorders to make inform choices about future  reproduction. </a:t>
            </a:r>
          </a:p>
          <a:p>
            <a:pPr lvl="0" algn="just"/>
            <a:r>
              <a:rPr lang="en-US" sz="4000" dirty="0" smtClean="0">
                <a:solidFill>
                  <a:srgbClr val="0A1D01"/>
                </a:solidFill>
                <a:latin typeface="Andalus" pitchFamily="18" charset="-78"/>
                <a:cs typeface="Andalus" pitchFamily="18" charset="-78"/>
              </a:rPr>
              <a:t>Educate people about inherited disorders and the process of inherence.</a:t>
            </a:r>
          </a:p>
          <a:p>
            <a:pPr lvl="0" algn="just"/>
            <a:r>
              <a:rPr lang="en-US" sz="4000" dirty="0" smtClean="0">
                <a:solidFill>
                  <a:srgbClr val="0A1D01"/>
                </a:solidFill>
                <a:latin typeface="Andalus" pitchFamily="18" charset="-78"/>
                <a:cs typeface="Andalus" pitchFamily="18" charset="-78"/>
              </a:rPr>
              <a:t>Offer support to people who are affected by genetic disorders.</a:t>
            </a:r>
          </a:p>
          <a:p>
            <a:pPr>
              <a:buNone/>
            </a:pPr>
            <a:r>
              <a:rPr lang="en-US" dirty="0" smtClean="0"/>
              <a:t>	</a:t>
            </a:r>
          </a:p>
          <a:p>
            <a:endParaRPr lang="ar-IQ" dirty="0" smtClean="0"/>
          </a:p>
          <a:p>
            <a:endParaRPr lang="ar-IQ"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ln>
            <a:solidFill>
              <a:srgbClr val="00B050"/>
            </a:solidFill>
          </a:ln>
        </p:spPr>
        <p:style>
          <a:lnRef idx="1">
            <a:schemeClr val="accent1"/>
          </a:lnRef>
          <a:fillRef idx="3">
            <a:schemeClr val="accent1"/>
          </a:fillRef>
          <a:effectRef idx="2">
            <a:schemeClr val="accent1"/>
          </a:effectRef>
          <a:fontRef idx="minor">
            <a:schemeClr val="lt1"/>
          </a:fontRef>
        </p:style>
        <p:txBody>
          <a:bodyPr/>
          <a:lstStyle/>
          <a:p>
            <a:r>
              <a:rPr lang="en-US" sz="3600" b="1" dirty="0" smtClean="0">
                <a:solidFill>
                  <a:schemeClr val="bg2">
                    <a:lumMod val="75000"/>
                  </a:schemeClr>
                </a:solidFill>
                <a:latin typeface="Andalus" pitchFamily="18" charset="-78"/>
                <a:cs typeface="Andalus" pitchFamily="18" charset="-78"/>
              </a:rPr>
              <a:t>Multiple Roles for Nurses in Genetics</a:t>
            </a:r>
            <a:r>
              <a:rPr lang="en-US" b="1" dirty="0" smtClean="0">
                <a:latin typeface="Andalus" pitchFamily="18" charset="-78"/>
                <a:cs typeface="Andalus" pitchFamily="18" charset="-78"/>
              </a:rPr>
              <a:t/>
            </a:r>
            <a:br>
              <a:rPr lang="en-US" b="1" dirty="0" smtClean="0">
                <a:latin typeface="Andalus" pitchFamily="18" charset="-78"/>
                <a:cs typeface="Andalus" pitchFamily="18" charset="-78"/>
              </a:rPr>
            </a:br>
            <a:endParaRPr lang="ar-IQ" dirty="0"/>
          </a:p>
        </p:txBody>
      </p:sp>
      <p:sp>
        <p:nvSpPr>
          <p:cNvPr id="3" name="عنصر نائب للمحتوى 2"/>
          <p:cNvSpPr>
            <a:spLocks noGrp="1"/>
          </p:cNvSpPr>
          <p:nvPr>
            <p:ph idx="1"/>
          </p:nvPr>
        </p:nvSpPr>
        <p:spPr>
          <a:xfrm>
            <a:off x="251520" y="928670"/>
            <a:ext cx="8678198" cy="5236634"/>
          </a:xfrm>
          <a:ln>
            <a:solidFill>
              <a:srgbClr val="0033CC"/>
            </a:solidFill>
          </a:ln>
        </p:spPr>
        <p:style>
          <a:lnRef idx="3">
            <a:schemeClr val="lt1"/>
          </a:lnRef>
          <a:fillRef idx="1">
            <a:schemeClr val="accent1"/>
          </a:fillRef>
          <a:effectRef idx="1">
            <a:schemeClr val="accent1"/>
          </a:effectRef>
          <a:fontRef idx="minor">
            <a:schemeClr val="lt1"/>
          </a:fontRef>
        </p:style>
        <p:txBody>
          <a:bodyPr/>
          <a:lstStyle/>
          <a:p>
            <a:pPr algn="just">
              <a:buNone/>
            </a:pPr>
            <a:r>
              <a:rPr lang="en-US" sz="2400" dirty="0" smtClean="0">
                <a:solidFill>
                  <a:srgbClr val="0A1D01"/>
                </a:solidFill>
                <a:latin typeface="Agency FB" pitchFamily="34" charset="0"/>
                <a:cs typeface="Andalus" pitchFamily="18" charset="-78"/>
              </a:rPr>
              <a:t>Nurses play many roles in genetics:</a:t>
            </a:r>
          </a:p>
          <a:p>
            <a:pPr lvl="0" algn="just"/>
            <a:r>
              <a:rPr lang="en-US" sz="2400" dirty="0" smtClean="0">
                <a:solidFill>
                  <a:srgbClr val="0A1D01"/>
                </a:solidFill>
                <a:latin typeface="Agency FB" pitchFamily="34" charset="0"/>
                <a:cs typeface="Andalus" pitchFamily="18" charset="-78"/>
              </a:rPr>
              <a:t>Nurses play important roles in assessing for signs and symptoms of genetics disorders, in offering support to individuals who seek genetics counseling, and in helping with reproductive genetic testing procedures. </a:t>
            </a:r>
          </a:p>
          <a:p>
            <a:pPr lvl="0" algn="just"/>
            <a:r>
              <a:rPr lang="en-US" sz="2400" dirty="0" smtClean="0">
                <a:solidFill>
                  <a:srgbClr val="0A1D01"/>
                </a:solidFill>
                <a:latin typeface="Agency FB" pitchFamily="34" charset="0"/>
                <a:cs typeface="Andalus" pitchFamily="18" charset="-78"/>
              </a:rPr>
              <a:t>Alerting a couple to what procedures they can expect to undergo.</a:t>
            </a:r>
          </a:p>
          <a:p>
            <a:pPr lvl="0" algn="just"/>
            <a:r>
              <a:rPr lang="en-US" sz="2400" dirty="0" smtClean="0">
                <a:solidFill>
                  <a:srgbClr val="0A1D01"/>
                </a:solidFill>
                <a:latin typeface="Agency FB" pitchFamily="34" charset="0"/>
                <a:cs typeface="Andalus" pitchFamily="18" charset="-78"/>
              </a:rPr>
              <a:t>Explain how different genetic screening tests are done and when they are usually offered</a:t>
            </a:r>
          </a:p>
          <a:p>
            <a:pPr lvl="0" algn="just"/>
            <a:r>
              <a:rPr lang="en-US" sz="2400" dirty="0" smtClean="0">
                <a:solidFill>
                  <a:srgbClr val="0A1D01"/>
                </a:solidFill>
                <a:latin typeface="Agency FB" pitchFamily="34" charset="0"/>
                <a:cs typeface="Andalus" pitchFamily="18" charset="-78"/>
              </a:rPr>
              <a:t>Supporting a couple during thee wait test results </a:t>
            </a:r>
          </a:p>
          <a:p>
            <a:pPr lvl="0" algn="just"/>
            <a:r>
              <a:rPr lang="en-US" sz="2400" dirty="0" smtClean="0">
                <a:solidFill>
                  <a:srgbClr val="0A1D01"/>
                </a:solidFill>
                <a:latin typeface="Agency FB" pitchFamily="34" charset="0"/>
                <a:cs typeface="Andalus" pitchFamily="18" charset="-78"/>
              </a:rPr>
              <a:t>Assessing couple in values clarification, planning, and decision making based on test results.</a:t>
            </a:r>
          </a:p>
          <a:p>
            <a:endParaRPr lang="ar-IQ"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14348" y="1714488"/>
            <a:ext cx="7743852" cy="2714644"/>
          </a:xfrm>
        </p:spPr>
        <p:style>
          <a:lnRef idx="1">
            <a:schemeClr val="accent4"/>
          </a:lnRef>
          <a:fillRef idx="3">
            <a:schemeClr val="accent4"/>
          </a:fillRef>
          <a:effectRef idx="2">
            <a:schemeClr val="accent4"/>
          </a:effectRef>
          <a:fontRef idx="minor">
            <a:schemeClr val="lt1"/>
          </a:fontRef>
        </p:style>
        <p:txBody>
          <a:bodyPr/>
          <a:lstStyle/>
          <a:p>
            <a:pPr algn="ctr"/>
            <a:r>
              <a:rPr lang="en-AU" sz="5400" b="1" dirty="0" smtClean="0">
                <a:solidFill>
                  <a:schemeClr val="bg1"/>
                </a:solidFill>
              </a:rPr>
              <a:t>Thank you for listening </a:t>
            </a:r>
            <a:endParaRPr lang="en-US" sz="5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1000" fill="hold"/>
                                        <p:tgtEl>
                                          <p:spTgt spid="60418"/>
                                        </p:tgtEl>
                                        <p:attrNameLst>
                                          <p:attrName>ppt_w</p:attrName>
                                        </p:attrNameLst>
                                      </p:cBhvr>
                                      <p:tavLst>
                                        <p:tav tm="0">
                                          <p:val>
                                            <p:fltVal val="0"/>
                                          </p:val>
                                        </p:tav>
                                        <p:tav tm="100000">
                                          <p:val>
                                            <p:strVal val="#ppt_w"/>
                                          </p:val>
                                        </p:tav>
                                      </p:tavLst>
                                    </p:anim>
                                    <p:anim calcmode="lin" valueType="num">
                                      <p:cBhvr>
                                        <p:cTn id="8" dur="1000" fill="hold"/>
                                        <p:tgtEl>
                                          <p:spTgt spid="60418"/>
                                        </p:tgtEl>
                                        <p:attrNameLst>
                                          <p:attrName>ppt_h</p:attrName>
                                        </p:attrNameLst>
                                      </p:cBhvr>
                                      <p:tavLst>
                                        <p:tav tm="0">
                                          <p:val>
                                            <p:fltVal val="0"/>
                                          </p:val>
                                        </p:tav>
                                        <p:tav tm="100000">
                                          <p:val>
                                            <p:strVal val="#ppt_h"/>
                                          </p:val>
                                        </p:tav>
                                      </p:tavLst>
                                    </p:anim>
                                    <p:anim calcmode="lin" valueType="num">
                                      <p:cBhvr>
                                        <p:cTn id="9" dur="1000" fill="hold"/>
                                        <p:tgtEl>
                                          <p:spTgt spid="604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04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descr="Rectangle: Click to edit Master text styles&#10;Second level&#10;Third level&#10;Fourth level&#10;Fifth level"/>
          <p:cNvSpPr>
            <a:spLocks noGrp="1" noChangeArrowheads="1"/>
          </p:cNvSpPr>
          <p:nvPr>
            <p:ph type="body" idx="1"/>
          </p:nvPr>
        </p:nvSpPr>
        <p:spPr>
          <a:xfrm>
            <a:off x="457200" y="642918"/>
            <a:ext cx="8305800" cy="5834082"/>
          </a:xfrm>
          <a:blipFill>
            <a:blip r:embed="rId2" cstate="print"/>
            <a:tile tx="0" ty="0" sx="100000" sy="100000" flip="none" algn="tl"/>
          </a:blipFill>
        </p:spPr>
        <p:txBody>
          <a:bodyPr/>
          <a:lstStyle/>
          <a:p>
            <a:pPr algn="just">
              <a:buNone/>
            </a:pPr>
            <a:r>
              <a:rPr lang="en-US" dirty="0"/>
              <a:t> </a:t>
            </a:r>
            <a:endParaRPr lang="en-US" sz="2800" dirty="0" smtClean="0">
              <a:solidFill>
                <a:srgbClr val="0A1D01"/>
              </a:solidFill>
              <a:latin typeface="Aldhabi" pitchFamily="2" charset="-78"/>
              <a:cs typeface="Aldhabi" pitchFamily="2" charset="-78"/>
            </a:endParaRPr>
          </a:p>
          <a:p>
            <a:endParaRPr lang="en-GB" sz="3000" b="1" dirty="0">
              <a:solidFill>
                <a:srgbClr val="2A2E5C"/>
              </a:solidFill>
            </a:endParaRPr>
          </a:p>
        </p:txBody>
      </p:sp>
      <p:pic>
        <p:nvPicPr>
          <p:cNvPr id="5" name="صورة 4" descr="نتيجة بحث الصور عن ‪DNA is made up of four chemical base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642918"/>
            <a:ext cx="8286808" cy="57864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7107">
                                            <p:txEl>
                                              <p:pRg st="0" end="0"/>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https://upload.wikimedia.org/wikipedia/commons/thumb/0/0b/Chromosome.svg/688px-Chromosome.svg.png"/>
          <p:cNvPicPr>
            <a:picLocks noGrp="1"/>
          </p:cNvPicPr>
          <p:nvPr>
            <p:ph idx="1"/>
          </p:nvPr>
        </p:nvPicPr>
        <p:blipFill>
          <a:blip r:embed="rId2" cstate="print"/>
          <a:srcRect/>
          <a:stretch>
            <a:fillRect/>
          </a:stretch>
        </p:blipFill>
        <p:spPr bwMode="auto">
          <a:xfrm>
            <a:off x="-857288" y="1142984"/>
            <a:ext cx="10001288" cy="5715016"/>
          </a:xfrm>
          <a:prstGeom prst="rect">
            <a:avLst/>
          </a:prstGeom>
          <a:ln>
            <a:headEnd/>
            <a:tailEnd/>
          </a:ln>
        </p:spPr>
        <p:style>
          <a:lnRef idx="3">
            <a:schemeClr val="lt1"/>
          </a:lnRef>
          <a:fillRef idx="1">
            <a:schemeClr val="accent3"/>
          </a:fillRef>
          <a:effectRef idx="1">
            <a:schemeClr val="accent3"/>
          </a:effectRef>
          <a:fontRef idx="minor">
            <a:schemeClr val="lt1"/>
          </a:fontRef>
        </p:style>
      </p:pic>
      <p:sp>
        <p:nvSpPr>
          <p:cNvPr id="1025" name="Rectangle 1"/>
          <p:cNvSpPr>
            <a:spLocks noChangeArrowheads="1"/>
          </p:cNvSpPr>
          <p:nvPr/>
        </p:nvSpPr>
        <p:spPr bwMode="auto">
          <a:xfrm>
            <a:off x="0" y="285728"/>
            <a:ext cx="9144000" cy="83099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lvl="0" algn="ctr" rtl="1">
              <a:tabLst>
                <a:tab pos="2305050" algn="l"/>
              </a:tabLst>
            </a:pPr>
            <a:r>
              <a:rPr kumimoji="0" lang="en-US" sz="2400" b="0" i="0" u="none" strike="noStrike" cap="none" normalizeH="0" baseline="0" dirty="0" smtClean="0">
                <a:ln>
                  <a:noFill/>
                </a:ln>
                <a:solidFill>
                  <a:srgbClr val="333333"/>
                </a:solidFill>
                <a:effectLst/>
                <a:latin typeface="Andalus" pitchFamily="18" charset="-78"/>
                <a:ea typeface="Calibri" pitchFamily="34" charset="0"/>
                <a:cs typeface="Andalus" pitchFamily="18" charset="-78"/>
              </a:rPr>
              <a:t> </a:t>
            </a:r>
            <a:r>
              <a:rPr kumimoji="0" lang="ar-SA" sz="2400" b="0" i="0" u="none" strike="noStrike" cap="none" normalizeH="0" baseline="0" dirty="0" smtClean="0">
                <a:ln>
                  <a:noFill/>
                </a:ln>
                <a:solidFill>
                  <a:srgbClr val="333333"/>
                </a:solidFill>
                <a:effectLst/>
                <a:latin typeface="Andalus" pitchFamily="18" charset="-78"/>
                <a:ea typeface="Calibri" pitchFamily="34" charset="0"/>
                <a:cs typeface="Andalus" pitchFamily="18" charset="-78"/>
              </a:rPr>
              <a:t>مخطط </a:t>
            </a:r>
            <a:r>
              <a:rPr kumimoji="0" lang="ar-SA" sz="2400" b="0" i="0" u="none" strike="noStrike" cap="none" normalizeH="0" baseline="0" dirty="0" err="1" smtClean="0">
                <a:ln>
                  <a:noFill/>
                </a:ln>
                <a:solidFill>
                  <a:srgbClr val="333333"/>
                </a:solidFill>
                <a:effectLst/>
                <a:latin typeface="Andalus" pitchFamily="18" charset="-78"/>
                <a:ea typeface="Calibri" pitchFamily="34" charset="0"/>
                <a:cs typeface="Andalus" pitchFamily="18" charset="-78"/>
              </a:rPr>
              <a:t>للكروموسوم</a:t>
            </a:r>
            <a:r>
              <a:rPr kumimoji="0" lang="ar-SA" sz="2400" b="0" i="0" u="none" strike="noStrike" cap="none" normalizeH="0" baseline="0" dirty="0" smtClean="0">
                <a:ln>
                  <a:noFill/>
                </a:ln>
                <a:solidFill>
                  <a:srgbClr val="333333"/>
                </a:solidFill>
                <a:effectLst/>
                <a:latin typeface="Andalus" pitchFamily="18" charset="-78"/>
                <a:ea typeface="Calibri" pitchFamily="34" charset="0"/>
                <a:cs typeface="Andalus" pitchFamily="18" charset="-78"/>
              </a:rPr>
              <a:t> فيه يظهر</a:t>
            </a:r>
            <a:r>
              <a:rPr lang="en-US" sz="2400" b="0" dirty="0" smtClean="0">
                <a:solidFill>
                  <a:srgbClr val="333333"/>
                </a:solidFill>
                <a:latin typeface="Andalus" pitchFamily="18" charset="-78"/>
                <a:ea typeface="Calibri" pitchFamily="34" charset="0"/>
                <a:cs typeface="Andalus" pitchFamily="18" charset="-78"/>
              </a:rPr>
              <a:t>(</a:t>
            </a:r>
            <a:r>
              <a:rPr kumimoji="0" lang="en-US" sz="2400" b="0" i="0" u="none" strike="noStrike" cap="none" normalizeH="0" baseline="0" dirty="0" smtClean="0">
                <a:ln>
                  <a:noFill/>
                </a:ln>
                <a:solidFill>
                  <a:srgbClr val="333333"/>
                </a:solidFill>
                <a:effectLst/>
                <a:latin typeface="Andalus" pitchFamily="18" charset="-78"/>
                <a:ea typeface="Calibri" pitchFamily="34" charset="0"/>
                <a:cs typeface="Andalus" pitchFamily="18" charset="-78"/>
              </a:rPr>
              <a:t>1) </a:t>
            </a:r>
            <a:r>
              <a:rPr kumimoji="0" lang="ar-SA" sz="2400" b="0" i="0" u="sng" strike="noStrike" cap="none" normalizeH="0" baseline="0" dirty="0" err="1" smtClean="0">
                <a:ln>
                  <a:noFill/>
                </a:ln>
                <a:solidFill>
                  <a:srgbClr val="0B0080"/>
                </a:solidFill>
                <a:effectLst/>
                <a:latin typeface="Andalus" pitchFamily="18" charset="-78"/>
                <a:ea typeface="Calibri" pitchFamily="34" charset="0"/>
                <a:cs typeface="Andalus" pitchFamily="18" charset="-78"/>
                <a:hlinkClick r:id="rId3" tooltip="الكروماتيد"/>
              </a:rPr>
              <a:t>الكروماتيد</a:t>
            </a:r>
            <a:r>
              <a:rPr lang="en-US" sz="2400" b="0" dirty="0" smtClean="0">
                <a:solidFill>
                  <a:srgbClr val="333333"/>
                </a:solidFill>
                <a:latin typeface="Andalus" pitchFamily="18" charset="-78"/>
                <a:ea typeface="Calibri" pitchFamily="34" charset="0"/>
                <a:cs typeface="Andalus" pitchFamily="18" charset="-78"/>
              </a:rPr>
              <a:t> </a:t>
            </a:r>
            <a:r>
              <a:rPr lang="en-US" sz="2400" b="0" dirty="0" err="1" smtClean="0">
                <a:solidFill>
                  <a:srgbClr val="333333"/>
                </a:solidFill>
                <a:latin typeface="Andalus" pitchFamily="18" charset="-78"/>
                <a:ea typeface="Calibri" pitchFamily="34" charset="0"/>
                <a:cs typeface="Andalus" pitchFamily="18" charset="-78"/>
              </a:rPr>
              <a:t>centromere</a:t>
            </a:r>
            <a:r>
              <a:rPr lang="en-US" sz="2400" b="0" dirty="0" smtClean="0">
                <a:solidFill>
                  <a:srgbClr val="333333"/>
                </a:solidFill>
                <a:latin typeface="Andalus" pitchFamily="18" charset="-78"/>
                <a:ea typeface="Calibri" pitchFamily="34" charset="0"/>
                <a:cs typeface="Andalus" pitchFamily="18" charset="-78"/>
              </a:rPr>
              <a:t> </a:t>
            </a:r>
            <a:r>
              <a:rPr kumimoji="0" lang="en-US" sz="2400" b="0" i="0" u="none" strike="noStrike" cap="none" normalizeH="0" baseline="0" dirty="0" smtClean="0">
                <a:ln>
                  <a:noFill/>
                </a:ln>
                <a:solidFill>
                  <a:srgbClr val="333333"/>
                </a:solidFill>
                <a:effectLst/>
                <a:latin typeface="Andalus" pitchFamily="18" charset="-78"/>
                <a:ea typeface="Calibri" pitchFamily="34" charset="0"/>
                <a:cs typeface="Andalus" pitchFamily="18" charset="-78"/>
              </a:rPr>
              <a:t> (2)  </a:t>
            </a:r>
            <a:r>
              <a:rPr kumimoji="0" lang="ar-SA" sz="2400" b="0" i="0" u="sng" strike="noStrike" cap="none" normalizeH="0" baseline="0" dirty="0" smtClean="0">
                <a:ln>
                  <a:noFill/>
                </a:ln>
                <a:solidFill>
                  <a:srgbClr val="0B0080"/>
                </a:solidFill>
                <a:effectLst/>
                <a:latin typeface="Andalus" pitchFamily="18" charset="-78"/>
                <a:ea typeface="Calibri" pitchFamily="34" charset="0"/>
                <a:cs typeface="Andalus" pitchFamily="18" charset="-78"/>
                <a:hlinkClick r:id="rId4" tooltip="قطعة مركزية"/>
              </a:rPr>
              <a:t>قطعة مركزية</a:t>
            </a:r>
            <a:r>
              <a:rPr kumimoji="0" lang="en-US" sz="2400" b="0" i="0" u="none" strike="noStrike" cap="none" normalizeH="0" baseline="0" dirty="0" smtClean="0">
                <a:ln>
                  <a:noFill/>
                </a:ln>
                <a:solidFill>
                  <a:srgbClr val="333333"/>
                </a:solidFill>
                <a:effectLst/>
                <a:latin typeface="Andalus" pitchFamily="18" charset="-78"/>
                <a:ea typeface="Calibri" pitchFamily="34" charset="0"/>
                <a:cs typeface="Andalus" pitchFamily="18" charset="-78"/>
              </a:rPr>
              <a:t> (3)   </a:t>
            </a:r>
            <a:r>
              <a:rPr kumimoji="0" lang="ar-SA" sz="2400" b="0" i="0" u="none" strike="noStrike" cap="none" normalizeH="0" baseline="0" dirty="0" smtClean="0">
                <a:ln>
                  <a:noFill/>
                </a:ln>
                <a:solidFill>
                  <a:srgbClr val="333333"/>
                </a:solidFill>
                <a:effectLst/>
                <a:latin typeface="Andalus" pitchFamily="18" charset="-78"/>
                <a:ea typeface="Calibri" pitchFamily="34" charset="0"/>
                <a:cs typeface="Andalus" pitchFamily="18" charset="-78"/>
              </a:rPr>
              <a:t>الذراع القصير </a:t>
            </a:r>
            <a:r>
              <a:rPr kumimoji="0" lang="ar-SA" sz="2400" b="0" i="0" u="none" strike="noStrike" cap="none" normalizeH="0" baseline="0" dirty="0" err="1" smtClean="0">
                <a:ln>
                  <a:noFill/>
                </a:ln>
                <a:solidFill>
                  <a:srgbClr val="333333"/>
                </a:solidFill>
                <a:effectLst/>
                <a:latin typeface="Andalus" pitchFamily="18" charset="-78"/>
                <a:ea typeface="Calibri" pitchFamily="34" charset="0"/>
                <a:cs typeface="Andalus" pitchFamily="18" charset="-78"/>
              </a:rPr>
              <a:t>للكروماتيد</a:t>
            </a:r>
            <a:r>
              <a:rPr kumimoji="0" lang="ar-SA" sz="2400" b="0" i="0" u="none" strike="noStrike" cap="none" normalizeH="0" baseline="0" dirty="0" smtClean="0">
                <a:ln>
                  <a:noFill/>
                </a:ln>
                <a:solidFill>
                  <a:srgbClr val="333333"/>
                </a:solidFill>
                <a:effectLst/>
                <a:latin typeface="Andalus" pitchFamily="18" charset="-78"/>
                <a:ea typeface="Calibri" pitchFamily="34" charset="0"/>
                <a:cs typeface="Andalus" pitchFamily="18" charset="-78"/>
              </a:rPr>
              <a:t> (4) الذراع الطويل </a:t>
            </a:r>
            <a:r>
              <a:rPr kumimoji="0" lang="ar-SA" sz="2400" b="0" i="0" u="none" strike="noStrike" cap="none" normalizeH="0" baseline="0" dirty="0" err="1" smtClean="0">
                <a:ln>
                  <a:noFill/>
                </a:ln>
                <a:solidFill>
                  <a:srgbClr val="333333"/>
                </a:solidFill>
                <a:effectLst/>
                <a:latin typeface="Andalus" pitchFamily="18" charset="-78"/>
                <a:ea typeface="Calibri" pitchFamily="34" charset="0"/>
                <a:cs typeface="Andalus" pitchFamily="18" charset="-78"/>
              </a:rPr>
              <a:t>للكروماتي</a:t>
            </a:r>
            <a:r>
              <a:rPr kumimoji="0" lang="ar-IQ" sz="2400" b="0" i="0" u="none" strike="noStrike" cap="none" normalizeH="0" baseline="0" dirty="0" smtClean="0">
                <a:ln>
                  <a:noFill/>
                </a:ln>
                <a:solidFill>
                  <a:srgbClr val="333333"/>
                </a:solidFill>
                <a:effectLst/>
                <a:latin typeface="Andalus" pitchFamily="18" charset="-78"/>
                <a:ea typeface="Calibri" pitchFamily="34" charset="0"/>
                <a:cs typeface="Andalus" pitchFamily="18" charset="-78"/>
              </a:rPr>
              <a:t>د</a:t>
            </a:r>
            <a:endParaRPr kumimoji="0" lang="ar-SA" sz="2400" b="0" i="0" u="none" strike="noStrike" cap="none" normalizeH="0" baseline="0" dirty="0" smtClean="0">
              <a:ln>
                <a:noFill/>
              </a:ln>
              <a:solidFill>
                <a:schemeClr val="tx1"/>
              </a:solidFill>
              <a:effectLst/>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نتيجة بحث الصور عن ترتيب الكروموسوم داخل النوية"/>
          <p:cNvPicPr>
            <a:picLocks noGrp="1"/>
          </p:cNvPicPr>
          <p:nvPr>
            <p:ph idx="1"/>
          </p:nvPr>
        </p:nvPicPr>
        <p:blipFill>
          <a:blip r:embed="rId2" cstate="print"/>
          <a:srcRect/>
          <a:stretch>
            <a:fillRect/>
          </a:stretch>
        </p:blipFill>
        <p:spPr bwMode="auto">
          <a:xfrm>
            <a:off x="0" y="0"/>
            <a:ext cx="9144000" cy="6858000"/>
          </a:xfrm>
          <a:prstGeom prst="rect">
            <a:avLst/>
          </a:prstGeom>
          <a:noFill/>
          <a:ln w="9525">
            <a:solidFill>
              <a:schemeClr val="bg2">
                <a:lumMod val="50000"/>
              </a:schemeClr>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نتيجة بحث الصور عن ترتيب الكروموسوم داخل النوية"/>
          <p:cNvPicPr>
            <a:picLocks noGrp="1"/>
          </p:cNvPicPr>
          <p:nvPr>
            <p:ph idx="1"/>
          </p:nvPr>
        </p:nvPicPr>
        <p:blipFill>
          <a:blip r:embed="rId2" cstate="print"/>
          <a:srcRect/>
          <a:stretch>
            <a:fillRect/>
          </a:stretch>
        </p:blipFill>
        <p:spPr bwMode="auto">
          <a:xfrm>
            <a:off x="0" y="0"/>
            <a:ext cx="9144000" cy="6858000"/>
          </a:xfrm>
          <a:prstGeom prst="rect">
            <a:avLst/>
          </a:prstGeom>
          <a:noFill/>
          <a:ln w="9525">
            <a:solidFill>
              <a:schemeClr val="bg2">
                <a:lumMod val="75000"/>
              </a:schemeClr>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357166"/>
            <a:ext cx="8077200" cy="571504"/>
          </a:xfrm>
        </p:spPr>
        <p:style>
          <a:lnRef idx="1">
            <a:schemeClr val="accent1"/>
          </a:lnRef>
          <a:fillRef idx="3">
            <a:schemeClr val="accent1"/>
          </a:fillRef>
          <a:effectRef idx="2">
            <a:schemeClr val="accent1"/>
          </a:effectRef>
          <a:fontRef idx="minor">
            <a:schemeClr val="lt1"/>
          </a:fontRef>
        </p:style>
        <p:txBody>
          <a:bodyPr/>
          <a:lstStyle/>
          <a:p>
            <a:r>
              <a:rPr lang="en-US" sz="5400" b="1" dirty="0" smtClean="0">
                <a:solidFill>
                  <a:srgbClr val="0A1D01"/>
                </a:solidFill>
                <a:latin typeface="Aldhabi" pitchFamily="2" charset="-78"/>
                <a:cs typeface="Aldhabi" pitchFamily="2" charset="-78"/>
              </a:rPr>
              <a:t>Nature of inheritance</a:t>
            </a:r>
            <a:endParaRPr lang="en-GB" sz="5400" b="1" dirty="0">
              <a:solidFill>
                <a:srgbClr val="0A1D01"/>
              </a:solidFill>
              <a:latin typeface="Aldhabi" pitchFamily="2" charset="-78"/>
              <a:cs typeface="Aldhabi" pitchFamily="2" charset="-78"/>
            </a:endParaRPr>
          </a:p>
        </p:txBody>
      </p:sp>
      <p:sp>
        <p:nvSpPr>
          <p:cNvPr id="48131" name="Rectangle 3" descr="Rectangle: Click to edit Master text styles&#10;Second level&#10;Third level&#10;Fourth level&#10;Fifth level"/>
          <p:cNvSpPr>
            <a:spLocks noGrp="1" noChangeArrowheads="1"/>
          </p:cNvSpPr>
          <p:nvPr>
            <p:ph type="body" idx="1"/>
          </p:nvPr>
        </p:nvSpPr>
        <p:spPr>
          <a:xfrm>
            <a:off x="381000" y="928670"/>
            <a:ext cx="8458200" cy="5548330"/>
          </a:xfrm>
          <a:ln>
            <a:solidFill>
              <a:schemeClr val="tx2">
                <a:lumMod val="40000"/>
                <a:lumOff val="60000"/>
              </a:schemeClr>
            </a:solidFill>
          </a:ln>
        </p:spPr>
        <p:style>
          <a:lnRef idx="3">
            <a:schemeClr val="lt1"/>
          </a:lnRef>
          <a:fillRef idx="1">
            <a:schemeClr val="accent3"/>
          </a:fillRef>
          <a:effectRef idx="1">
            <a:schemeClr val="accent3"/>
          </a:effectRef>
          <a:fontRef idx="minor">
            <a:schemeClr val="lt1"/>
          </a:fontRef>
        </p:style>
        <p:txBody>
          <a:bodyPr/>
          <a:lstStyle/>
          <a:p>
            <a:pPr lvl="0"/>
            <a:r>
              <a:rPr lang="en-US" sz="2800" dirty="0" smtClean="0">
                <a:solidFill>
                  <a:srgbClr val="0A1D01"/>
                </a:solidFill>
                <a:latin typeface="Aldhabi" pitchFamily="2" charset="-78"/>
                <a:cs typeface="Aldhabi" pitchFamily="2" charset="-78"/>
              </a:rPr>
              <a:t>The hereditary material carried in the nucleus of each of the somatic cells determines an individual’s characteristics. This material, called </a:t>
            </a:r>
            <a:r>
              <a:rPr lang="en-US" sz="2800" i="1" dirty="0" smtClean="0">
                <a:solidFill>
                  <a:srgbClr val="0A1D01"/>
                </a:solidFill>
                <a:latin typeface="Aldhabi" pitchFamily="2" charset="-78"/>
                <a:cs typeface="Aldhabi" pitchFamily="2" charset="-78"/>
              </a:rPr>
              <a:t>DNA </a:t>
            </a:r>
            <a:r>
              <a:rPr lang="en-US" sz="2800" dirty="0" smtClean="0">
                <a:solidFill>
                  <a:srgbClr val="0A1D01"/>
                </a:solidFill>
                <a:latin typeface="Aldhabi" pitchFamily="2" charset="-78"/>
                <a:cs typeface="Aldhabi" pitchFamily="2" charset="-78"/>
              </a:rPr>
              <a:t>(deoxyribonucleic acid), forms threadlike strands known as </a:t>
            </a:r>
            <a:r>
              <a:rPr lang="en-US" sz="2800" i="1" dirty="0" smtClean="0">
                <a:solidFill>
                  <a:srgbClr val="0A1D01"/>
                </a:solidFill>
                <a:latin typeface="Aldhabi" pitchFamily="2" charset="-78"/>
                <a:cs typeface="Aldhabi" pitchFamily="2" charset="-78"/>
              </a:rPr>
              <a:t>chromosomes.</a:t>
            </a:r>
            <a:endParaRPr lang="en-US" sz="2800" dirty="0" smtClean="0">
              <a:solidFill>
                <a:srgbClr val="0A1D01"/>
              </a:solidFill>
              <a:latin typeface="Aldhabi" pitchFamily="2" charset="-78"/>
              <a:cs typeface="Aldhabi" pitchFamily="2" charset="-78"/>
            </a:endParaRPr>
          </a:p>
          <a:p>
            <a:pPr lvl="0"/>
            <a:r>
              <a:rPr lang="en-US" sz="2800" dirty="0" smtClean="0">
                <a:solidFill>
                  <a:srgbClr val="0A1D01"/>
                </a:solidFill>
                <a:latin typeface="Aldhabi" pitchFamily="2" charset="-78"/>
                <a:cs typeface="Aldhabi" pitchFamily="2" charset="-78"/>
              </a:rPr>
              <a:t>Each chromosome is composed of many smaller segments of DNA referred to as </a:t>
            </a:r>
            <a:r>
              <a:rPr lang="en-US" sz="2800" i="1" dirty="0" smtClean="0">
                <a:solidFill>
                  <a:srgbClr val="0A1D01"/>
                </a:solidFill>
                <a:latin typeface="Aldhabi" pitchFamily="2" charset="-78"/>
                <a:cs typeface="Aldhabi" pitchFamily="2" charset="-78"/>
              </a:rPr>
              <a:t>genes. </a:t>
            </a:r>
            <a:endParaRPr lang="en-US" sz="2800" dirty="0" smtClean="0">
              <a:solidFill>
                <a:srgbClr val="0A1D01"/>
              </a:solidFill>
              <a:latin typeface="Aldhabi" pitchFamily="2" charset="-78"/>
              <a:cs typeface="Aldhabi" pitchFamily="2" charset="-78"/>
            </a:endParaRPr>
          </a:p>
          <a:p>
            <a:pPr lvl="0"/>
            <a:r>
              <a:rPr lang="en-US" sz="2800" dirty="0" smtClean="0">
                <a:solidFill>
                  <a:srgbClr val="0A1D01"/>
                </a:solidFill>
                <a:latin typeface="Aldhabi" pitchFamily="2" charset="-78"/>
                <a:cs typeface="Aldhabi" pitchFamily="2" charset="-78"/>
              </a:rPr>
              <a:t>Genes or combinations of genes contain coded information that determines an individual’s unique characteristics. </a:t>
            </a:r>
          </a:p>
          <a:p>
            <a:pPr lvl="0"/>
            <a:r>
              <a:rPr lang="en-US" sz="2800" dirty="0" smtClean="0">
                <a:solidFill>
                  <a:srgbClr val="0A1D01"/>
                </a:solidFill>
                <a:latin typeface="Aldhabi" pitchFamily="2" charset="-78"/>
                <a:cs typeface="Aldhabi" pitchFamily="2" charset="-78"/>
              </a:rPr>
              <a:t>The code is found in the specific linear order of the molecules that combine to form the strands of DNA. Genes control both the types of proteins that are made and the rate at which they are produced. Genes never act in isolation; they always interact with other genes and the environment. </a:t>
            </a:r>
          </a:p>
          <a:p>
            <a:endParaRPr lang="en-GB" sz="3000" b="1" dirty="0">
              <a:solidFill>
                <a:srgbClr val="0A1D01"/>
              </a:solidFill>
              <a:latin typeface="Aldhabi" pitchFamily="2" charset="-78"/>
              <a:cs typeface="Aldhabi"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8130"/>
                                        </p:tgtEl>
                                        <p:attrNameLst>
                                          <p:attrName>style.visibility</p:attrName>
                                        </p:attrNameLst>
                                      </p:cBhvr>
                                      <p:to>
                                        <p:strVal val="visible"/>
                                      </p:to>
                                    </p:set>
                                    <p:animEffect transition="in" filter="dissolve">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81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8131">
                                            <p:txEl>
                                              <p:pRg st="0" end="0"/>
                                            </p:txEl>
                                          </p:spTgt>
                                        </p:tgtEl>
                                        <p:attrNameLst>
                                          <p:attrName>ppt_c</p:attrName>
                                        </p:attrNameLst>
                                      </p:cBhvr>
                                      <p:to>
                                        <a:schemeClr val="accent2"/>
                                      </p:to>
                                    </p:animClr>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813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8131">
                                            <p:txEl>
                                              <p:pRg st="1" end="1"/>
                                            </p:txEl>
                                          </p:spTgt>
                                        </p:tgtEl>
                                        <p:attrNameLst>
                                          <p:attrName>ppt_c</p:attrName>
                                        </p:attrNameLst>
                                      </p:cBhvr>
                                      <p:to>
                                        <a:schemeClr val="accent2"/>
                                      </p:to>
                                    </p:animClr>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4813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8131">
                                            <p:txEl>
                                              <p:pRg st="2" end="2"/>
                                            </p:txEl>
                                          </p:spTgt>
                                        </p:tgtEl>
                                        <p:attrNameLst>
                                          <p:attrName>ppt_c</p:attrName>
                                        </p:attrNameLst>
                                      </p:cBhvr>
                                      <p:to>
                                        <a:schemeClr val="accent2"/>
                                      </p:to>
                                    </p:animClr>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4813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8131">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autoUpdateAnimBg="0"/>
      <p:bldP spid="48131" grpId="0" build="p" autoUpdateAnimBg="0"/>
    </p:bld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B9E6749913F749AF7C256153342C54" ma:contentTypeVersion="1" ma:contentTypeDescription="Create a new document." ma:contentTypeScope="" ma:versionID="911534a166d52824ba258c2a24df9874">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23A9AB15-2623-49CF-BFAC-257824252C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9A1C873-9FE0-4650-B90D-2A2CF72310D3}">
  <ds:schemaRefs>
    <ds:schemaRef ds:uri="http://schemas.microsoft.com/sharepoint/v3/contenttype/forms"/>
  </ds:schemaRefs>
</ds:datastoreItem>
</file>

<file path=customXml/itemProps3.xml><?xml version="1.0" encoding="utf-8"?>
<ds:datastoreItem xmlns:ds="http://schemas.openxmlformats.org/officeDocument/2006/customXml" ds:itemID="{E1B1DE08-C888-4F99-9CCC-9FA4CCB48534}">
  <ds:schemaRefs>
    <ds:schemaRef ds:uri="http://schemas.microsoft.com/office/2006/documentManagement/types"/>
    <ds:schemaRef ds:uri="http://schemas.microsoft.com/office/2006/metadata/properties"/>
    <ds:schemaRef ds:uri="http://www.w3.org/XML/1998/namespace"/>
    <ds:schemaRef ds:uri="http://purl.org/dc/elements/1.1/"/>
    <ds:schemaRef ds:uri="http://purl.org/dc/terms/"/>
    <ds:schemaRef ds:uri="http://schemas.openxmlformats.org/package/2006/metadata/core-properties"/>
    <ds:schemaRef ds:uri="http://purl.org/dc/dcmitype/"/>
    <ds:schemaRef ds:uri="http://schemas.microsoft.com/sharepoint/v3"/>
  </ds:schemaRefs>
</ds:datastoreItem>
</file>

<file path=customXml/itemProps4.xml><?xml version="1.0" encoding="utf-8"?>
<ds:datastoreItem xmlns:ds="http://schemas.openxmlformats.org/officeDocument/2006/customXml" ds:itemID="{A6937C4C-336D-4E3C-A50E-2EFBF3F5511B}">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2350</TotalTime>
  <Words>2034</Words>
  <Application>Microsoft Office PowerPoint</Application>
  <PresentationFormat>On-screen Show (4:3)</PresentationFormat>
  <Paragraphs>148</Paragraphs>
  <Slides>49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Blueprint</vt:lpstr>
      <vt:lpstr>مستند</vt:lpstr>
      <vt:lpstr>     Genetics                        Prof. Dr. Rabea M. ALI  </vt:lpstr>
      <vt:lpstr>Objectives:</vt:lpstr>
      <vt:lpstr>What is Genetics</vt:lpstr>
      <vt:lpstr> Why it is important study of genetics </vt:lpstr>
      <vt:lpstr>PowerPoint Presentation</vt:lpstr>
      <vt:lpstr>PowerPoint Presentation</vt:lpstr>
      <vt:lpstr>PowerPoint Presentation</vt:lpstr>
      <vt:lpstr>PowerPoint Presentation</vt:lpstr>
      <vt:lpstr>Nature of inheritance</vt:lpstr>
      <vt:lpstr>PowerPoint Presentation</vt:lpstr>
      <vt:lpstr>Multifactorial Inheritance</vt:lpstr>
      <vt:lpstr>Uni factorial Inheritance</vt:lpstr>
      <vt:lpstr>  Patterns or Modes of Inheritance for Genetic Disorders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Chromosome abnormalities  </vt:lpstr>
      <vt:lpstr>PowerPoint Presentation</vt:lpstr>
      <vt:lpstr>PowerPoint Presentation</vt:lpstr>
      <vt:lpstr>PowerPoint Presentation</vt:lpstr>
      <vt:lpstr>PowerPoint Presentation</vt:lpstr>
      <vt:lpstr>PowerPoint Presentation</vt:lpstr>
      <vt:lpstr>Chromosome abnormalities</vt:lpstr>
      <vt:lpstr>Chromosome abnormalities</vt:lpstr>
      <vt:lpstr>Chromosome abnormalities</vt:lpstr>
      <vt:lpstr>Chromosome abnormalities</vt:lpstr>
      <vt:lpstr>PowerPoint Presentation</vt:lpstr>
      <vt:lpstr>Chromosome abnormalities</vt:lpstr>
      <vt:lpstr>PowerPoint Presentation</vt:lpstr>
      <vt:lpstr>Chromosome abnormalities</vt:lpstr>
      <vt:lpstr>Prenatal Diagnostic Tests </vt:lpstr>
      <vt:lpstr>Prenatal Diagnostic Tests </vt:lpstr>
      <vt:lpstr>PowerPoint Presentation</vt:lpstr>
      <vt:lpstr>Prenatal Diagnostic Tests </vt:lpstr>
      <vt:lpstr>Prenatal Diagnostic Tests</vt:lpstr>
      <vt:lpstr>Prenatal Diagnostic Tests</vt:lpstr>
      <vt:lpstr>Genetic  Counseling </vt:lpstr>
      <vt:lpstr>PowerPoint Presentation</vt:lpstr>
      <vt:lpstr>Multiple Roles for Nurses in Genetics </vt:lpstr>
      <vt:lpstr>Thank you for listening </vt:lpstr>
    </vt:vector>
  </TitlesOfParts>
  <Company>NTU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Studies</dc:creator>
  <cp:lastModifiedBy>Maher</cp:lastModifiedBy>
  <cp:revision>148</cp:revision>
  <dcterms:created xsi:type="dcterms:W3CDTF">2001-07-17T10:41:11Z</dcterms:created>
  <dcterms:modified xsi:type="dcterms:W3CDTF">2021-01-18T12:02:59Z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Signature">
    <vt:lpwstr/>
  </property>
  <property fmtid="{D5CDD505-2E9C-101B-9397-08002B2CF9AE}" pid="3" name="TemplateUrl">
    <vt:lpwstr/>
  </property>
  <property fmtid="{D5CDD505-2E9C-101B-9397-08002B2CF9AE}" pid="4" name="xd_ProgID">
    <vt:lpwstr/>
  </property>
  <property fmtid="{D5CDD505-2E9C-101B-9397-08002B2CF9AE}" pid="5" name="_SourceUrl">
    <vt:lpwstr/>
  </property>
</Properties>
</file>