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57" r:id="rId6"/>
    <p:sldId id="258" r:id="rId7"/>
    <p:sldId id="259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4" r:id="rId17"/>
    <p:sldId id="272" r:id="rId18"/>
    <p:sldId id="273" r:id="rId19"/>
  </p:sldIdLst>
  <p:sldSz cx="9144000" cy="6858000" type="screen4x3"/>
  <p:notesSz cx="6888163" cy="100203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78D14E-A22E-40B7-8D3A-A811BFC7C68E}" type="doc">
      <dgm:prSet loTypeId="urn:microsoft.com/office/officeart/2005/8/layout/process1" loCatId="process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pPr rtl="1"/>
          <a:endParaRPr lang="ar-IQ"/>
        </a:p>
      </dgm:t>
    </dgm:pt>
    <dgm:pt modelId="{9009E9C4-7CD3-41A8-9023-36B5756166A9}">
      <dgm:prSet/>
      <dgm:spPr/>
      <dgm:t>
        <a:bodyPr/>
        <a:lstStyle/>
        <a:p>
          <a:pPr rtl="1"/>
          <a:r>
            <a:rPr lang="en-US" b="1" dirty="0" smtClean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rPr>
            <a:t>Family-Centered Maternity </a:t>
          </a:r>
          <a:endParaRPr lang="ar-IQ" b="1" dirty="0" smtClean="0"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</a:endParaRPr>
        </a:p>
        <a:p>
          <a:pPr rtl="1"/>
          <a:r>
            <a:rPr lang="en-US" b="1" dirty="0" smtClean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rPr>
            <a:t>Care (FCMC)</a:t>
          </a:r>
        </a:p>
        <a:p>
          <a:pPr rtl="1"/>
          <a:r>
            <a:rPr lang="en-US" b="1" dirty="0" smtClean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rPr>
            <a:t/>
          </a:r>
          <a:br>
            <a:rPr lang="en-US" b="1" dirty="0" smtClean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rPr>
          </a:br>
          <a:r>
            <a:rPr lang="ar-IQ" b="1" dirty="0" err="1" smtClean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rPr>
            <a:t>أ.د.</a:t>
          </a:r>
          <a:r>
            <a:rPr lang="ar-IQ" b="1" dirty="0" smtClean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rPr>
            <a:t> ربيعة محسن علي</a:t>
          </a:r>
          <a:endParaRPr lang="ar-IQ" dirty="0"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</a:endParaRPr>
        </a:p>
      </dgm:t>
    </dgm:pt>
    <dgm:pt modelId="{BFD86AC2-8BDD-4617-840D-AF09A54ACCF6}" type="parTrans" cxnId="{14AB9B3E-63EF-4272-BE86-624E15F7EEA9}">
      <dgm:prSet/>
      <dgm:spPr/>
      <dgm:t>
        <a:bodyPr/>
        <a:lstStyle/>
        <a:p>
          <a:pPr rtl="1"/>
          <a:endParaRPr lang="ar-IQ"/>
        </a:p>
      </dgm:t>
    </dgm:pt>
    <dgm:pt modelId="{880241BC-B5FF-4735-96B1-DC0F5C6FCF74}" type="sibTrans" cxnId="{14AB9B3E-63EF-4272-BE86-624E15F7EEA9}">
      <dgm:prSet/>
      <dgm:spPr/>
      <dgm:t>
        <a:bodyPr/>
        <a:lstStyle/>
        <a:p>
          <a:pPr rtl="1"/>
          <a:endParaRPr lang="ar-IQ"/>
        </a:p>
      </dgm:t>
    </dgm:pt>
    <dgm:pt modelId="{AF822160-C2B0-4DAD-B832-7C649ADE65BA}" type="pres">
      <dgm:prSet presAssocID="{0A78D14E-A22E-40B7-8D3A-A811BFC7C68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IQ"/>
        </a:p>
      </dgm:t>
    </dgm:pt>
    <dgm:pt modelId="{50CC56A3-363E-42BA-A717-4B61E2A59730}" type="pres">
      <dgm:prSet presAssocID="{9009E9C4-7CD3-41A8-9023-36B5756166A9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</dgm:ptLst>
  <dgm:cxnLst>
    <dgm:cxn modelId="{14AB9B3E-63EF-4272-BE86-624E15F7EEA9}" srcId="{0A78D14E-A22E-40B7-8D3A-A811BFC7C68E}" destId="{9009E9C4-7CD3-41A8-9023-36B5756166A9}" srcOrd="0" destOrd="0" parTransId="{BFD86AC2-8BDD-4617-840D-AF09A54ACCF6}" sibTransId="{880241BC-B5FF-4735-96B1-DC0F5C6FCF74}"/>
    <dgm:cxn modelId="{2656BB6B-0C01-4DC7-BA8D-A07D85341D2F}" type="presOf" srcId="{9009E9C4-7CD3-41A8-9023-36B5756166A9}" destId="{50CC56A3-363E-42BA-A717-4B61E2A59730}" srcOrd="0" destOrd="0" presId="urn:microsoft.com/office/officeart/2005/8/layout/process1"/>
    <dgm:cxn modelId="{52FDF3D5-6FC7-43A3-A5DC-80BA98D45DA9}" type="presOf" srcId="{0A78D14E-A22E-40B7-8D3A-A811BFC7C68E}" destId="{AF822160-C2B0-4DAD-B832-7C649ADE65BA}" srcOrd="0" destOrd="0" presId="urn:microsoft.com/office/officeart/2005/8/layout/process1"/>
    <dgm:cxn modelId="{EC12BC11-C7C3-4ABA-A5C0-639AB75902E3}" type="presParOf" srcId="{AF822160-C2B0-4DAD-B832-7C649ADE65BA}" destId="{50CC56A3-363E-42BA-A717-4B61E2A59730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A8E6D3B-9286-47D2-B46D-024370684348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IQ"/>
        </a:p>
      </dgm:t>
    </dgm:pt>
    <dgm:pt modelId="{66EE7368-78E9-493E-A466-8EAED26FD145}">
      <dgm:prSet/>
      <dgm:spPr/>
      <dgm:t>
        <a:bodyPr/>
        <a:lstStyle/>
        <a:p>
          <a:pPr rtl="1"/>
          <a:r>
            <a:rPr lang="en-US" b="1" dirty="0" smtClean="0"/>
            <a:t>Definition of family</a:t>
          </a:r>
          <a:r>
            <a:rPr lang="en-US" dirty="0" smtClean="0"/>
            <a:t/>
          </a:r>
          <a:br>
            <a:rPr lang="en-US" dirty="0" smtClean="0"/>
          </a:br>
          <a:endParaRPr lang="ar-IQ" dirty="0"/>
        </a:p>
      </dgm:t>
    </dgm:pt>
    <dgm:pt modelId="{2322F115-243B-4D89-AB66-1209E78185B0}" type="parTrans" cxnId="{70FA52A6-E12F-4DCF-AC07-5EF0F033BB93}">
      <dgm:prSet/>
      <dgm:spPr/>
      <dgm:t>
        <a:bodyPr/>
        <a:lstStyle/>
        <a:p>
          <a:pPr rtl="1"/>
          <a:endParaRPr lang="ar-IQ"/>
        </a:p>
      </dgm:t>
    </dgm:pt>
    <dgm:pt modelId="{08E1F8B2-82D7-478A-9B97-46DED028B594}" type="sibTrans" cxnId="{70FA52A6-E12F-4DCF-AC07-5EF0F033BB93}">
      <dgm:prSet/>
      <dgm:spPr/>
      <dgm:t>
        <a:bodyPr/>
        <a:lstStyle/>
        <a:p>
          <a:pPr rtl="1"/>
          <a:endParaRPr lang="ar-IQ"/>
        </a:p>
      </dgm:t>
    </dgm:pt>
    <dgm:pt modelId="{97C5A1A3-0F3C-41C3-9EDE-3BE4317620CB}" type="pres">
      <dgm:prSet presAssocID="{DA8E6D3B-9286-47D2-B46D-024370684348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pPr rtl="1"/>
          <a:endParaRPr lang="ar-IQ"/>
        </a:p>
      </dgm:t>
    </dgm:pt>
    <dgm:pt modelId="{C97F45E7-CD0A-4243-AF05-5E46B50C55D0}" type="pres">
      <dgm:prSet presAssocID="{DA8E6D3B-9286-47D2-B46D-024370684348}" presName="cycle" presStyleCnt="0"/>
      <dgm:spPr/>
    </dgm:pt>
    <dgm:pt modelId="{E3674364-5CBC-4F76-A9FA-0A6017F98AF9}" type="pres">
      <dgm:prSet presAssocID="{DA8E6D3B-9286-47D2-B46D-024370684348}" presName="centerShape" presStyleCnt="0"/>
      <dgm:spPr/>
    </dgm:pt>
    <dgm:pt modelId="{E195839D-1CD4-4041-8347-F9C0A1A3493A}" type="pres">
      <dgm:prSet presAssocID="{DA8E6D3B-9286-47D2-B46D-024370684348}" presName="connSite" presStyleLbl="node1" presStyleIdx="0" presStyleCnt="2"/>
      <dgm:spPr/>
    </dgm:pt>
    <dgm:pt modelId="{CB0DBD8A-E0FF-43B7-8FA5-24A64026E58C}" type="pres">
      <dgm:prSet presAssocID="{DA8E6D3B-9286-47D2-B46D-024370684348}" presName="visible" presStyleLbl="node1" presStyleIdx="0" presStyleCnt="2" custScaleX="265890" custLinFactX="82993" custLinFactNeighborX="100000" custLinFactNeighborY="945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chemeClr val="tx2"/>
          </a:solidFill>
        </a:ln>
      </dgm:spPr>
    </dgm:pt>
    <dgm:pt modelId="{BBB58A6D-9C8D-44A8-B243-CCC55B04D16B}" type="pres">
      <dgm:prSet presAssocID="{2322F115-243B-4D89-AB66-1209E78185B0}" presName="Name25" presStyleLbl="parChTrans1D1" presStyleIdx="0" presStyleCnt="1"/>
      <dgm:spPr/>
      <dgm:t>
        <a:bodyPr/>
        <a:lstStyle/>
        <a:p>
          <a:pPr rtl="1"/>
          <a:endParaRPr lang="ar-IQ"/>
        </a:p>
      </dgm:t>
    </dgm:pt>
    <dgm:pt modelId="{81E60AC1-9F0B-4404-A2B7-AE1BECB3C4DC}" type="pres">
      <dgm:prSet presAssocID="{66EE7368-78E9-493E-A466-8EAED26FD145}" presName="node" presStyleCnt="0"/>
      <dgm:spPr/>
    </dgm:pt>
    <dgm:pt modelId="{A0243DCD-6045-4687-9A81-CE57659B32A5}" type="pres">
      <dgm:prSet presAssocID="{66EE7368-78E9-493E-A466-8EAED26FD145}" presName="parentNode" presStyleLbl="node1" presStyleIdx="1" presStyleCnt="2" custScaleX="762583" custScaleY="166722" custLinFactX="9040" custLinFactNeighborX="100000" custLinFactNeighborY="-545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  <dgm:pt modelId="{C164B33F-639C-4CF3-926D-F409AC15348B}" type="pres">
      <dgm:prSet presAssocID="{66EE7368-78E9-493E-A466-8EAED26FD145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70FA52A6-E12F-4DCF-AC07-5EF0F033BB93}" srcId="{DA8E6D3B-9286-47D2-B46D-024370684348}" destId="{66EE7368-78E9-493E-A466-8EAED26FD145}" srcOrd="0" destOrd="0" parTransId="{2322F115-243B-4D89-AB66-1209E78185B0}" sibTransId="{08E1F8B2-82D7-478A-9B97-46DED028B594}"/>
    <dgm:cxn modelId="{2D20FE56-D034-483C-B1BE-501F1DBA6320}" type="presOf" srcId="{DA8E6D3B-9286-47D2-B46D-024370684348}" destId="{97C5A1A3-0F3C-41C3-9EDE-3BE4317620CB}" srcOrd="0" destOrd="0" presId="urn:microsoft.com/office/officeart/2005/8/layout/radial2"/>
    <dgm:cxn modelId="{881F11A3-07C0-4A2B-A204-9678F8136D12}" type="presOf" srcId="{2322F115-243B-4D89-AB66-1209E78185B0}" destId="{BBB58A6D-9C8D-44A8-B243-CCC55B04D16B}" srcOrd="0" destOrd="0" presId="urn:microsoft.com/office/officeart/2005/8/layout/radial2"/>
    <dgm:cxn modelId="{2F47FD85-BAB7-4FC2-A088-E0A2F3EDB449}" type="presOf" srcId="{66EE7368-78E9-493E-A466-8EAED26FD145}" destId="{A0243DCD-6045-4687-9A81-CE57659B32A5}" srcOrd="0" destOrd="0" presId="urn:microsoft.com/office/officeart/2005/8/layout/radial2"/>
    <dgm:cxn modelId="{DACE2A54-9D32-48A8-A916-A090F4D778F6}" type="presParOf" srcId="{97C5A1A3-0F3C-41C3-9EDE-3BE4317620CB}" destId="{C97F45E7-CD0A-4243-AF05-5E46B50C55D0}" srcOrd="0" destOrd="0" presId="urn:microsoft.com/office/officeart/2005/8/layout/radial2"/>
    <dgm:cxn modelId="{06273201-6B40-4F1C-BF91-DC32A10D94C3}" type="presParOf" srcId="{C97F45E7-CD0A-4243-AF05-5E46B50C55D0}" destId="{E3674364-5CBC-4F76-A9FA-0A6017F98AF9}" srcOrd="0" destOrd="0" presId="urn:microsoft.com/office/officeart/2005/8/layout/radial2"/>
    <dgm:cxn modelId="{95AD0C25-3D11-494D-8553-F63C0215444B}" type="presParOf" srcId="{E3674364-5CBC-4F76-A9FA-0A6017F98AF9}" destId="{E195839D-1CD4-4041-8347-F9C0A1A3493A}" srcOrd="0" destOrd="0" presId="urn:microsoft.com/office/officeart/2005/8/layout/radial2"/>
    <dgm:cxn modelId="{243E2789-8120-482B-8F4E-1870A14BB07C}" type="presParOf" srcId="{E3674364-5CBC-4F76-A9FA-0A6017F98AF9}" destId="{CB0DBD8A-E0FF-43B7-8FA5-24A64026E58C}" srcOrd="1" destOrd="0" presId="urn:microsoft.com/office/officeart/2005/8/layout/radial2"/>
    <dgm:cxn modelId="{A26AC196-3EBF-4DB8-B536-FEF143E4F4E9}" type="presParOf" srcId="{C97F45E7-CD0A-4243-AF05-5E46B50C55D0}" destId="{BBB58A6D-9C8D-44A8-B243-CCC55B04D16B}" srcOrd="1" destOrd="0" presId="urn:microsoft.com/office/officeart/2005/8/layout/radial2"/>
    <dgm:cxn modelId="{3353B211-BF32-49B9-AFE6-DD914EF153A4}" type="presParOf" srcId="{C97F45E7-CD0A-4243-AF05-5E46B50C55D0}" destId="{81E60AC1-9F0B-4404-A2B7-AE1BECB3C4DC}" srcOrd="2" destOrd="0" presId="urn:microsoft.com/office/officeart/2005/8/layout/radial2"/>
    <dgm:cxn modelId="{FF5E70FD-B10A-41CC-861C-C288A4CC3C45}" type="presParOf" srcId="{81E60AC1-9F0B-4404-A2B7-AE1BECB3C4DC}" destId="{A0243DCD-6045-4687-9A81-CE57659B32A5}" srcOrd="0" destOrd="0" presId="urn:microsoft.com/office/officeart/2005/8/layout/radial2"/>
    <dgm:cxn modelId="{ABADD848-4BE7-4F14-A432-00F28D6E457D}" type="presParOf" srcId="{81E60AC1-9F0B-4404-A2B7-AE1BECB3C4DC}" destId="{C164B33F-639C-4CF3-926D-F409AC15348B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AD0CAA8-5608-45C7-A5B4-1805651A3FF3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</dgm:pt>
    <dgm:pt modelId="{6E30A02D-F7C1-4024-BAB6-EF1A720DFC3A}">
      <dgm:prSet/>
      <dgm:spPr/>
      <dgm:t>
        <a:bodyPr/>
        <a:lstStyle/>
        <a:p>
          <a:pPr rtl="0"/>
          <a:r>
            <a:rPr lang="en-US" b="1" smtClean="0"/>
            <a:t>Increased client satisfaction</a:t>
          </a:r>
          <a:endParaRPr lang="en-US"/>
        </a:p>
      </dgm:t>
    </dgm:pt>
    <dgm:pt modelId="{BEA038E8-1C09-4F43-8810-74BDCBE6C931}" type="parTrans" cxnId="{180892E2-9F50-42FD-A862-AC366888427E}">
      <dgm:prSet/>
      <dgm:spPr/>
      <dgm:t>
        <a:bodyPr/>
        <a:lstStyle/>
        <a:p>
          <a:pPr rtl="1"/>
          <a:endParaRPr lang="ar-IQ"/>
        </a:p>
      </dgm:t>
    </dgm:pt>
    <dgm:pt modelId="{4DF24A6C-E16E-4A25-BD6F-0FD5086ABA62}" type="sibTrans" cxnId="{180892E2-9F50-42FD-A862-AC366888427E}">
      <dgm:prSet/>
      <dgm:spPr/>
      <dgm:t>
        <a:bodyPr/>
        <a:lstStyle/>
        <a:p>
          <a:pPr rtl="1"/>
          <a:endParaRPr lang="ar-IQ"/>
        </a:p>
      </dgm:t>
    </dgm:pt>
    <dgm:pt modelId="{79C520B0-C818-41B4-8D04-3ED4DC1A98B0}">
      <dgm:prSet/>
      <dgm:spPr/>
      <dgm:t>
        <a:bodyPr/>
        <a:lstStyle/>
        <a:p>
          <a:pPr rtl="0"/>
          <a:r>
            <a:rPr lang="en-US" b="1" smtClean="0"/>
            <a:t>Increased provider satisfaction</a:t>
          </a:r>
          <a:endParaRPr lang="en-US"/>
        </a:p>
      </dgm:t>
    </dgm:pt>
    <dgm:pt modelId="{E7F7E024-DA8D-4D80-820A-6AAA7B34D862}" type="parTrans" cxnId="{70F56122-F486-4E3C-96A1-724465447195}">
      <dgm:prSet/>
      <dgm:spPr/>
      <dgm:t>
        <a:bodyPr/>
        <a:lstStyle/>
        <a:p>
          <a:pPr rtl="1"/>
          <a:endParaRPr lang="ar-IQ"/>
        </a:p>
      </dgm:t>
    </dgm:pt>
    <dgm:pt modelId="{08BE3113-7253-4B04-8FF5-19CA510B7599}" type="sibTrans" cxnId="{70F56122-F486-4E3C-96A1-724465447195}">
      <dgm:prSet/>
      <dgm:spPr/>
      <dgm:t>
        <a:bodyPr/>
        <a:lstStyle/>
        <a:p>
          <a:pPr rtl="1"/>
          <a:endParaRPr lang="ar-IQ"/>
        </a:p>
      </dgm:t>
    </dgm:pt>
    <dgm:pt modelId="{1729F8C5-8E16-46AB-B6C0-141ED8EBA207}">
      <dgm:prSet/>
      <dgm:spPr/>
      <dgm:t>
        <a:bodyPr/>
        <a:lstStyle/>
        <a:p>
          <a:pPr rtl="0"/>
          <a:r>
            <a:rPr lang="en-US" b="1" dirty="0" smtClean="0"/>
            <a:t>Improved medical and developmental outcomes</a:t>
          </a:r>
          <a:endParaRPr lang="en-US" dirty="0"/>
        </a:p>
      </dgm:t>
    </dgm:pt>
    <dgm:pt modelId="{44B850BE-C8E5-4266-AEB1-082E1DBB1056}" type="parTrans" cxnId="{E8E67FEB-AE19-48F1-BA15-9D69F60BE20E}">
      <dgm:prSet/>
      <dgm:spPr/>
      <dgm:t>
        <a:bodyPr/>
        <a:lstStyle/>
        <a:p>
          <a:pPr rtl="1"/>
          <a:endParaRPr lang="ar-IQ"/>
        </a:p>
      </dgm:t>
    </dgm:pt>
    <dgm:pt modelId="{74BD48B6-251B-4543-B6C9-C83DBB282DB9}" type="sibTrans" cxnId="{E8E67FEB-AE19-48F1-BA15-9D69F60BE20E}">
      <dgm:prSet/>
      <dgm:spPr/>
      <dgm:t>
        <a:bodyPr/>
        <a:lstStyle/>
        <a:p>
          <a:pPr rtl="1"/>
          <a:endParaRPr lang="ar-IQ"/>
        </a:p>
      </dgm:t>
    </dgm:pt>
    <dgm:pt modelId="{7E72A122-6D08-4A7E-886E-EA27A9B7D876}">
      <dgm:prSet/>
      <dgm:spPr/>
      <dgm:t>
        <a:bodyPr/>
        <a:lstStyle/>
        <a:p>
          <a:pPr rtl="0"/>
          <a:r>
            <a:rPr lang="en-US" dirty="0" smtClean="0"/>
            <a:t>Reduced health care costs </a:t>
          </a:r>
          <a:endParaRPr lang="en-US" dirty="0"/>
        </a:p>
      </dgm:t>
    </dgm:pt>
    <dgm:pt modelId="{9847019B-6708-42EA-93C4-5213938C5151}" type="parTrans" cxnId="{51993703-81C3-4E2E-9A13-D7729B6728CF}">
      <dgm:prSet/>
      <dgm:spPr/>
      <dgm:t>
        <a:bodyPr/>
        <a:lstStyle/>
        <a:p>
          <a:pPr rtl="1"/>
          <a:endParaRPr lang="ar-IQ"/>
        </a:p>
      </dgm:t>
    </dgm:pt>
    <dgm:pt modelId="{0491A480-1150-42B4-914C-FDC2D4F5130F}" type="sibTrans" cxnId="{51993703-81C3-4E2E-9A13-D7729B6728CF}">
      <dgm:prSet/>
      <dgm:spPr/>
      <dgm:t>
        <a:bodyPr/>
        <a:lstStyle/>
        <a:p>
          <a:pPr rtl="1"/>
          <a:endParaRPr lang="ar-IQ"/>
        </a:p>
      </dgm:t>
    </dgm:pt>
    <dgm:pt modelId="{6D83F168-4FF6-409A-96E2-DB345153252F}" type="pres">
      <dgm:prSet presAssocID="{FAD0CAA8-5608-45C7-A5B4-1805651A3FF3}" presName="linearFlow" presStyleCnt="0">
        <dgm:presLayoutVars>
          <dgm:dir/>
          <dgm:resizeHandles val="exact"/>
        </dgm:presLayoutVars>
      </dgm:prSet>
      <dgm:spPr/>
    </dgm:pt>
    <dgm:pt modelId="{F60CA961-6CAE-445E-9240-D0F43E0D7A06}" type="pres">
      <dgm:prSet presAssocID="{6E30A02D-F7C1-4024-BAB6-EF1A720DFC3A}" presName="composite" presStyleCnt="0"/>
      <dgm:spPr/>
    </dgm:pt>
    <dgm:pt modelId="{E00C3083-DABA-42CD-8EDD-0C90298CF3E5}" type="pres">
      <dgm:prSet presAssocID="{6E30A02D-F7C1-4024-BAB6-EF1A720DFC3A}" presName="imgShp" presStyleLbl="fgImgPlace1" presStyleIdx="0" presStyleCnt="4" custScaleX="262458" custLinFactNeighborX="-46296" custLinFactNeighborY="3272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chemeClr val="accent1"/>
          </a:solidFill>
        </a:ln>
      </dgm:spPr>
    </dgm:pt>
    <dgm:pt modelId="{ADDA525C-459E-419C-BEFB-1C4B6966EE03}" type="pres">
      <dgm:prSet presAssocID="{6E30A02D-F7C1-4024-BAB6-EF1A720DFC3A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  <dgm:pt modelId="{B304D65E-4799-4381-9F0D-B89AA4DB2842}" type="pres">
      <dgm:prSet presAssocID="{4DF24A6C-E16E-4A25-BD6F-0FD5086ABA62}" presName="spacing" presStyleCnt="0"/>
      <dgm:spPr/>
    </dgm:pt>
    <dgm:pt modelId="{0C295EB0-330A-4085-B158-33B8D353D7E0}" type="pres">
      <dgm:prSet presAssocID="{79C520B0-C818-41B4-8D04-3ED4DC1A98B0}" presName="composite" presStyleCnt="0"/>
      <dgm:spPr/>
    </dgm:pt>
    <dgm:pt modelId="{1F0DCB02-A38E-4B10-8273-1E6106AF70DE}" type="pres">
      <dgm:prSet presAssocID="{79C520B0-C818-41B4-8D04-3ED4DC1A98B0}" presName="imgShp" presStyleLbl="fgImgPlace1" presStyleIdx="1" presStyleCnt="4" custScaleX="265047" custScaleY="91793" custLinFactNeighborX="-45649" custLinFactNeighborY="0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solidFill>
            <a:schemeClr val="accent1"/>
          </a:solidFill>
        </a:ln>
      </dgm:spPr>
    </dgm:pt>
    <dgm:pt modelId="{1BC88864-7821-40EA-A670-12F214807E40}" type="pres">
      <dgm:prSet presAssocID="{79C520B0-C818-41B4-8D04-3ED4DC1A98B0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  <dgm:pt modelId="{D753A4D9-A335-4432-BBB5-BDC320E9ED89}" type="pres">
      <dgm:prSet presAssocID="{08BE3113-7253-4B04-8FF5-19CA510B7599}" presName="spacing" presStyleCnt="0"/>
      <dgm:spPr/>
    </dgm:pt>
    <dgm:pt modelId="{5000E341-291F-4E97-B7C7-72E6BD4CBE02}" type="pres">
      <dgm:prSet presAssocID="{1729F8C5-8E16-46AB-B6C0-141ED8EBA207}" presName="composite" presStyleCnt="0"/>
      <dgm:spPr/>
    </dgm:pt>
    <dgm:pt modelId="{48FF0626-C5F0-4235-9901-57B2BB1275E4}" type="pres">
      <dgm:prSet presAssocID="{1729F8C5-8E16-46AB-B6C0-141ED8EBA207}" presName="imgShp" presStyleLbl="fgImgPlace1" presStyleIdx="2" presStyleCnt="4" custScaleX="246594" custLinFactNeighborX="-54819" custLinFactNeighborY="4935"/>
      <dgm:spPr>
        <a:blipFill rotWithShape="0">
          <a:blip xmlns:r="http://schemas.openxmlformats.org/officeDocument/2006/relationships" r:embed="rId3"/>
          <a:stretch>
            <a:fillRect/>
          </a:stretch>
        </a:blipFill>
        <a:ln>
          <a:solidFill>
            <a:schemeClr val="accent1"/>
          </a:solidFill>
        </a:ln>
      </dgm:spPr>
    </dgm:pt>
    <dgm:pt modelId="{D013B172-37D2-4ADC-931C-F0D73626AA21}" type="pres">
      <dgm:prSet presAssocID="{1729F8C5-8E16-46AB-B6C0-141ED8EBA207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  <dgm:pt modelId="{8B638918-03FF-4969-895F-3397227FCCE6}" type="pres">
      <dgm:prSet presAssocID="{74BD48B6-251B-4543-B6C9-C83DBB282DB9}" presName="spacing" presStyleCnt="0"/>
      <dgm:spPr/>
    </dgm:pt>
    <dgm:pt modelId="{5D1B8595-AD46-43BB-8C95-A98B7CD3D8DA}" type="pres">
      <dgm:prSet presAssocID="{7E72A122-6D08-4A7E-886E-EA27A9B7D876}" presName="composite" presStyleCnt="0"/>
      <dgm:spPr/>
    </dgm:pt>
    <dgm:pt modelId="{445BC56F-13E8-4EFB-A9B1-E05B9F211DAD}" type="pres">
      <dgm:prSet presAssocID="{7E72A122-6D08-4A7E-886E-EA27A9B7D876}" presName="imgShp" presStyleLbl="fgImgPlace1" presStyleIdx="3" presStyleCnt="4" custScaleX="278492" custLinFactNeighborX="-51802" custLinFactNeighborY="-613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26C4918E-86C2-4EDF-BB18-542611A64C9C}" type="pres">
      <dgm:prSet presAssocID="{7E72A122-6D08-4A7E-886E-EA27A9B7D876}" presName="txShp" presStyleLbl="node1" presStyleIdx="3" presStyleCnt="4" custLinFactNeighborX="-473" custLinFactNeighborY="-10963">
        <dgm:presLayoutVars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</dgm:ptLst>
  <dgm:cxnLst>
    <dgm:cxn modelId="{70F56122-F486-4E3C-96A1-724465447195}" srcId="{FAD0CAA8-5608-45C7-A5B4-1805651A3FF3}" destId="{79C520B0-C818-41B4-8D04-3ED4DC1A98B0}" srcOrd="1" destOrd="0" parTransId="{E7F7E024-DA8D-4D80-820A-6AAA7B34D862}" sibTransId="{08BE3113-7253-4B04-8FF5-19CA510B7599}"/>
    <dgm:cxn modelId="{B6367010-F321-4DFC-AE55-310F01B5C591}" type="presOf" srcId="{1729F8C5-8E16-46AB-B6C0-141ED8EBA207}" destId="{D013B172-37D2-4ADC-931C-F0D73626AA21}" srcOrd="0" destOrd="0" presId="urn:microsoft.com/office/officeart/2005/8/layout/vList3#1"/>
    <dgm:cxn modelId="{87D3CA61-6A8D-468B-BEFA-5FAA2B4E5388}" type="presOf" srcId="{6E30A02D-F7C1-4024-BAB6-EF1A720DFC3A}" destId="{ADDA525C-459E-419C-BEFB-1C4B6966EE03}" srcOrd="0" destOrd="0" presId="urn:microsoft.com/office/officeart/2005/8/layout/vList3#1"/>
    <dgm:cxn modelId="{51993703-81C3-4E2E-9A13-D7729B6728CF}" srcId="{FAD0CAA8-5608-45C7-A5B4-1805651A3FF3}" destId="{7E72A122-6D08-4A7E-886E-EA27A9B7D876}" srcOrd="3" destOrd="0" parTransId="{9847019B-6708-42EA-93C4-5213938C5151}" sibTransId="{0491A480-1150-42B4-914C-FDC2D4F5130F}"/>
    <dgm:cxn modelId="{180892E2-9F50-42FD-A862-AC366888427E}" srcId="{FAD0CAA8-5608-45C7-A5B4-1805651A3FF3}" destId="{6E30A02D-F7C1-4024-BAB6-EF1A720DFC3A}" srcOrd="0" destOrd="0" parTransId="{BEA038E8-1C09-4F43-8810-74BDCBE6C931}" sibTransId="{4DF24A6C-E16E-4A25-BD6F-0FD5086ABA62}"/>
    <dgm:cxn modelId="{81493137-B5FA-40E7-AFEE-279EED0532A7}" type="presOf" srcId="{7E72A122-6D08-4A7E-886E-EA27A9B7D876}" destId="{26C4918E-86C2-4EDF-BB18-542611A64C9C}" srcOrd="0" destOrd="0" presId="urn:microsoft.com/office/officeart/2005/8/layout/vList3#1"/>
    <dgm:cxn modelId="{E8E67FEB-AE19-48F1-BA15-9D69F60BE20E}" srcId="{FAD0CAA8-5608-45C7-A5B4-1805651A3FF3}" destId="{1729F8C5-8E16-46AB-B6C0-141ED8EBA207}" srcOrd="2" destOrd="0" parTransId="{44B850BE-C8E5-4266-AEB1-082E1DBB1056}" sibTransId="{74BD48B6-251B-4543-B6C9-C83DBB282DB9}"/>
    <dgm:cxn modelId="{595A845E-7DFB-4A9C-9B66-6B0C55011667}" type="presOf" srcId="{FAD0CAA8-5608-45C7-A5B4-1805651A3FF3}" destId="{6D83F168-4FF6-409A-96E2-DB345153252F}" srcOrd="0" destOrd="0" presId="urn:microsoft.com/office/officeart/2005/8/layout/vList3#1"/>
    <dgm:cxn modelId="{B7E60624-C42C-4F58-95CE-D26E5D7D0712}" type="presOf" srcId="{79C520B0-C818-41B4-8D04-3ED4DC1A98B0}" destId="{1BC88864-7821-40EA-A670-12F214807E40}" srcOrd="0" destOrd="0" presId="urn:microsoft.com/office/officeart/2005/8/layout/vList3#1"/>
    <dgm:cxn modelId="{0E385331-BA3F-4739-BE4A-2A48DD3BBF09}" type="presParOf" srcId="{6D83F168-4FF6-409A-96E2-DB345153252F}" destId="{F60CA961-6CAE-445E-9240-D0F43E0D7A06}" srcOrd="0" destOrd="0" presId="urn:microsoft.com/office/officeart/2005/8/layout/vList3#1"/>
    <dgm:cxn modelId="{34026623-CA0B-4A02-A59E-A8757129B1B9}" type="presParOf" srcId="{F60CA961-6CAE-445E-9240-D0F43E0D7A06}" destId="{E00C3083-DABA-42CD-8EDD-0C90298CF3E5}" srcOrd="0" destOrd="0" presId="urn:microsoft.com/office/officeart/2005/8/layout/vList3#1"/>
    <dgm:cxn modelId="{A4AF0275-85B9-495D-B25E-A5810C4D7370}" type="presParOf" srcId="{F60CA961-6CAE-445E-9240-D0F43E0D7A06}" destId="{ADDA525C-459E-419C-BEFB-1C4B6966EE03}" srcOrd="1" destOrd="0" presId="urn:microsoft.com/office/officeart/2005/8/layout/vList3#1"/>
    <dgm:cxn modelId="{445A3AD7-92A2-465C-A54E-F0B46FD4D252}" type="presParOf" srcId="{6D83F168-4FF6-409A-96E2-DB345153252F}" destId="{B304D65E-4799-4381-9F0D-B89AA4DB2842}" srcOrd="1" destOrd="0" presId="urn:microsoft.com/office/officeart/2005/8/layout/vList3#1"/>
    <dgm:cxn modelId="{7A3C4868-81AA-4AE8-AE58-43E53E0E16D8}" type="presParOf" srcId="{6D83F168-4FF6-409A-96E2-DB345153252F}" destId="{0C295EB0-330A-4085-B158-33B8D353D7E0}" srcOrd="2" destOrd="0" presId="urn:microsoft.com/office/officeart/2005/8/layout/vList3#1"/>
    <dgm:cxn modelId="{6A11356B-A864-4F9D-BA0C-DD662B4EA30A}" type="presParOf" srcId="{0C295EB0-330A-4085-B158-33B8D353D7E0}" destId="{1F0DCB02-A38E-4B10-8273-1E6106AF70DE}" srcOrd="0" destOrd="0" presId="urn:microsoft.com/office/officeart/2005/8/layout/vList3#1"/>
    <dgm:cxn modelId="{6A617DEB-63E1-4E10-B662-CA029656CA2E}" type="presParOf" srcId="{0C295EB0-330A-4085-B158-33B8D353D7E0}" destId="{1BC88864-7821-40EA-A670-12F214807E40}" srcOrd="1" destOrd="0" presId="urn:microsoft.com/office/officeart/2005/8/layout/vList3#1"/>
    <dgm:cxn modelId="{4122F3A9-72CA-432C-9D40-1785415D4747}" type="presParOf" srcId="{6D83F168-4FF6-409A-96E2-DB345153252F}" destId="{D753A4D9-A335-4432-BBB5-BDC320E9ED89}" srcOrd="3" destOrd="0" presId="urn:microsoft.com/office/officeart/2005/8/layout/vList3#1"/>
    <dgm:cxn modelId="{53B2F2DC-30A3-4A76-95FB-D6918B70AA0C}" type="presParOf" srcId="{6D83F168-4FF6-409A-96E2-DB345153252F}" destId="{5000E341-291F-4E97-B7C7-72E6BD4CBE02}" srcOrd="4" destOrd="0" presId="urn:microsoft.com/office/officeart/2005/8/layout/vList3#1"/>
    <dgm:cxn modelId="{E2F57066-C5AB-41B8-9E24-A272D2CF01EC}" type="presParOf" srcId="{5000E341-291F-4E97-B7C7-72E6BD4CBE02}" destId="{48FF0626-C5F0-4235-9901-57B2BB1275E4}" srcOrd="0" destOrd="0" presId="urn:microsoft.com/office/officeart/2005/8/layout/vList3#1"/>
    <dgm:cxn modelId="{034883D2-DBB4-489E-A504-6C2BE12FBD13}" type="presParOf" srcId="{5000E341-291F-4E97-B7C7-72E6BD4CBE02}" destId="{D013B172-37D2-4ADC-931C-F0D73626AA21}" srcOrd="1" destOrd="0" presId="urn:microsoft.com/office/officeart/2005/8/layout/vList3#1"/>
    <dgm:cxn modelId="{2DB94594-E6D2-45EB-A0D1-9B9FA52880E8}" type="presParOf" srcId="{6D83F168-4FF6-409A-96E2-DB345153252F}" destId="{8B638918-03FF-4969-895F-3397227FCCE6}" srcOrd="5" destOrd="0" presId="urn:microsoft.com/office/officeart/2005/8/layout/vList3#1"/>
    <dgm:cxn modelId="{41561A51-D210-4E5A-83E9-A9D8420EE4AD}" type="presParOf" srcId="{6D83F168-4FF6-409A-96E2-DB345153252F}" destId="{5D1B8595-AD46-43BB-8C95-A98B7CD3D8DA}" srcOrd="6" destOrd="0" presId="urn:microsoft.com/office/officeart/2005/8/layout/vList3#1"/>
    <dgm:cxn modelId="{B9E7F198-3070-411F-8D61-14629DE186EB}" type="presParOf" srcId="{5D1B8595-AD46-43BB-8C95-A98B7CD3D8DA}" destId="{445BC56F-13E8-4EFB-A9B1-E05B9F211DAD}" srcOrd="0" destOrd="0" presId="urn:microsoft.com/office/officeart/2005/8/layout/vList3#1"/>
    <dgm:cxn modelId="{0C12205C-4F6F-4909-A907-F6D346CE35F2}" type="presParOf" srcId="{5D1B8595-AD46-43BB-8C95-A98B7CD3D8DA}" destId="{26C4918E-86C2-4EDF-BB18-542611A64C9C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CC56A3-363E-42BA-A717-4B61E2A59730}">
      <dsp:nvSpPr>
        <dsp:cNvPr id="0" name=""/>
        <dsp:cNvSpPr/>
      </dsp:nvSpPr>
      <dsp:spPr>
        <a:xfrm>
          <a:off x="3697" y="0"/>
          <a:ext cx="7565033" cy="230425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dirty="0" smtClean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rPr>
            <a:t>Family-Centered Maternity </a:t>
          </a:r>
          <a:endParaRPr lang="ar-IQ" sz="2900" b="1" kern="1200" dirty="0" smtClean="0"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</a:endParaRPr>
        </a:p>
        <a:p>
          <a:pPr lvl="0" algn="ct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dirty="0" smtClean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rPr>
            <a:t>Care (FCMC)</a:t>
          </a:r>
        </a:p>
        <a:p>
          <a:pPr lvl="0" algn="ct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dirty="0" smtClean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rPr>
            <a:t/>
          </a:r>
          <a:br>
            <a:rPr lang="en-US" sz="2900" b="1" kern="1200" dirty="0" smtClean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rPr>
          </a:br>
          <a:r>
            <a:rPr lang="ar-IQ" sz="2900" b="1" kern="1200" dirty="0" err="1" smtClean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rPr>
            <a:t>أ.د.</a:t>
          </a:r>
          <a:r>
            <a:rPr lang="ar-IQ" sz="2900" b="1" kern="1200" dirty="0" smtClean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rPr>
            <a:t> ربيعة محسن علي</a:t>
          </a:r>
          <a:endParaRPr lang="ar-IQ" sz="2900" kern="1200" dirty="0"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</a:endParaRPr>
        </a:p>
      </dsp:txBody>
      <dsp:txXfrm>
        <a:off x="71186" y="67489"/>
        <a:ext cx="7430055" cy="21692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B58A6D-9C8D-44A8-B243-CCC55B04D16B}">
      <dsp:nvSpPr>
        <dsp:cNvPr id="0" name=""/>
        <dsp:cNvSpPr/>
      </dsp:nvSpPr>
      <dsp:spPr>
        <a:xfrm rot="21599441">
          <a:off x="-64962" y="564769"/>
          <a:ext cx="3482643" cy="23862"/>
        </a:xfrm>
        <a:custGeom>
          <a:avLst/>
          <a:gdLst/>
          <a:ahLst/>
          <a:cxnLst/>
          <a:rect l="0" t="0" r="0" b="0"/>
          <a:pathLst>
            <a:path>
              <a:moveTo>
                <a:pt x="0" y="11931"/>
              </a:moveTo>
              <a:lnTo>
                <a:pt x="3482643" y="1193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0DBD8A-E0FF-43B7-8FA5-24A64026E58C}">
      <dsp:nvSpPr>
        <dsp:cNvPr id="0" name=""/>
        <dsp:cNvSpPr/>
      </dsp:nvSpPr>
      <dsp:spPr>
        <a:xfrm>
          <a:off x="108329" y="2503"/>
          <a:ext cx="3061975" cy="115159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243DCD-6045-4687-9A81-CE57659B32A5}">
      <dsp:nvSpPr>
        <dsp:cNvPr id="0" name=""/>
        <dsp:cNvSpPr/>
      </dsp:nvSpPr>
      <dsp:spPr>
        <a:xfrm>
          <a:off x="3417680" y="0"/>
          <a:ext cx="5269119" cy="115197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Definition of family</a:t>
          </a:r>
          <a:r>
            <a:rPr lang="en-US" sz="2800" kern="1200" dirty="0" smtClean="0"/>
            <a:t/>
          </a:r>
          <a:br>
            <a:rPr lang="en-US" sz="2800" kern="1200" dirty="0" smtClean="0"/>
          </a:br>
          <a:endParaRPr lang="ar-IQ" sz="2800" kern="1200" dirty="0"/>
        </a:p>
      </dsp:txBody>
      <dsp:txXfrm>
        <a:off x="4189325" y="168703"/>
        <a:ext cx="3725829" cy="81457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D37CD-40B3-43B8-9B7A-4F0B4C94813B}" type="datetimeFigureOut">
              <a:rPr lang="ar-IQ" smtClean="0"/>
              <a:pPr/>
              <a:t>05/06/1442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091B1-2ABC-41FA-8AC4-A02BBAE61CF1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D37CD-40B3-43B8-9B7A-4F0B4C94813B}" type="datetimeFigureOut">
              <a:rPr lang="ar-IQ" smtClean="0"/>
              <a:pPr/>
              <a:t>05/06/1442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091B1-2ABC-41FA-8AC4-A02BBAE61CF1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D37CD-40B3-43B8-9B7A-4F0B4C94813B}" type="datetimeFigureOut">
              <a:rPr lang="ar-IQ" smtClean="0"/>
              <a:pPr/>
              <a:t>05/06/1442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091B1-2ABC-41FA-8AC4-A02BBAE61CF1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D37CD-40B3-43B8-9B7A-4F0B4C94813B}" type="datetimeFigureOut">
              <a:rPr lang="ar-IQ" smtClean="0"/>
              <a:pPr/>
              <a:t>05/06/1442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091B1-2ABC-41FA-8AC4-A02BBAE61CF1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D37CD-40B3-43B8-9B7A-4F0B4C94813B}" type="datetimeFigureOut">
              <a:rPr lang="ar-IQ" smtClean="0"/>
              <a:pPr/>
              <a:t>05/06/1442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091B1-2ABC-41FA-8AC4-A02BBAE61CF1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D37CD-40B3-43B8-9B7A-4F0B4C94813B}" type="datetimeFigureOut">
              <a:rPr lang="ar-IQ" smtClean="0"/>
              <a:pPr/>
              <a:t>05/06/1442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091B1-2ABC-41FA-8AC4-A02BBAE61CF1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D37CD-40B3-43B8-9B7A-4F0B4C94813B}" type="datetimeFigureOut">
              <a:rPr lang="ar-IQ" smtClean="0"/>
              <a:pPr/>
              <a:t>05/06/1442</a:t>
            </a:fld>
            <a:endParaRPr lang="ar-IQ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091B1-2ABC-41FA-8AC4-A02BBAE61CF1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D37CD-40B3-43B8-9B7A-4F0B4C94813B}" type="datetimeFigureOut">
              <a:rPr lang="ar-IQ" smtClean="0"/>
              <a:pPr/>
              <a:t>05/06/1442</a:t>
            </a:fld>
            <a:endParaRPr lang="ar-IQ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091B1-2ABC-41FA-8AC4-A02BBAE61CF1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D37CD-40B3-43B8-9B7A-4F0B4C94813B}" type="datetimeFigureOut">
              <a:rPr lang="ar-IQ" smtClean="0"/>
              <a:pPr/>
              <a:t>05/06/1442</a:t>
            </a:fld>
            <a:endParaRPr lang="ar-IQ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091B1-2ABC-41FA-8AC4-A02BBAE61CF1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D37CD-40B3-43B8-9B7A-4F0B4C94813B}" type="datetimeFigureOut">
              <a:rPr lang="ar-IQ" smtClean="0"/>
              <a:pPr/>
              <a:t>05/06/1442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091B1-2ABC-41FA-8AC4-A02BBAE61CF1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D37CD-40B3-43B8-9B7A-4F0B4C94813B}" type="datetimeFigureOut">
              <a:rPr lang="ar-IQ" smtClean="0"/>
              <a:pPr/>
              <a:t>05/06/1442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091B1-2ABC-41FA-8AC4-A02BBAE61CF1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D37CD-40B3-43B8-9B7A-4F0B4C94813B}" type="datetimeFigureOut">
              <a:rPr lang="ar-IQ" smtClean="0"/>
              <a:pPr/>
              <a:t>05/06/1442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9091B1-2ABC-41FA-8AC4-A02BBAE61CF1}" type="slidenum">
              <a:rPr lang="ar-IQ" smtClean="0"/>
              <a:pPr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simple.wikipedia.org/wiki/Genetics" TargetMode="External"/><Relationship Id="rId3" Type="http://schemas.openxmlformats.org/officeDocument/2006/relationships/diagramLayout" Target="../diagrams/layout2.xml"/><Relationship Id="rId7" Type="http://schemas.openxmlformats.org/officeDocument/2006/relationships/hyperlink" Target="https://simple.wikipedia.org/wiki/Group" TargetMode="Externa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hyperlink" Target="https://simple.wikipedia.org/wiki/Surname" TargetMode="External"/><Relationship Id="rId4" Type="http://schemas.openxmlformats.org/officeDocument/2006/relationships/diagramQuickStyle" Target="../diagrams/quickStyle2.xml"/><Relationship Id="rId9" Type="http://schemas.openxmlformats.org/officeDocument/2006/relationships/hyperlink" Target="https://simple.wikipedia.org/wiki/Marriage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رسم تخطيطي 5"/>
          <p:cNvGraphicFramePr/>
          <p:nvPr/>
        </p:nvGraphicFramePr>
        <p:xfrm>
          <a:off x="642910" y="2852936"/>
          <a:ext cx="7572428" cy="230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صورة 3" descr="http://www.christusstfrancescabrini.org/images/FCMC_banner.gif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348" y="428604"/>
            <a:ext cx="7786742" cy="2064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 fontScale="90000"/>
          </a:bodyPr>
          <a:lstStyle/>
          <a:p>
            <a:pPr rtl="0"/>
            <a:r>
              <a:rPr lang="en-US" b="1" i="1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en-US" b="1" i="1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en-US" b="1" i="1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Benefits </a:t>
            </a:r>
            <a:r>
              <a:rPr lang="en-US" b="1" i="1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of Family-Centered Care </a:t>
            </a:r>
            <a:r>
              <a:rPr lang="en-US" b="1" i="1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to Families</a:t>
            </a:r>
            <a:r>
              <a:rPr lang="en-US" b="1" i="1" dirty="0"/>
              <a:t/>
            </a:r>
            <a:br>
              <a:rPr lang="en-US" b="1" i="1" dirty="0"/>
            </a:b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lvl="0" algn="l" rtl="0"/>
            <a:r>
              <a:rPr lang="en-US" dirty="0">
                <a:cs typeface="+mj-cs"/>
              </a:rPr>
              <a:t>Decreased anxiety</a:t>
            </a:r>
          </a:p>
          <a:p>
            <a:pPr lvl="0" algn="l" rtl="0"/>
            <a:r>
              <a:rPr lang="en-US" dirty="0">
                <a:cs typeface="+mj-cs"/>
              </a:rPr>
              <a:t>Accelerated recovery time</a:t>
            </a:r>
          </a:p>
          <a:p>
            <a:pPr lvl="0" algn="l" rtl="0"/>
            <a:r>
              <a:rPr lang="en-US" dirty="0">
                <a:cs typeface="+mj-cs"/>
              </a:rPr>
              <a:t>Reduced crying and restlessness</a:t>
            </a:r>
          </a:p>
          <a:p>
            <a:pPr lvl="0" algn="l" rtl="0"/>
            <a:r>
              <a:rPr lang="en-US" dirty="0">
                <a:cs typeface="+mj-cs"/>
              </a:rPr>
              <a:t>Decreased emotional distress with better coping during </a:t>
            </a:r>
            <a:r>
              <a:rPr lang="en-US" dirty="0" smtClean="0">
                <a:cs typeface="+mj-cs"/>
              </a:rPr>
              <a:t>procedures, hospitalization, </a:t>
            </a:r>
            <a:r>
              <a:rPr lang="en-US" dirty="0">
                <a:cs typeface="+mj-cs"/>
              </a:rPr>
              <a:t>post hospital </a:t>
            </a:r>
            <a:r>
              <a:rPr lang="en-US" dirty="0" smtClean="0">
                <a:cs typeface="+mj-cs"/>
              </a:rPr>
              <a:t>period, </a:t>
            </a:r>
            <a:r>
              <a:rPr lang="en-US" dirty="0">
                <a:cs typeface="+mj-cs"/>
              </a:rPr>
              <a:t>and recovery</a:t>
            </a:r>
          </a:p>
          <a:p>
            <a:pPr lvl="0" algn="l" rtl="0"/>
            <a:r>
              <a:rPr lang="en-US" dirty="0">
                <a:cs typeface="+mj-cs"/>
              </a:rPr>
              <a:t>Increased parent confidence and problem-solving capacity</a:t>
            </a:r>
          </a:p>
          <a:p>
            <a:pPr lvl="0" algn="l" rtl="0"/>
            <a:r>
              <a:rPr lang="en-US" dirty="0">
                <a:cs typeface="+mj-cs"/>
              </a:rPr>
              <a:t>Improved mental health status of </a:t>
            </a:r>
            <a:r>
              <a:rPr lang="en-US" dirty="0" smtClean="0">
                <a:cs typeface="+mj-cs"/>
              </a:rPr>
              <a:t>mothers, </a:t>
            </a:r>
            <a:r>
              <a:rPr lang="en-US" dirty="0">
                <a:cs typeface="+mj-cs"/>
              </a:rPr>
              <a:t>of children with chronic illness</a:t>
            </a:r>
          </a:p>
          <a:p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95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/>
              <a:t>There Are Common Themes of FCMC  </a:t>
            </a:r>
            <a:r>
              <a:rPr lang="en-US" dirty="0"/>
              <a:t/>
            </a:r>
            <a:br>
              <a:rPr lang="en-US" dirty="0"/>
            </a:b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lvl="0" algn="just" rtl="0"/>
            <a:r>
              <a:rPr lang="en-US" dirty="0" smtClean="0"/>
              <a:t>Decision-making </a:t>
            </a:r>
            <a:r>
              <a:rPr lang="en-US" dirty="0"/>
              <a:t>should be a collaborative effort between the pregnant woman and her healthcare  providers</a:t>
            </a:r>
          </a:p>
          <a:p>
            <a:pPr lvl="0" algn="just" rtl="0"/>
            <a:r>
              <a:rPr lang="en-US" dirty="0"/>
              <a:t> Education should reflect current, evidence-based knowledge</a:t>
            </a:r>
          </a:p>
          <a:p>
            <a:pPr lvl="0" algn="just" rtl="0"/>
            <a:r>
              <a:rPr lang="en-US" dirty="0"/>
              <a:t> Information should be shared freely between the pregnant woman and each of her healthcare providers</a:t>
            </a:r>
          </a:p>
          <a:p>
            <a:pPr lvl="0" algn="just" rtl="0"/>
            <a:r>
              <a:rPr lang="en-US" dirty="0"/>
              <a:t> Mothers and babies should stay together (rooming in). </a:t>
            </a:r>
          </a:p>
          <a:p>
            <a:pPr algn="just" rtl="0"/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u="sng" dirty="0" smtClean="0"/>
              <a:t>Principles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ln>
            <a:solidFill>
              <a:schemeClr val="accent3"/>
            </a:solidFill>
          </a:ln>
        </p:spPr>
        <p:txBody>
          <a:bodyPr/>
          <a:lstStyle/>
          <a:p>
            <a:pPr lvl="0" algn="l" rtl="0"/>
            <a:r>
              <a:rPr lang="en-US" dirty="0"/>
              <a:t>The presence of supportive people during labor and birth is beneficial to the mother and </a:t>
            </a:r>
            <a:r>
              <a:rPr lang="en-US" dirty="0" smtClean="0"/>
              <a:t>family</a:t>
            </a:r>
          </a:p>
          <a:p>
            <a:pPr lvl="0" algn="l" rtl="0"/>
            <a:r>
              <a:rPr lang="en-US" dirty="0" smtClean="0"/>
              <a:t>Mothers </a:t>
            </a:r>
            <a:r>
              <a:rPr lang="en-US" dirty="0"/>
              <a:t>are the preferred care providers for their </a:t>
            </a:r>
            <a:r>
              <a:rPr lang="en-US" dirty="0" smtClean="0"/>
              <a:t>children</a:t>
            </a:r>
          </a:p>
          <a:p>
            <a:pPr lvl="0" algn="l" rtl="0"/>
            <a:r>
              <a:rPr lang="en-US" dirty="0" smtClean="0"/>
              <a:t>Freedom </a:t>
            </a:r>
            <a:r>
              <a:rPr lang="en-US" dirty="0"/>
              <a:t>of movement is beneficial for the laboring woman and should be encouraged</a:t>
            </a:r>
          </a:p>
          <a:p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 algn="just" rtl="0"/>
            <a:r>
              <a:rPr lang="en-US" dirty="0"/>
              <a:t>Routine interventions that are unsupported by scientific evidence should be avoided</a:t>
            </a:r>
          </a:p>
          <a:p>
            <a:pPr lvl="0" algn="just" rtl="0"/>
            <a:r>
              <a:rPr lang="en-US" dirty="0"/>
              <a:t>All members of the healthcare team should be educated about physiologic birth and non-pharmacologic methods of pain management</a:t>
            </a:r>
          </a:p>
          <a:p>
            <a:pPr lvl="0" algn="just" rtl="0"/>
            <a:r>
              <a:rPr lang="en-US" dirty="0"/>
              <a:t>Skin-to-skin contact immediately after birth and exclusive breastfeeding should be standards of practice. </a:t>
            </a:r>
          </a:p>
          <a:p>
            <a:pPr lvl="0" algn="just" rtl="0"/>
            <a:r>
              <a:rPr lang="en-US" dirty="0"/>
              <a:t>Pregnancy and childbirth as normal and healthy processes</a:t>
            </a:r>
          </a:p>
          <a:p>
            <a:pPr algn="just" rtl="0"/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40369"/>
          </a:xfrm>
          <a:effectLst>
            <a:glow rad="1397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lvl="0" algn="l" rtl="0"/>
            <a:r>
              <a:rPr lang="en-US" dirty="0"/>
              <a:t>Personalized prenatal </a:t>
            </a:r>
            <a:r>
              <a:rPr lang="en-US" dirty="0" smtClean="0"/>
              <a:t>care</a:t>
            </a:r>
          </a:p>
          <a:p>
            <a:pPr lvl="0" algn="l" rtl="0">
              <a:buNone/>
            </a:pPr>
            <a:endParaRPr lang="en-US" dirty="0" smtClean="0"/>
          </a:p>
          <a:p>
            <a:pPr lvl="0" algn="l" rtl="0"/>
            <a:r>
              <a:rPr lang="en-US" dirty="0" smtClean="0"/>
              <a:t>Comprehensive </a:t>
            </a:r>
            <a:r>
              <a:rPr lang="en-US" dirty="0" err="1"/>
              <a:t>perinatal</a:t>
            </a:r>
            <a:r>
              <a:rPr lang="en-US" dirty="0"/>
              <a:t> education, with active input from the </a:t>
            </a:r>
            <a:r>
              <a:rPr lang="en-US" dirty="0" smtClean="0"/>
              <a:t>family</a:t>
            </a:r>
          </a:p>
          <a:p>
            <a:pPr lvl="0" algn="l" rtl="0">
              <a:buNone/>
            </a:pPr>
            <a:endParaRPr lang="en-US" dirty="0" smtClean="0"/>
          </a:p>
          <a:p>
            <a:pPr lvl="0" algn="l" rtl="0"/>
            <a:r>
              <a:rPr lang="en-US" dirty="0" smtClean="0"/>
              <a:t>Healthcare </a:t>
            </a:r>
            <a:r>
              <a:rPr lang="en-US" dirty="0"/>
              <a:t>professionals assist the family in making decisions important to their care</a:t>
            </a:r>
          </a:p>
          <a:p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Outcomes </a:t>
            </a:r>
            <a:r>
              <a:rPr lang="en-US" dirty="0" smtClean="0"/>
              <a:t/>
            </a:r>
            <a:br>
              <a:rPr lang="en-US" dirty="0" smtClean="0"/>
            </a:b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normAutofit lnSpcReduction="10000"/>
          </a:bodyPr>
          <a:lstStyle/>
          <a:p>
            <a:pPr algn="just" rtl="0">
              <a:buNone/>
            </a:pPr>
            <a:r>
              <a:rPr lang="en-US" dirty="0" smtClean="0"/>
              <a:t>*FCMC </a:t>
            </a:r>
            <a:r>
              <a:rPr lang="en-US" dirty="0"/>
              <a:t>results in greater satisfaction for all </a:t>
            </a:r>
            <a:r>
              <a:rPr lang="en-US" dirty="0" smtClean="0"/>
              <a:t>involved. </a:t>
            </a:r>
          </a:p>
          <a:p>
            <a:pPr algn="just" rtl="0">
              <a:buNone/>
            </a:pPr>
            <a:r>
              <a:rPr lang="en-US" dirty="0" smtClean="0"/>
              <a:t>*They </a:t>
            </a:r>
            <a:r>
              <a:rPr lang="en-US" dirty="0"/>
              <a:t>will have participated in the decision-making process which will increase their </a:t>
            </a:r>
            <a:r>
              <a:rPr lang="en-US" dirty="0" smtClean="0"/>
              <a:t>self-confidence for families that are cared. </a:t>
            </a:r>
          </a:p>
          <a:p>
            <a:pPr algn="just" rtl="0">
              <a:buNone/>
            </a:pPr>
            <a:r>
              <a:rPr lang="en-US" dirty="0" smtClean="0"/>
              <a:t>*They </a:t>
            </a:r>
            <a:r>
              <a:rPr lang="en-US" dirty="0"/>
              <a:t>will have validated their learning with real life experience. </a:t>
            </a:r>
            <a:endParaRPr lang="en-US" dirty="0" smtClean="0"/>
          </a:p>
          <a:p>
            <a:pPr algn="just" rtl="0">
              <a:buNone/>
            </a:pPr>
            <a:r>
              <a:rPr lang="en-US" dirty="0" smtClean="0"/>
              <a:t>*Healthcare </a:t>
            </a:r>
            <a:r>
              <a:rPr lang="en-US" dirty="0"/>
              <a:t>providers that work within a family-centered model will also experience greater satisfaction </a:t>
            </a:r>
          </a:p>
          <a:p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268931"/>
          </a:xfrm>
          <a:ln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algn="ctr" rtl="0">
              <a:buNone/>
            </a:pPr>
            <a:r>
              <a:rPr lang="ar-IQ" dirty="0"/>
              <a:t> </a:t>
            </a:r>
            <a:endParaRPr lang="en-US" dirty="0"/>
          </a:p>
          <a:p>
            <a:pPr algn="ctr">
              <a:buNone/>
            </a:pPr>
            <a:r>
              <a:rPr lang="en-US" dirty="0"/>
              <a:t>	</a:t>
            </a:r>
            <a:r>
              <a:rPr lang="en-US" sz="4000" b="1" dirty="0">
                <a:solidFill>
                  <a:srgbClr val="0070C0"/>
                </a:solidFill>
                <a:latin typeface="Agency FB" pitchFamily="34" charset="0"/>
              </a:rPr>
              <a:t>“</a:t>
            </a:r>
            <a:r>
              <a:rPr lang="en-US" sz="4000" b="1" dirty="0" smtClean="0">
                <a:solidFill>
                  <a:srgbClr val="0070C0"/>
                </a:solidFill>
                <a:latin typeface="Agency FB" pitchFamily="34" charset="0"/>
              </a:rPr>
              <a:t>Health” </a:t>
            </a:r>
            <a:r>
              <a:rPr lang="en-US" sz="4000" b="1" dirty="0">
                <a:solidFill>
                  <a:srgbClr val="0070C0"/>
                </a:solidFill>
                <a:latin typeface="Agency FB" pitchFamily="34" charset="0"/>
              </a:rPr>
              <a:t>is NOT only a physical condition</a:t>
            </a:r>
          </a:p>
          <a:p>
            <a:pPr algn="ctr">
              <a:buNone/>
            </a:pPr>
            <a:r>
              <a:rPr lang="en-US" sz="4000" b="1" dirty="0">
                <a:solidFill>
                  <a:srgbClr val="0070C0"/>
                </a:solidFill>
                <a:latin typeface="Agency FB" pitchFamily="34" charset="0"/>
              </a:rPr>
              <a:t>“</a:t>
            </a:r>
            <a:r>
              <a:rPr lang="en-US" sz="4000" b="1" dirty="0" smtClean="0">
                <a:solidFill>
                  <a:srgbClr val="0070C0"/>
                </a:solidFill>
                <a:latin typeface="Agency FB" pitchFamily="34" charset="0"/>
              </a:rPr>
              <a:t>Health” </a:t>
            </a:r>
            <a:r>
              <a:rPr lang="en-US" sz="4000" b="1" dirty="0">
                <a:solidFill>
                  <a:srgbClr val="0070C0"/>
                </a:solidFill>
                <a:latin typeface="Agency FB" pitchFamily="34" charset="0"/>
              </a:rPr>
              <a:t>also means the parents are imbued with </a:t>
            </a:r>
            <a:r>
              <a:rPr lang="en-US" sz="4000" b="1" u="sng" dirty="0">
                <a:solidFill>
                  <a:srgbClr val="0070C0"/>
                </a:solidFill>
                <a:latin typeface="Agency FB" pitchFamily="34" charset="0"/>
              </a:rPr>
              <a:t>confidence</a:t>
            </a:r>
            <a:r>
              <a:rPr lang="en-US" sz="4000" b="1" dirty="0">
                <a:solidFill>
                  <a:srgbClr val="0070C0"/>
                </a:solidFill>
                <a:latin typeface="Agency FB" pitchFamily="34" charset="0"/>
              </a:rPr>
              <a:t> and </a:t>
            </a:r>
            <a:r>
              <a:rPr lang="en-US" sz="4000" b="1" u="sng" dirty="0">
                <a:solidFill>
                  <a:srgbClr val="0070C0"/>
                </a:solidFill>
                <a:latin typeface="Agency FB" pitchFamily="34" charset="0"/>
              </a:rPr>
              <a:t>competence</a:t>
            </a:r>
            <a:endParaRPr lang="en-US" sz="4000" b="1" dirty="0">
              <a:solidFill>
                <a:srgbClr val="0070C0"/>
              </a:solidFill>
              <a:latin typeface="Agency FB" pitchFamily="34" charset="0"/>
            </a:endParaRPr>
          </a:p>
          <a:p>
            <a:pPr algn="ctr">
              <a:buNone/>
            </a:pPr>
            <a:r>
              <a:rPr lang="en-US" sz="4000" b="1" dirty="0">
                <a:solidFill>
                  <a:srgbClr val="0070C0"/>
                </a:solidFill>
                <a:latin typeface="Agency FB" pitchFamily="34" charset="0"/>
              </a:rPr>
              <a:t>as they transition into their new roles</a:t>
            </a:r>
          </a:p>
          <a:p>
            <a:pPr algn="ctr">
              <a:buNone/>
            </a:pPr>
            <a:endParaRPr lang="en-US" sz="4000" b="1" dirty="0">
              <a:solidFill>
                <a:srgbClr val="0070C0"/>
              </a:solidFill>
              <a:latin typeface="Agency FB" pitchFamily="34" charset="0"/>
            </a:endParaRPr>
          </a:p>
          <a:p>
            <a:pPr algn="ctr"/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268931"/>
          </a:xfr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/>
          <a:lstStyle/>
          <a:p>
            <a:pPr algn="ctr">
              <a:buNone/>
            </a:pPr>
            <a:endParaRPr lang="ar-IQ" sz="6000" dirty="0" smtClean="0">
              <a:latin typeface="Andalus" pitchFamily="18" charset="-78"/>
              <a:cs typeface="DecoType Thuluth" pitchFamily="2" charset="-78"/>
            </a:endParaRPr>
          </a:p>
          <a:p>
            <a:pPr algn="ctr">
              <a:buNone/>
            </a:pPr>
            <a:r>
              <a:rPr lang="ar-SA" sz="6000" b="1" dirty="0" smtClean="0">
                <a:latin typeface="Andalus" pitchFamily="18" charset="-78"/>
                <a:cs typeface="DecoType Thuluth" pitchFamily="2" charset="-78"/>
              </a:rPr>
              <a:t>أمور </a:t>
            </a:r>
            <a:r>
              <a:rPr lang="ar-SA" sz="6000" b="1" dirty="0">
                <a:latin typeface="Andalus" pitchFamily="18" charset="-78"/>
                <a:cs typeface="DecoType Thuluth" pitchFamily="2" charset="-78"/>
              </a:rPr>
              <a:t>كثيرة قد تغيرنا، لكننا نبدأ وننتهي </a:t>
            </a:r>
            <a:r>
              <a:rPr lang="ar-SA" sz="6000" b="1" dirty="0" smtClean="0">
                <a:latin typeface="Andalus" pitchFamily="18" charset="-78"/>
                <a:cs typeface="DecoType Thuluth" pitchFamily="2" charset="-78"/>
              </a:rPr>
              <a:t>بعائلة</a:t>
            </a:r>
            <a:endParaRPr lang="ar-IQ" sz="6000" b="1" dirty="0" smtClean="0">
              <a:latin typeface="Andalus" pitchFamily="18" charset="-78"/>
              <a:cs typeface="DecoType Thuluth" pitchFamily="2" charset="-78"/>
            </a:endParaRPr>
          </a:p>
          <a:p>
            <a:endParaRPr lang="ar-IQ" dirty="0"/>
          </a:p>
          <a:p>
            <a:endParaRPr lang="ar-IQ" dirty="0" smtClean="0"/>
          </a:p>
          <a:p>
            <a:endParaRPr lang="ar-IQ" dirty="0"/>
          </a:p>
          <a:p>
            <a:pPr algn="l">
              <a:buNone/>
            </a:pPr>
            <a:r>
              <a:rPr lang="ar-SA" sz="2400" b="1" i="1" dirty="0" smtClean="0">
                <a:cs typeface="DecoType Thuluth" pitchFamily="2" charset="-78"/>
              </a:rPr>
              <a:t>أنتوني </a:t>
            </a:r>
            <a:r>
              <a:rPr lang="ar-SA" sz="2400" b="1" i="1" dirty="0" err="1" smtClean="0">
                <a:cs typeface="DecoType Thuluth" pitchFamily="2" charset="-78"/>
              </a:rPr>
              <a:t>براندت</a:t>
            </a:r>
            <a:endParaRPr lang="ar-IQ" sz="2400" b="1" i="1" dirty="0">
              <a:cs typeface="DecoType Thuluth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543179"/>
          </a:xfr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en-US" sz="7200" b="1" dirty="0" smtClean="0">
                <a:latin typeface="Andalus" pitchFamily="18" charset="-78"/>
                <a:cs typeface="Andalus" pitchFamily="18" charset="-78"/>
              </a:rPr>
              <a:t>Thank you for listening </a:t>
            </a:r>
            <a:endParaRPr lang="ar-IQ" sz="7200" b="1" dirty="0"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رسم تخطيطي 3"/>
          <p:cNvGraphicFramePr/>
          <p:nvPr/>
        </p:nvGraphicFramePr>
        <p:xfrm>
          <a:off x="0" y="274638"/>
          <a:ext cx="8686800" cy="1154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pPr algn="just" rtl="0"/>
            <a:r>
              <a:rPr lang="en-US" dirty="0"/>
              <a:t>A </a:t>
            </a:r>
            <a:r>
              <a:rPr lang="en-US" b="1" dirty="0"/>
              <a:t>family</a:t>
            </a:r>
            <a:r>
              <a:rPr lang="en-US" dirty="0"/>
              <a:t> is a </a:t>
            </a:r>
            <a:r>
              <a:rPr lang="en-US" dirty="0">
                <a:hlinkClick r:id="rId7" tooltip="Group"/>
              </a:rPr>
              <a:t>group</a:t>
            </a:r>
            <a:r>
              <a:rPr lang="en-US" dirty="0"/>
              <a:t> of people who, in most cases, live together. They share their money and food and are supposed to take care of one another. </a:t>
            </a:r>
            <a:endParaRPr lang="en-US" dirty="0" smtClean="0"/>
          </a:p>
          <a:p>
            <a:pPr algn="just" rtl="0"/>
            <a:r>
              <a:rPr lang="en-US" dirty="0" smtClean="0"/>
              <a:t>Its </a:t>
            </a:r>
            <a:r>
              <a:rPr lang="en-US" dirty="0"/>
              <a:t>members are either </a:t>
            </a:r>
            <a:r>
              <a:rPr lang="en-US" dirty="0">
                <a:hlinkClick r:id="rId8" tooltip="Genetics"/>
              </a:rPr>
              <a:t>genetically</a:t>
            </a:r>
            <a:r>
              <a:rPr lang="en-US" dirty="0"/>
              <a:t> related (like brother and sister) or legally bound to each other, for example by </a:t>
            </a:r>
            <a:r>
              <a:rPr lang="en-US" dirty="0">
                <a:hlinkClick r:id="rId9" tooltip="Marriage"/>
              </a:rPr>
              <a:t>marriage</a:t>
            </a:r>
            <a:r>
              <a:rPr lang="en-US" dirty="0"/>
              <a:t>. </a:t>
            </a:r>
            <a:endParaRPr lang="en-US" dirty="0" smtClean="0"/>
          </a:p>
          <a:p>
            <a:pPr algn="just" rtl="0"/>
            <a:r>
              <a:rPr lang="en-US" dirty="0" smtClean="0"/>
              <a:t>In </a:t>
            </a:r>
            <a:r>
              <a:rPr lang="en-US" dirty="0"/>
              <a:t>many cultures, the members of a family have the same or a similar </a:t>
            </a:r>
            <a:r>
              <a:rPr lang="en-US" dirty="0">
                <a:hlinkClick r:id="rId10" tooltip="Surname"/>
              </a:rPr>
              <a:t>surname</a:t>
            </a:r>
            <a:r>
              <a:rPr lang="en-US" b="1" dirty="0"/>
              <a:t>.</a:t>
            </a:r>
            <a:endParaRPr lang="en-US" dirty="0"/>
          </a:p>
          <a:p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ln>
            <a:solidFill>
              <a:schemeClr val="tx2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/>
              <a:t>Type of family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endParaRPr lang="en-US" dirty="0"/>
          </a:p>
          <a:p>
            <a:pPr algn="l" rtl="0"/>
            <a:r>
              <a:rPr lang="en-US" sz="3600" b="1" dirty="0" smtClean="0"/>
              <a:t>nuclear</a:t>
            </a:r>
          </a:p>
          <a:p>
            <a:pPr algn="l" rtl="0"/>
            <a:r>
              <a:rPr lang="en-US" sz="3600" b="1" dirty="0" smtClean="0"/>
              <a:t>Extended</a:t>
            </a:r>
          </a:p>
          <a:p>
            <a:pPr algn="l" rtl="0"/>
            <a:r>
              <a:rPr lang="en-US" sz="3600" b="1" dirty="0" smtClean="0"/>
              <a:t>Blended</a:t>
            </a:r>
          </a:p>
          <a:p>
            <a:pPr algn="l" rtl="0"/>
            <a:r>
              <a:rPr lang="en-US" sz="3600" b="1" dirty="0" smtClean="0"/>
              <a:t>Single parent </a:t>
            </a:r>
          </a:p>
          <a:p>
            <a:pPr algn="l" rtl="0"/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 rtl="0"/>
            <a:r>
              <a:rPr lang="en-US" sz="3600" dirty="0"/>
              <a:t>Together, our families become the source of our rich cultural heritage and spiritual diversity. </a:t>
            </a:r>
            <a:endParaRPr lang="en-US" sz="3600" dirty="0" smtClean="0"/>
          </a:p>
          <a:p>
            <a:pPr algn="just" rtl="0"/>
            <a:r>
              <a:rPr lang="en-US" sz="3600" dirty="0" smtClean="0"/>
              <a:t>Each </a:t>
            </a:r>
            <a:r>
              <a:rPr lang="en-US" sz="3600" dirty="0"/>
              <a:t>family has strengths and qualities that flow from individual members and from the family as a unit. Our families create neighborhoods, communities, states, and nations.</a:t>
            </a:r>
          </a:p>
          <a:p>
            <a:pPr algn="just" rtl="0"/>
            <a:endParaRPr lang="ar-IQ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Family-centered maternity care</a:t>
            </a:r>
            <a:endParaRPr lang="ar-IQ" dirty="0"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just" rtl="0">
              <a:buNone/>
            </a:pPr>
            <a:r>
              <a:rPr lang="en-US" dirty="0" smtClean="0"/>
              <a:t>is </a:t>
            </a:r>
            <a:r>
              <a:rPr lang="en-US" dirty="0"/>
              <a:t>a complex, multidimensional, dynamic process of providing safe, skilled, and individualized care. </a:t>
            </a:r>
            <a:endParaRPr lang="en-US" dirty="0" smtClean="0"/>
          </a:p>
          <a:p>
            <a:pPr algn="just" rtl="0">
              <a:buNone/>
            </a:pPr>
            <a:endParaRPr lang="en-US" dirty="0"/>
          </a:p>
          <a:p>
            <a:pPr algn="ctr" rtl="0"/>
            <a:r>
              <a:rPr lang="en-US" b="1" i="1" dirty="0"/>
              <a:t>It responds to the physical, emotional, and psychosocial needs of the woman and her family.</a:t>
            </a:r>
            <a:endParaRPr lang="en-US" dirty="0"/>
          </a:p>
          <a:p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/>
              <a:t>Concepts </a:t>
            </a:r>
            <a:endParaRPr lang="ar-IQ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pPr lvl="0" algn="just" rtl="0"/>
            <a:r>
              <a:rPr lang="en-US" dirty="0"/>
              <a:t>Birth is a celebration - a normal, healthy process.</a:t>
            </a:r>
          </a:p>
          <a:p>
            <a:pPr lvl="0" algn="just" rtl="0"/>
            <a:r>
              <a:rPr lang="en-US" dirty="0"/>
              <a:t>Pregnancy and birth are unique for each woman.</a:t>
            </a:r>
          </a:p>
          <a:p>
            <a:pPr lvl="0" algn="just" rtl="0"/>
            <a:r>
              <a:rPr lang="en-US" dirty="0"/>
              <a:t>The central objective of care for women, babies, and families is to maximize the probability of a healthy woman giving birth to a healthy baby.</a:t>
            </a:r>
          </a:p>
          <a:p>
            <a:pPr algn="l"/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  <a:ln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 rtl="0"/>
            <a:r>
              <a:rPr lang="en-US" dirty="0"/>
              <a:t>In family-centered maternity care, pregnancy and birth are considered normal, healthy life events.	</a:t>
            </a:r>
          </a:p>
          <a:p>
            <a:pPr algn="just" rtl="0"/>
            <a:r>
              <a:rPr lang="en-US" dirty="0"/>
              <a:t>family-centered maternity care may be carried out in any birth setting: 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home birth, birth center  , hospital birth or emergent birth</a:t>
            </a:r>
            <a:r>
              <a:rPr lang="en-US" dirty="0"/>
              <a:t>. In short, family-centered maternity care respects the family as a unit, the mind-body-spirit of the family, and provides evidence-based care accordingly.</a:t>
            </a: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 smtClean="0"/>
              <a:t>The Goal</a:t>
            </a:r>
            <a:r>
              <a:rPr lang="en-US" dirty="0" smtClean="0"/>
              <a:t/>
            </a:r>
            <a:br>
              <a:rPr lang="en-US" dirty="0" smtClean="0"/>
            </a:b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just" rtl="0">
              <a:buNone/>
            </a:pPr>
            <a:r>
              <a:rPr lang="en-US" sz="3600" dirty="0" smtClean="0"/>
              <a:t>The </a:t>
            </a:r>
            <a:r>
              <a:rPr lang="en-US" sz="3600" dirty="0"/>
              <a:t>goal of family-centered maternity  care is to obtain the best possible healthy outcome for all members of the family. </a:t>
            </a:r>
            <a:endParaRPr lang="en-US" sz="3600" dirty="0" smtClean="0"/>
          </a:p>
          <a:p>
            <a:pPr algn="just" rtl="0">
              <a:buNone/>
            </a:pPr>
            <a:r>
              <a:rPr lang="en-US" sz="3600" dirty="0" smtClean="0"/>
              <a:t>In </a:t>
            </a:r>
            <a:r>
              <a:rPr lang="en-US" sz="3600" dirty="0"/>
              <a:t>addition to being the best way to care for mothers and babies.</a:t>
            </a:r>
          </a:p>
          <a:p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14300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>Benefits of  FCMC</a:t>
            </a:r>
            <a:r>
              <a:rPr lang="ar-IQ" b="1" dirty="0" smtClean="0"/>
              <a:t/>
            </a:r>
            <a:br>
              <a:rPr lang="ar-IQ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endParaRPr lang="ar-IQ" dirty="0"/>
          </a:p>
        </p:txBody>
      </p:sp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</p:nvPr>
        </p:nvGraphicFramePr>
        <p:xfrm>
          <a:off x="457200" y="1285860"/>
          <a:ext cx="8229600" cy="53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507</Words>
  <Application>Microsoft Office PowerPoint</Application>
  <PresentationFormat>On-screen Show (4:3)</PresentationFormat>
  <Paragraphs>74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سمة Office</vt:lpstr>
      <vt:lpstr>PowerPoint Presentation</vt:lpstr>
      <vt:lpstr>PowerPoint Presentation</vt:lpstr>
      <vt:lpstr>Type of family</vt:lpstr>
      <vt:lpstr>PowerPoint Presentation</vt:lpstr>
      <vt:lpstr>Family-centered maternity care</vt:lpstr>
      <vt:lpstr>Concepts </vt:lpstr>
      <vt:lpstr>PowerPoint Presentation</vt:lpstr>
      <vt:lpstr>The Goal </vt:lpstr>
      <vt:lpstr>  Benefits of  FCMC  </vt:lpstr>
      <vt:lpstr> Benefits of Family-Centered Care to Families </vt:lpstr>
      <vt:lpstr>There Are Common Themes of FCMC   </vt:lpstr>
      <vt:lpstr>Principles</vt:lpstr>
      <vt:lpstr>PowerPoint Presentation</vt:lpstr>
      <vt:lpstr>PowerPoint Presentation</vt:lpstr>
      <vt:lpstr>Outcomes 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acer</dc:creator>
  <cp:lastModifiedBy>Maher</cp:lastModifiedBy>
  <cp:revision>26</cp:revision>
  <dcterms:created xsi:type="dcterms:W3CDTF">2016-10-28T19:08:47Z</dcterms:created>
  <dcterms:modified xsi:type="dcterms:W3CDTF">2021-01-18T12:04:10Z</dcterms:modified>
</cp:coreProperties>
</file>