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98" r:id="rId4"/>
    <p:sldId id="259" r:id="rId5"/>
    <p:sldId id="304" r:id="rId6"/>
    <p:sldId id="278" r:id="rId7"/>
    <p:sldId id="293" r:id="rId8"/>
    <p:sldId id="272" r:id="rId9"/>
    <p:sldId id="273" r:id="rId10"/>
    <p:sldId id="261" r:id="rId11"/>
    <p:sldId id="292" r:id="rId12"/>
    <p:sldId id="288" r:id="rId13"/>
    <p:sldId id="262" r:id="rId14"/>
    <p:sldId id="274" r:id="rId15"/>
    <p:sldId id="280" r:id="rId16"/>
    <p:sldId id="275" r:id="rId17"/>
    <p:sldId id="305" r:id="rId18"/>
    <p:sldId id="267" r:id="rId19"/>
    <p:sldId id="282" r:id="rId20"/>
    <p:sldId id="299" r:id="rId21"/>
    <p:sldId id="290" r:id="rId22"/>
    <p:sldId id="296" r:id="rId23"/>
    <p:sldId id="300" r:id="rId24"/>
    <p:sldId id="279" r:id="rId25"/>
    <p:sldId id="285" r:id="rId26"/>
    <p:sldId id="286" r:id="rId27"/>
    <p:sldId id="277" r:id="rId28"/>
    <p:sldId id="289" r:id="rId29"/>
    <p:sldId id="301" r:id="rId30"/>
    <p:sldId id="264" r:id="rId31"/>
    <p:sldId id="302" r:id="rId32"/>
    <p:sldId id="295" r:id="rId33"/>
    <p:sldId id="291" r:id="rId34"/>
    <p:sldId id="265" r:id="rId35"/>
    <p:sldId id="271" r:id="rId36"/>
    <p:sldId id="303"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EA6A4499-ABA8-406C-86E2-0A6D1EB51240}" type="slidenum">
              <a:rPr lang="ar-IQ" smtClean="0"/>
              <a:pPr/>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A6A4499-ABA8-406C-86E2-0A6D1EB5124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A6A4499-ABA8-406C-86E2-0A6D1EB5124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A6A4499-ABA8-406C-86E2-0A6D1EB5124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A6A4499-ABA8-406C-86E2-0A6D1EB51240}" type="slidenum">
              <a:rPr lang="ar-IQ" smtClean="0"/>
              <a:pPr/>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A6A4499-ABA8-406C-86E2-0A6D1EB5124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EA6A4499-ABA8-406C-86E2-0A6D1EB5124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EA6A4499-ABA8-406C-86E2-0A6D1EB5124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EA6A4499-ABA8-406C-86E2-0A6D1EB51240}" type="slidenum">
              <a:rPr lang="ar-IQ" smtClean="0"/>
              <a:pPr/>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A6A4499-ABA8-406C-86E2-0A6D1EB5124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FB41B412-B962-4E51-ADCD-038B16D157B7}" type="datetimeFigureOut">
              <a:rPr lang="ar-IQ" smtClean="0"/>
              <a:pPr/>
              <a:t>05/06/1442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A6A4499-ABA8-406C-86E2-0A6D1EB51240}" type="slidenum">
              <a:rPr lang="ar-IQ" smtClean="0"/>
              <a:pPr/>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B41B412-B962-4E51-ADCD-038B16D157B7}" type="datetimeFigureOut">
              <a:rPr lang="ar-IQ" smtClean="0"/>
              <a:pPr/>
              <a:t>05/06/1442</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A6A4499-ABA8-406C-86E2-0A6D1EB51240}" type="slidenum">
              <a:rPr lang="ar-IQ" smtClean="0"/>
              <a:pPr/>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3648" y="980728"/>
            <a:ext cx="7406640" cy="1472184"/>
          </a:xfrm>
        </p:spPr>
        <p:txBody>
          <a:bodyPr>
            <a:normAutofit fontScale="90000"/>
          </a:bodyPr>
          <a:lstStyle/>
          <a:p>
            <a:r>
              <a:rPr lang="en-US" dirty="0">
                <a:effectLst/>
              </a:rPr>
              <a:t>Effect of nutrition on the</a:t>
            </a:r>
            <a:br>
              <a:rPr lang="en-US" dirty="0">
                <a:effectLst/>
              </a:rPr>
            </a:br>
            <a:r>
              <a:rPr lang="en-US" dirty="0">
                <a:effectLst/>
              </a:rPr>
              <a:t> Product of conception</a:t>
            </a:r>
            <a:br>
              <a:rPr lang="en-US" dirty="0">
                <a:effectLst/>
              </a:rPr>
            </a:br>
            <a:endParaRPr lang="ar-IQ" dirty="0"/>
          </a:p>
        </p:txBody>
      </p:sp>
      <p:sp>
        <p:nvSpPr>
          <p:cNvPr id="3" name="عنوان فرعي 2"/>
          <p:cNvSpPr>
            <a:spLocks noGrp="1"/>
          </p:cNvSpPr>
          <p:nvPr>
            <p:ph type="subTitle" idx="1"/>
          </p:nvPr>
        </p:nvSpPr>
        <p:spPr>
          <a:xfrm>
            <a:off x="1403648" y="3212976"/>
            <a:ext cx="7406640" cy="1752600"/>
          </a:xfrm>
        </p:spPr>
        <p:txBody>
          <a:bodyPr/>
          <a:lstStyle/>
          <a:p>
            <a:r>
              <a:rPr lang="en-US" dirty="0" smtClean="0"/>
              <a:t>Prof. Dr. </a:t>
            </a:r>
            <a:r>
              <a:rPr lang="en-US" dirty="0" err="1" smtClean="0"/>
              <a:t>Rabia</a:t>
            </a:r>
            <a:r>
              <a:rPr lang="en-US" dirty="0" smtClean="0"/>
              <a:t> M. Ali </a:t>
            </a:r>
            <a:endParaRPr lang="ar-IQ" dirty="0"/>
          </a:p>
        </p:txBody>
      </p:sp>
      <p:pic>
        <p:nvPicPr>
          <p:cNvPr id="1026" name="Picture 2" descr="Nutrition During Pregnancy - Pregnancy and Fitn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65104"/>
            <a:ext cx="367283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40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476672"/>
            <a:ext cx="6696744" cy="6001643"/>
          </a:xfrm>
          <a:prstGeom prst="rect">
            <a:avLst/>
          </a:prstGeom>
        </p:spPr>
        <p:txBody>
          <a:bodyPr wrap="square">
            <a:spAutoFit/>
          </a:bodyPr>
          <a:lstStyle/>
          <a:p>
            <a:pPr marL="457200" indent="-457200" algn="l" rtl="0">
              <a:buFont typeface="Wingdings" pitchFamily="2" charset="2"/>
              <a:buChar char="q"/>
            </a:pPr>
            <a:r>
              <a:rPr lang="en-US" sz="2400" b="1" dirty="0" smtClean="0">
                <a:solidFill>
                  <a:srgbClr val="FF0000"/>
                </a:solidFill>
              </a:rPr>
              <a:t>Protein </a:t>
            </a:r>
            <a:r>
              <a:rPr lang="en-US" sz="2400" b="1" dirty="0">
                <a:solidFill>
                  <a:srgbClr val="FF0000"/>
                </a:solidFill>
              </a:rPr>
              <a:t>: </a:t>
            </a:r>
            <a:endParaRPr lang="en-US" sz="2400" dirty="0">
              <a:solidFill>
                <a:srgbClr val="FF0000"/>
              </a:solidFill>
            </a:endParaRPr>
          </a:p>
          <a:p>
            <a:pPr algn="l" rtl="0"/>
            <a:r>
              <a:rPr lang="en-US" sz="2400" dirty="0"/>
              <a:t>1. Requirement during pregnancy </a:t>
            </a:r>
            <a:r>
              <a:rPr lang="en-US" sz="2400" dirty="0" smtClean="0"/>
              <a:t>30 </a:t>
            </a:r>
            <a:r>
              <a:rPr lang="en-US" sz="2400" dirty="0"/>
              <a:t>g/ day .</a:t>
            </a:r>
          </a:p>
          <a:p>
            <a:pPr algn="l" rtl="0"/>
            <a:r>
              <a:rPr lang="en-US" sz="2400" dirty="0"/>
              <a:t>2. During pregnancy additional protein is required for </a:t>
            </a:r>
          </a:p>
          <a:p>
            <a:pPr marL="514350" lvl="0" indent="-514350" algn="l" rtl="0">
              <a:buFont typeface="+mj-lt"/>
              <a:buAutoNum type="arabicPeriod"/>
            </a:pPr>
            <a:r>
              <a:rPr lang="en-US" sz="2400" dirty="0"/>
              <a:t>Growth of fetus </a:t>
            </a:r>
          </a:p>
          <a:p>
            <a:pPr marL="514350" lvl="0" indent="-514350" algn="l" rtl="0">
              <a:buFont typeface="+mj-lt"/>
              <a:buAutoNum type="arabicPeriod"/>
            </a:pPr>
            <a:r>
              <a:rPr lang="en-US" sz="2400" dirty="0"/>
              <a:t>Development of placenta </a:t>
            </a:r>
          </a:p>
          <a:p>
            <a:pPr marL="514350" lvl="0" indent="-514350" algn="l" rtl="0">
              <a:buFont typeface="+mj-lt"/>
              <a:buAutoNum type="arabicPeriod"/>
            </a:pPr>
            <a:r>
              <a:rPr lang="en-US" sz="2400" dirty="0"/>
              <a:t>Enlargement of maternal tissues </a:t>
            </a:r>
          </a:p>
          <a:p>
            <a:pPr marL="514350" lvl="0" indent="-514350" algn="l" rtl="0">
              <a:buFont typeface="+mj-lt"/>
              <a:buAutoNum type="arabicPeriod"/>
            </a:pPr>
            <a:r>
              <a:rPr lang="en-US" sz="2400" dirty="0"/>
              <a:t>Increased maternal blood volume </a:t>
            </a:r>
          </a:p>
          <a:p>
            <a:pPr marL="514350" lvl="0" indent="-514350" algn="l" rtl="0">
              <a:buFont typeface="+mj-lt"/>
              <a:buAutoNum type="arabicPeriod"/>
            </a:pPr>
            <a:r>
              <a:rPr lang="en-US" sz="2400" dirty="0"/>
              <a:t>Formation of amniotic fluid </a:t>
            </a:r>
          </a:p>
          <a:p>
            <a:pPr marL="514350" lvl="0" indent="-514350" algn="l" rtl="0">
              <a:buFont typeface="+mj-lt"/>
              <a:buAutoNum type="arabicPeriod"/>
            </a:pPr>
            <a:r>
              <a:rPr lang="en-US" sz="2400" dirty="0"/>
              <a:t>Protein reserves prepares the mother for labor, delivery and lactation </a:t>
            </a:r>
          </a:p>
          <a:p>
            <a:pPr marL="514350" indent="-514350" algn="l" rtl="0">
              <a:buFont typeface="+mj-lt"/>
              <a:buAutoNum type="arabicPeriod"/>
            </a:pPr>
            <a:r>
              <a:rPr lang="en-US" sz="2400" dirty="0"/>
              <a:t>Additional </a:t>
            </a:r>
            <a:r>
              <a:rPr lang="en-US" sz="2400" b="1" dirty="0"/>
              <a:t>15g</a:t>
            </a:r>
            <a:r>
              <a:rPr lang="en-US" sz="2400" dirty="0"/>
              <a:t> of protein is required 2nd &amp; 3rd trimester of pregnancy </a:t>
            </a:r>
            <a:endParaRPr lang="en-US" sz="2400" dirty="0" smtClean="0"/>
          </a:p>
          <a:p>
            <a:pPr algn="l" rtl="0"/>
            <a:r>
              <a:rPr lang="en-US" sz="2400" dirty="0" smtClean="0"/>
              <a:t>Diet :  </a:t>
            </a:r>
            <a:r>
              <a:rPr lang="en-US" sz="2400" dirty="0"/>
              <a:t>meats </a:t>
            </a:r>
            <a:r>
              <a:rPr lang="en-US" sz="2400" dirty="0" smtClean="0"/>
              <a:t>, </a:t>
            </a:r>
            <a:r>
              <a:rPr lang="en-US" sz="2400" dirty="0"/>
              <a:t>beef, </a:t>
            </a:r>
            <a:r>
              <a:rPr lang="en-US" sz="2400" dirty="0" smtClean="0"/>
              <a:t>chicken, </a:t>
            </a:r>
            <a:r>
              <a:rPr lang="en-US" sz="2400" dirty="0"/>
              <a:t>duck, </a:t>
            </a:r>
            <a:r>
              <a:rPr lang="en-US" sz="2400" dirty="0" smtClean="0"/>
              <a:t>birds, fish </a:t>
            </a:r>
            <a:r>
              <a:rPr lang="en-US" sz="2400" dirty="0"/>
              <a:t>and seafood </a:t>
            </a:r>
            <a:r>
              <a:rPr lang="en-US" sz="2400" dirty="0" smtClean="0"/>
              <a:t>, eggs,</a:t>
            </a:r>
            <a:r>
              <a:rPr lang="en-US" sz="2400" dirty="0"/>
              <a:t> dairy products – milk, </a:t>
            </a:r>
            <a:r>
              <a:rPr lang="en-US" sz="2400" dirty="0" smtClean="0"/>
              <a:t>cheese.</a:t>
            </a:r>
            <a:endParaRPr lang="en-US" sz="2400" dirty="0"/>
          </a:p>
          <a:p>
            <a:pPr algn="l" rtl="0"/>
            <a:endParaRPr lang="en-US" sz="2400" dirty="0"/>
          </a:p>
        </p:txBody>
      </p:sp>
      <p:pic>
        <p:nvPicPr>
          <p:cNvPr id="2050" name="Picture 2" descr="6 foods to make a part of your daily high-protein diet - Times of In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9" y="1628800"/>
            <a:ext cx="244827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09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548680"/>
            <a:ext cx="7200800" cy="2862322"/>
          </a:xfrm>
          <a:prstGeom prst="rect">
            <a:avLst/>
          </a:prstGeom>
        </p:spPr>
        <p:txBody>
          <a:bodyPr wrap="square">
            <a:spAutoFit/>
          </a:bodyPr>
          <a:lstStyle/>
          <a:p>
            <a:pPr algn="just" rtl="0">
              <a:lnSpc>
                <a:spcPct val="150000"/>
              </a:lnSpc>
            </a:pPr>
            <a:r>
              <a:rPr lang="en-US" sz="2000" dirty="0"/>
              <a:t>Vitamin </a:t>
            </a:r>
            <a:r>
              <a:rPr lang="en-US" sz="2000" dirty="0" smtClean="0"/>
              <a:t>B12 </a:t>
            </a:r>
          </a:p>
          <a:p>
            <a:pPr algn="just" rtl="0">
              <a:lnSpc>
                <a:spcPct val="150000"/>
              </a:lnSpc>
            </a:pPr>
            <a:r>
              <a:rPr lang="en-US" sz="2000" dirty="0" smtClean="0"/>
              <a:t> </a:t>
            </a:r>
          </a:p>
          <a:p>
            <a:pPr algn="l" rtl="0">
              <a:lnSpc>
                <a:spcPct val="150000"/>
              </a:lnSpc>
            </a:pPr>
            <a:r>
              <a:rPr lang="en-US" sz="2000" dirty="0" smtClean="0"/>
              <a:t>Vitamin </a:t>
            </a:r>
            <a:r>
              <a:rPr lang="en-US" sz="2000" dirty="0"/>
              <a:t>B12 supplementation during pregnancy helps in brain &amp; nervous system development of the fetus. </a:t>
            </a:r>
            <a:r>
              <a:rPr lang="en-US" sz="2000" dirty="0" smtClean="0"/>
              <a:t> Need : 2.6 mcg per day</a:t>
            </a:r>
          </a:p>
          <a:p>
            <a:pPr algn="l" rtl="0">
              <a:lnSpc>
                <a:spcPct val="150000"/>
              </a:lnSpc>
            </a:pPr>
            <a:endParaRPr lang="en-US" sz="2000" dirty="0"/>
          </a:p>
          <a:p>
            <a:pPr algn="l" rtl="0">
              <a:lnSpc>
                <a:spcPct val="150000"/>
              </a:lnSpc>
            </a:pPr>
            <a:r>
              <a:rPr lang="en-US" sz="2000" dirty="0" smtClean="0"/>
              <a:t>Deficiency of vit B12 cause: miscarriage , stillbirth.</a:t>
            </a:r>
            <a:endParaRPr lang="en-US" sz="2000" dirty="0"/>
          </a:p>
        </p:txBody>
      </p:sp>
      <p:sp>
        <p:nvSpPr>
          <p:cNvPr id="3" name="AutoShape 2" descr="10 Top Vitamin B12 Rich Foods &amp; Their Benefits | Femina.i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6" name="Picture 4" descr="10 Top Vitamin B12 Rich Foods &amp; Their Benefits | Femin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569235"/>
            <a:ext cx="3416898" cy="302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129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260648"/>
            <a:ext cx="7776864" cy="3416320"/>
          </a:xfrm>
          <a:prstGeom prst="rect">
            <a:avLst/>
          </a:prstGeom>
        </p:spPr>
        <p:txBody>
          <a:bodyPr wrap="square">
            <a:spAutoFit/>
          </a:bodyPr>
          <a:lstStyle/>
          <a:p>
            <a:pPr algn="just" rtl="0">
              <a:lnSpc>
                <a:spcPct val="150000"/>
              </a:lnSpc>
            </a:pPr>
            <a:r>
              <a:rPr lang="en-US" sz="2400" b="1" u="sng" dirty="0">
                <a:solidFill>
                  <a:srgbClr val="FF0000"/>
                </a:solidFill>
              </a:rPr>
              <a:t>Vitamin B6 (pyridoxine) </a:t>
            </a:r>
            <a:endParaRPr lang="en-US" sz="2400" b="1" u="sng" dirty="0" smtClean="0">
              <a:solidFill>
                <a:srgbClr val="FF0000"/>
              </a:solidFill>
            </a:endParaRPr>
          </a:p>
          <a:p>
            <a:pPr algn="just" rtl="0">
              <a:lnSpc>
                <a:spcPct val="150000"/>
              </a:lnSpc>
            </a:pPr>
            <a:r>
              <a:rPr lang="en-US" sz="2400" dirty="0" smtClean="0"/>
              <a:t>Vitamin </a:t>
            </a:r>
            <a:r>
              <a:rPr lang="en-US" sz="2400" dirty="0"/>
              <a:t>B6 helps to reduce nausea and vomiting. The main dietary sources are meat (beef, pork and chicken), fish (tuna, salmon), legumes, oats, bananas, plums, avocado and potatoes. No supplementation is required during pregnancy. </a:t>
            </a:r>
            <a:endParaRPr lang="en-US" sz="2400" dirty="0" smtClean="0"/>
          </a:p>
          <a:p>
            <a:pPr algn="just" rtl="0">
              <a:lnSpc>
                <a:spcPct val="150000"/>
              </a:lnSpc>
            </a:pPr>
            <a:r>
              <a:rPr lang="en-US" sz="2400" dirty="0" smtClean="0"/>
              <a:t> </a:t>
            </a:r>
            <a:endParaRPr lang="ar-IQ" sz="2400" dirty="0"/>
          </a:p>
        </p:txBody>
      </p:sp>
      <p:pic>
        <p:nvPicPr>
          <p:cNvPr id="4098" name="Picture 2" descr="Vitamin B-6: Benefits, dosage, food sources, and deficiency sympto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8476" y="3429000"/>
            <a:ext cx="333375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38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32656"/>
            <a:ext cx="7704856" cy="4524315"/>
          </a:xfrm>
          <a:prstGeom prst="rect">
            <a:avLst/>
          </a:prstGeom>
        </p:spPr>
        <p:txBody>
          <a:bodyPr wrap="square">
            <a:spAutoFit/>
          </a:bodyPr>
          <a:lstStyle/>
          <a:p>
            <a:pPr algn="l" rtl="0"/>
            <a:endParaRPr lang="en-US" sz="2400" b="1" spc="-300" dirty="0" smtClean="0">
              <a:solidFill>
                <a:srgbClr val="C00000"/>
              </a:solidFill>
            </a:endParaRPr>
          </a:p>
          <a:p>
            <a:pPr algn="l" rtl="0"/>
            <a:r>
              <a:rPr lang="en-US" sz="2400" b="1" u="sng" dirty="0">
                <a:solidFill>
                  <a:srgbClr val="C00000"/>
                </a:solidFill>
              </a:rPr>
              <a:t>Zinc. </a:t>
            </a:r>
          </a:p>
          <a:p>
            <a:pPr algn="l" rtl="0"/>
            <a:r>
              <a:rPr lang="en-US" sz="2400" dirty="0"/>
              <a:t>Zinc is necessary for the synthesis of DNA and </a:t>
            </a:r>
            <a:r>
              <a:rPr lang="en-US" sz="2400" dirty="0" smtClean="0"/>
              <a:t>RNA, and important in reproduction.</a:t>
            </a:r>
            <a:endParaRPr lang="en-US" sz="2400" dirty="0"/>
          </a:p>
          <a:p>
            <a:pPr algn="l" rtl="0"/>
            <a:r>
              <a:rPr lang="en-US" sz="2400" dirty="0" smtClean="0"/>
              <a:t>zinc </a:t>
            </a:r>
            <a:r>
              <a:rPr lang="en-US" sz="2400" dirty="0"/>
              <a:t>deficiency may cause poor pregnancy outcomes and abnormal deliveries including preterm </a:t>
            </a:r>
            <a:r>
              <a:rPr lang="en-US" sz="2400" dirty="0" smtClean="0"/>
              <a:t>birth, congenital malformation </a:t>
            </a:r>
          </a:p>
          <a:p>
            <a:pPr algn="l" rtl="0"/>
            <a:r>
              <a:rPr lang="en-US" sz="2400" dirty="0" smtClean="0"/>
              <a:t>The </a:t>
            </a:r>
            <a:r>
              <a:rPr lang="en-US" sz="2400" dirty="0"/>
              <a:t>needs for zinc during pregnancy is 12 mg, or an increase of 3 mg over pre pregnancy needs</a:t>
            </a:r>
            <a:r>
              <a:rPr lang="en-US" sz="2400" dirty="0" smtClean="0"/>
              <a:t>.</a:t>
            </a:r>
          </a:p>
          <a:p>
            <a:pPr algn="l" rtl="0"/>
            <a:endParaRPr lang="en-US" sz="2400" dirty="0" smtClean="0"/>
          </a:p>
          <a:p>
            <a:pPr algn="l" rtl="0"/>
            <a:endParaRPr lang="en-US" sz="2400" dirty="0"/>
          </a:p>
          <a:p>
            <a:pPr algn="l" rtl="0"/>
            <a:r>
              <a:rPr lang="en-US" sz="2400" b="1" dirty="0" smtClean="0">
                <a:solidFill>
                  <a:srgbClr val="C00000"/>
                </a:solidFill>
              </a:rPr>
              <a:t>  </a:t>
            </a:r>
            <a:endParaRPr lang="en-US" sz="2400" dirty="0">
              <a:solidFill>
                <a:srgbClr val="C00000"/>
              </a:solidFill>
            </a:endParaRPr>
          </a:p>
        </p:txBody>
      </p:sp>
      <p:pic>
        <p:nvPicPr>
          <p:cNvPr id="5124" name="Picture 4" descr="Top 7 Zinc-Rich Foods For Immunity You Can Include In Your Summer Diet -  NDTV Fo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789040"/>
            <a:ext cx="5185420" cy="267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3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260648"/>
            <a:ext cx="7272808" cy="5632311"/>
          </a:xfrm>
          <a:prstGeom prst="rect">
            <a:avLst/>
          </a:prstGeom>
        </p:spPr>
        <p:txBody>
          <a:bodyPr wrap="square">
            <a:spAutoFit/>
          </a:bodyPr>
          <a:lstStyle/>
          <a:p>
            <a:pPr algn="l" rtl="0"/>
            <a:r>
              <a:rPr lang="en-US" sz="2400" dirty="0" smtClean="0">
                <a:solidFill>
                  <a:srgbClr val="FF0000"/>
                </a:solidFill>
              </a:rPr>
              <a:t>Iron</a:t>
            </a:r>
          </a:p>
          <a:p>
            <a:pPr lvl="0" algn="l" rtl="0"/>
            <a:r>
              <a:rPr lang="en-US" sz="2400" dirty="0" smtClean="0"/>
              <a:t>Pregnancy </a:t>
            </a:r>
            <a:r>
              <a:rPr lang="en-US" sz="2400" dirty="0"/>
              <a:t>causes a surge in the volume of blood in the body; the expanded volume may go up by 50%</a:t>
            </a:r>
          </a:p>
          <a:p>
            <a:pPr lvl="0" algn="l" rtl="0"/>
            <a:r>
              <a:rPr lang="en-US" sz="2400" dirty="0"/>
              <a:t>Iron is also required for the normal development of the growing baby and the Placenta.</a:t>
            </a:r>
          </a:p>
          <a:p>
            <a:pPr lvl="0" algn="l" rtl="0"/>
            <a:r>
              <a:rPr lang="en-US" sz="2400" dirty="0"/>
              <a:t>Iron requirements in pregnancy go up from 18 to </a:t>
            </a:r>
            <a:r>
              <a:rPr lang="en-US" sz="2400" dirty="0" smtClean="0"/>
              <a:t>27 </a:t>
            </a:r>
            <a:r>
              <a:rPr lang="en-US" sz="2400" dirty="0"/>
              <a:t>mg per day.</a:t>
            </a:r>
          </a:p>
          <a:p>
            <a:pPr lvl="0" algn="l" rtl="0"/>
            <a:r>
              <a:rPr lang="en-US" sz="2400" dirty="0"/>
              <a:t>Because iron is not easily absorbed from the diet, it is recommended to take an iron </a:t>
            </a:r>
            <a:r>
              <a:rPr lang="en-US" sz="2400" dirty="0" smtClean="0"/>
              <a:t>supplement</a:t>
            </a:r>
          </a:p>
          <a:p>
            <a:pPr lvl="0" algn="l" rtl="0"/>
            <a:endParaRPr lang="en-US" sz="2400" dirty="0"/>
          </a:p>
          <a:p>
            <a:pPr lvl="0" algn="l" rtl="0"/>
            <a:r>
              <a:rPr lang="en-US" sz="2400" dirty="0"/>
              <a:t>Not getting enough iron could cause anemia </a:t>
            </a:r>
          </a:p>
          <a:p>
            <a:pPr lvl="0" algn="l" rtl="0"/>
            <a:r>
              <a:rPr lang="en-US" sz="2400" dirty="0"/>
              <a:t>Essential for normal infant brain development</a:t>
            </a:r>
          </a:p>
          <a:p>
            <a:pPr lvl="0" algn="l" rtl="0"/>
            <a:r>
              <a:rPr lang="en-US" sz="2400" dirty="0"/>
              <a:t>Iron helps create blood that is necessary for fetal demands and blood loss during delivery.</a:t>
            </a:r>
          </a:p>
          <a:p>
            <a:pPr algn="l" rtl="0"/>
            <a:endParaRPr lang="ar-IQ" sz="2400" dirty="0"/>
          </a:p>
        </p:txBody>
      </p:sp>
    </p:spTree>
    <p:extLst>
      <p:ext uri="{BB962C8B-B14F-4D97-AF65-F5344CB8AC3E}">
        <p14:creationId xmlns:p14="http://schemas.microsoft.com/office/powerpoint/2010/main" val="1435760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548680"/>
            <a:ext cx="7344816" cy="2796599"/>
          </a:xfrm>
          <a:prstGeom prst="rect">
            <a:avLst/>
          </a:prstGeom>
        </p:spPr>
        <p:txBody>
          <a:bodyPr wrap="square">
            <a:spAutoFit/>
          </a:bodyPr>
          <a:lstStyle/>
          <a:p>
            <a:pPr algn="just" rtl="0">
              <a:lnSpc>
                <a:spcPct val="150000"/>
              </a:lnSpc>
            </a:pPr>
            <a:r>
              <a:rPr lang="en-US" sz="2400" dirty="0" smtClean="0"/>
              <a:t>Anemia </a:t>
            </a:r>
            <a:r>
              <a:rPr lang="en-US" sz="2400" dirty="0"/>
              <a:t>before conception and during the early stages of pregnancy is associated with impaired fetal development, premature birth and low birth weight. </a:t>
            </a:r>
            <a:r>
              <a:rPr lang="en-US" sz="2400" dirty="0" smtClean="0"/>
              <a:t>An </a:t>
            </a:r>
            <a:r>
              <a:rPr lang="en-US" sz="2400" dirty="0"/>
              <a:t>important means of reducing </a:t>
            </a:r>
            <a:r>
              <a:rPr lang="en-US" sz="2400" dirty="0" smtClean="0"/>
              <a:t>anemia </a:t>
            </a:r>
            <a:r>
              <a:rPr lang="en-US" sz="2400" dirty="0"/>
              <a:t>in newborns is to delay cord clamping.</a:t>
            </a:r>
            <a:endParaRPr lang="ar-IQ" sz="2400" dirty="0"/>
          </a:p>
        </p:txBody>
      </p:sp>
      <p:pic>
        <p:nvPicPr>
          <p:cNvPr id="6146" name="Picture 2" descr="11 Iron-Rich Vegetarian Foods That You Must Add to Your Di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324" y="3645024"/>
            <a:ext cx="4762500" cy="253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83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487025"/>
            <a:ext cx="7488832" cy="4154984"/>
          </a:xfrm>
          <a:prstGeom prst="rect">
            <a:avLst/>
          </a:prstGeom>
        </p:spPr>
        <p:txBody>
          <a:bodyPr wrap="square">
            <a:spAutoFit/>
          </a:bodyPr>
          <a:lstStyle/>
          <a:p>
            <a:pPr algn="just" rtl="0"/>
            <a:r>
              <a:rPr lang="en-US" sz="2400" b="1" dirty="0"/>
              <a:t>1- Calcium</a:t>
            </a:r>
            <a:endParaRPr lang="en-US" sz="2400" dirty="0"/>
          </a:p>
          <a:p>
            <a:pPr algn="just" rtl="0"/>
            <a:r>
              <a:rPr lang="en-US" sz="2400" dirty="0"/>
              <a:t>During pregnancy additional calcium is needed for: </a:t>
            </a:r>
          </a:p>
          <a:p>
            <a:pPr lvl="0" algn="just" rtl="0"/>
            <a:r>
              <a:rPr lang="en-US" sz="2400" dirty="0"/>
              <a:t>Growth and development of bones as well as teeth of the fetus. </a:t>
            </a:r>
          </a:p>
          <a:p>
            <a:pPr lvl="0" algn="just" rtl="0"/>
            <a:r>
              <a:rPr lang="en-US" sz="2400" dirty="0"/>
              <a:t>Calcium intake decreases risk of hypertension, pre-</a:t>
            </a:r>
            <a:r>
              <a:rPr lang="en-US" sz="2400" dirty="0" err="1"/>
              <a:t>eclampsia</a:t>
            </a:r>
            <a:r>
              <a:rPr lang="en-US" sz="2400" dirty="0"/>
              <a:t> in mothers  and low birth weights and chronic hypertension in newborns. </a:t>
            </a:r>
          </a:p>
          <a:p>
            <a:pPr lvl="0" algn="just" rtl="0"/>
            <a:r>
              <a:rPr lang="en-US" sz="2400" dirty="0"/>
              <a:t>Maintaining bone strength </a:t>
            </a:r>
          </a:p>
          <a:p>
            <a:pPr lvl="0" algn="just" rtl="0"/>
            <a:r>
              <a:rPr lang="en-US" sz="2400" dirty="0"/>
              <a:t>Proper muscle contraction </a:t>
            </a:r>
          </a:p>
          <a:p>
            <a:pPr lvl="0" algn="just" rtl="0"/>
            <a:r>
              <a:rPr lang="en-US" sz="2400" dirty="0"/>
              <a:t>Blood clotting </a:t>
            </a:r>
          </a:p>
          <a:p>
            <a:pPr algn="just" rtl="0"/>
            <a:r>
              <a:rPr lang="en-US" sz="2400" b="1" dirty="0"/>
              <a:t> </a:t>
            </a:r>
            <a:endParaRPr lang="en-US" sz="2400" dirty="0"/>
          </a:p>
        </p:txBody>
      </p:sp>
    </p:spTree>
    <p:extLst>
      <p:ext uri="{BB962C8B-B14F-4D97-AF65-F5344CB8AC3E}">
        <p14:creationId xmlns:p14="http://schemas.microsoft.com/office/powerpoint/2010/main" val="59925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1680" y="764704"/>
            <a:ext cx="5976664" cy="2808076"/>
          </a:xfrm>
          <a:prstGeom prst="rect">
            <a:avLst/>
          </a:prstGeom>
        </p:spPr>
        <p:txBody>
          <a:bodyPr wrap="square">
            <a:spAutoFit/>
          </a:bodyPr>
          <a:lstStyle/>
          <a:p>
            <a:pPr algn="just" rtl="0">
              <a:lnSpc>
                <a:spcPct val="150000"/>
              </a:lnSpc>
            </a:pPr>
            <a:r>
              <a:rPr lang="en-US" sz="2000" dirty="0"/>
              <a:t>If calcium intake is inadequate during pregnancy then calcium is mobilized from maternal bones to meet the fetal calcium needs and this demineralization of maternal bones leading to easy fractures.</a:t>
            </a:r>
          </a:p>
          <a:p>
            <a:pPr algn="just" rtl="0">
              <a:lnSpc>
                <a:spcPct val="150000"/>
              </a:lnSpc>
            </a:pPr>
            <a:r>
              <a:rPr lang="en-US" sz="2000" dirty="0"/>
              <a:t>Recommended daily allowance ( RDA) for calcium during pregnancy is </a:t>
            </a:r>
            <a:r>
              <a:rPr lang="en-US" sz="2000" b="1" dirty="0"/>
              <a:t>1g.</a:t>
            </a:r>
            <a:endParaRPr lang="en-US" sz="2000" dirty="0"/>
          </a:p>
        </p:txBody>
      </p:sp>
    </p:spTree>
    <p:extLst>
      <p:ext uri="{BB962C8B-B14F-4D97-AF65-F5344CB8AC3E}">
        <p14:creationId xmlns:p14="http://schemas.microsoft.com/office/powerpoint/2010/main" val="2349743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8280920" cy="2677656"/>
          </a:xfrm>
          <a:prstGeom prst="rect">
            <a:avLst/>
          </a:prstGeom>
        </p:spPr>
        <p:txBody>
          <a:bodyPr wrap="square">
            <a:spAutoFit/>
          </a:bodyPr>
          <a:lstStyle/>
          <a:p>
            <a:pPr algn="l" rtl="0"/>
            <a:r>
              <a:rPr lang="en-US" sz="2400" b="1" dirty="0">
                <a:solidFill>
                  <a:srgbClr val="FF0000"/>
                </a:solidFill>
              </a:rPr>
              <a:t>Importance of calcium during pregnancy</a:t>
            </a:r>
            <a:endParaRPr lang="en-US" sz="2400" dirty="0">
              <a:solidFill>
                <a:srgbClr val="FF0000"/>
              </a:solidFill>
            </a:endParaRPr>
          </a:p>
          <a:p>
            <a:pPr algn="l" rtl="0"/>
            <a:r>
              <a:rPr lang="en-US" sz="2400" dirty="0"/>
              <a:t>Calcium is necessary to protect the bone health of the mother and to provide the developing fetus with the calcium needed for the healthy development of their skeleton.</a:t>
            </a:r>
          </a:p>
          <a:p>
            <a:pPr algn="l" rtl="0"/>
            <a:r>
              <a:rPr lang="en-US" sz="2400" dirty="0"/>
              <a:t>Although the requirement for calcium does not increase during pregnancy. Pregnant adult women require </a:t>
            </a:r>
            <a:r>
              <a:rPr lang="en-US" sz="2400" b="1" dirty="0"/>
              <a:t>1,000mg calcium </a:t>
            </a:r>
            <a:r>
              <a:rPr lang="en-US" sz="2400" dirty="0"/>
              <a:t>every day. Pregnant teenage girls require </a:t>
            </a:r>
            <a:r>
              <a:rPr lang="en-US" sz="2400" b="1" dirty="0"/>
              <a:t>1,300mg</a:t>
            </a:r>
            <a:endParaRPr lang="en-US" sz="2400" dirty="0"/>
          </a:p>
        </p:txBody>
      </p:sp>
      <p:pic>
        <p:nvPicPr>
          <p:cNvPr id="7170" name="Picture 2" descr="Diabetic Diet: 7 Best Calcium Rich Foods for Diabetic Pati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140968"/>
            <a:ext cx="5679621" cy="320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42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20198" y="260648"/>
            <a:ext cx="7632848" cy="5632311"/>
          </a:xfrm>
          <a:prstGeom prst="rect">
            <a:avLst/>
          </a:prstGeom>
        </p:spPr>
        <p:txBody>
          <a:bodyPr wrap="square">
            <a:spAutoFit/>
          </a:bodyPr>
          <a:lstStyle/>
          <a:p>
            <a:pPr algn="just" rtl="0">
              <a:lnSpc>
                <a:spcPct val="150000"/>
              </a:lnSpc>
            </a:pPr>
            <a:r>
              <a:rPr lang="en-US" sz="2000" b="1" u="sng" dirty="0">
                <a:solidFill>
                  <a:srgbClr val="FF0000"/>
                </a:solidFill>
              </a:rPr>
              <a:t>Vitamin D </a:t>
            </a:r>
            <a:endParaRPr lang="en-US" sz="2000" b="1" u="sng" dirty="0" smtClean="0">
              <a:solidFill>
                <a:srgbClr val="FF0000"/>
              </a:solidFill>
            </a:endParaRPr>
          </a:p>
          <a:p>
            <a:pPr algn="just" rtl="0">
              <a:lnSpc>
                <a:spcPct val="150000"/>
              </a:lnSpc>
            </a:pPr>
            <a:r>
              <a:rPr lang="en-US" sz="2000" dirty="0" smtClean="0"/>
              <a:t>vitamin </a:t>
            </a:r>
            <a:r>
              <a:rPr lang="en-US" sz="2000" dirty="0"/>
              <a:t>D is required for the development of the fetal skeletomuscular system, brain and immune system. </a:t>
            </a:r>
            <a:endParaRPr lang="en-US" sz="2000" dirty="0" smtClean="0"/>
          </a:p>
          <a:p>
            <a:pPr algn="just" rtl="0">
              <a:lnSpc>
                <a:spcPct val="150000"/>
              </a:lnSpc>
            </a:pPr>
            <a:r>
              <a:rPr lang="en-US" sz="2000" dirty="0" smtClean="0"/>
              <a:t>Vitamin </a:t>
            </a:r>
            <a:r>
              <a:rPr lang="en-US" sz="2000" dirty="0"/>
              <a:t>D deficiency may have a negative effect on the development of the child’s bone tissue and cause long-term skeletal disorders, such as osteoporosis, </a:t>
            </a:r>
            <a:r>
              <a:rPr lang="en-US" sz="2000" dirty="0" smtClean="0"/>
              <a:t>Vitamin </a:t>
            </a:r>
            <a:r>
              <a:rPr lang="en-US" sz="2000" dirty="0"/>
              <a:t>D deficiency also increases the risks for fetal growth impairment, low birth weight, neonatal tetanus, </a:t>
            </a:r>
            <a:r>
              <a:rPr lang="en-US" sz="2000" dirty="0" smtClean="0"/>
              <a:t>hypokalemia, </a:t>
            </a:r>
            <a:r>
              <a:rPr lang="en-US" sz="2000" dirty="0"/>
              <a:t>cardiovascular disease and diabetes mellitus type I and incurs a lifelong risk for cancer. For the mother, vitamin D deficiency is associated with risks for pre-</a:t>
            </a:r>
            <a:r>
              <a:rPr lang="en-US" sz="2000" dirty="0" err="1"/>
              <a:t>eclampsia</a:t>
            </a:r>
            <a:r>
              <a:rPr lang="en-US" sz="2000" dirty="0"/>
              <a:t>, premature delivery, insulin resistance, gestational diabetes, dysfunction of the immune system and bacterial vaginosis</a:t>
            </a:r>
            <a:r>
              <a:rPr lang="en-US" sz="2000" dirty="0" smtClean="0"/>
              <a:t>.</a:t>
            </a:r>
          </a:p>
          <a:p>
            <a:pPr algn="just" rtl="0">
              <a:lnSpc>
                <a:spcPct val="150000"/>
              </a:lnSpc>
            </a:pPr>
            <a:r>
              <a:rPr lang="en-US" sz="2000" dirty="0"/>
              <a:t>Recommended 10 micrograms of Vitamin D per day</a:t>
            </a:r>
            <a:endParaRPr lang="ar-IQ" sz="2000" dirty="0"/>
          </a:p>
        </p:txBody>
      </p:sp>
    </p:spTree>
    <p:extLst>
      <p:ext uri="{BB962C8B-B14F-4D97-AF65-F5344CB8AC3E}">
        <p14:creationId xmlns:p14="http://schemas.microsoft.com/office/powerpoint/2010/main" val="937897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60648"/>
            <a:ext cx="8064896" cy="3539430"/>
          </a:xfrm>
          <a:prstGeom prst="rect">
            <a:avLst/>
          </a:prstGeom>
        </p:spPr>
        <p:txBody>
          <a:bodyPr wrap="square">
            <a:spAutoFit/>
          </a:bodyPr>
          <a:lstStyle/>
          <a:p>
            <a:pPr algn="l" rtl="0"/>
            <a:r>
              <a:rPr lang="en-US" sz="3200" b="1" dirty="0"/>
              <a:t>Introduction</a:t>
            </a:r>
            <a:r>
              <a:rPr lang="en-US" sz="3200" b="1" i="1" dirty="0"/>
              <a:t>:</a:t>
            </a:r>
            <a:endParaRPr lang="en-US" sz="3200" b="1" dirty="0"/>
          </a:p>
          <a:p>
            <a:pPr algn="just" rtl="0"/>
            <a:r>
              <a:rPr lang="en-US" sz="3200" b="1" dirty="0"/>
              <a:t>A </a:t>
            </a:r>
            <a:r>
              <a:rPr lang="en-US" sz="3200" b="1" dirty="0" smtClean="0"/>
              <a:t>–woman's </a:t>
            </a:r>
            <a:r>
              <a:rPr lang="en-US" sz="3200" b="1" dirty="0"/>
              <a:t>nutritional status before and during pregnancy can significantly influence her own health and that of her unborn child.  Many factors influence a woman’s ability to achieve good</a:t>
            </a:r>
          </a:p>
          <a:p>
            <a:pPr algn="l" rtl="0"/>
            <a:r>
              <a:rPr lang="ar-IQ" sz="3200" b="1" dirty="0"/>
              <a:t> </a:t>
            </a:r>
            <a:endParaRPr lang="en-US" sz="3200" b="1" dirty="0"/>
          </a:p>
        </p:txBody>
      </p:sp>
    </p:spTree>
    <p:extLst>
      <p:ext uri="{BB962C8B-B14F-4D97-AF65-F5344CB8AC3E}">
        <p14:creationId xmlns:p14="http://schemas.microsoft.com/office/powerpoint/2010/main" val="2013257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upplement Spotlight- Vitamin D | Nutrition by Er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76672"/>
            <a:ext cx="784887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57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332656"/>
            <a:ext cx="6984776" cy="2031325"/>
          </a:xfrm>
          <a:prstGeom prst="rect">
            <a:avLst/>
          </a:prstGeom>
        </p:spPr>
        <p:txBody>
          <a:bodyPr wrap="square">
            <a:spAutoFit/>
          </a:bodyPr>
          <a:lstStyle/>
          <a:p>
            <a:pPr algn="just" rtl="0"/>
            <a:r>
              <a:rPr lang="en-US" b="1" dirty="0" smtClean="0"/>
              <a:t>Magnesium</a:t>
            </a:r>
          </a:p>
          <a:p>
            <a:pPr algn="just" rtl="0"/>
            <a:r>
              <a:rPr lang="en-US" dirty="0" smtClean="0"/>
              <a:t> </a:t>
            </a:r>
            <a:r>
              <a:rPr lang="en-US" dirty="0"/>
              <a:t>During gestation, the fetus accumulates 1 g/day of magnesium, and pregnant women should have sufficient quantities of magnesium to prevent leg cramps and </a:t>
            </a:r>
            <a:r>
              <a:rPr lang="en-US" dirty="0" smtClean="0"/>
              <a:t>preeclampsia</a:t>
            </a:r>
            <a:r>
              <a:rPr lang="en-US" dirty="0"/>
              <a:t>. Nuts, wholegrain products and dark-green leafy vegetables are sources of magnesium. </a:t>
            </a:r>
            <a:endParaRPr lang="en-US" dirty="0" smtClean="0"/>
          </a:p>
          <a:p>
            <a:pPr algn="just" rtl="0"/>
            <a:r>
              <a:rPr lang="en-US" b="1" dirty="0"/>
              <a:t>For pregnant</a:t>
            </a:r>
            <a:r>
              <a:rPr lang="en-US" dirty="0"/>
              <a:t> women, the German Nutrition Society recommends a daily </a:t>
            </a:r>
            <a:r>
              <a:rPr lang="en-US" b="1" dirty="0"/>
              <a:t>magnesium</a:t>
            </a:r>
            <a:r>
              <a:rPr lang="en-US" dirty="0"/>
              <a:t> intake of 310 </a:t>
            </a:r>
            <a:r>
              <a:rPr lang="en-US" b="1" dirty="0"/>
              <a:t>mg</a:t>
            </a:r>
            <a:endParaRPr lang="en-US" dirty="0" smtClean="0"/>
          </a:p>
        </p:txBody>
      </p:sp>
      <p:pic>
        <p:nvPicPr>
          <p:cNvPr id="9218" name="Picture 2" descr="Magnesium – What's the big deal? – mass nutrition tamwo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233" y="2564904"/>
            <a:ext cx="5715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10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612845"/>
            <a:ext cx="8352928" cy="4708981"/>
          </a:xfrm>
          <a:prstGeom prst="rect">
            <a:avLst/>
          </a:prstGeom>
        </p:spPr>
        <p:txBody>
          <a:bodyPr wrap="square">
            <a:spAutoFit/>
          </a:bodyPr>
          <a:lstStyle/>
          <a:p>
            <a:pPr algn="just" rtl="0">
              <a:lnSpc>
                <a:spcPct val="150000"/>
              </a:lnSpc>
            </a:pPr>
            <a:r>
              <a:rPr lang="en-US" sz="2000" b="1" u="sng" dirty="0">
                <a:solidFill>
                  <a:srgbClr val="FF0000"/>
                </a:solidFill>
              </a:rPr>
              <a:t>Sodium </a:t>
            </a:r>
          </a:p>
          <a:p>
            <a:pPr algn="just" rtl="0">
              <a:lnSpc>
                <a:spcPct val="150000"/>
              </a:lnSpc>
            </a:pPr>
            <a:r>
              <a:rPr lang="en-US" sz="2000" dirty="0"/>
              <a:t>During pregnancy, the maternal blood volume increases, resulting in a higher glomerular filtration rate, in which the water and electrolyte balance is maintained by compensatory mechanisms. </a:t>
            </a:r>
            <a:endParaRPr lang="en-US" sz="2000" dirty="0" smtClean="0"/>
          </a:p>
          <a:p>
            <a:pPr algn="just" rtl="0">
              <a:lnSpc>
                <a:spcPct val="150000"/>
              </a:lnSpc>
            </a:pPr>
            <a:r>
              <a:rPr lang="en-US" sz="2000" dirty="0" smtClean="0"/>
              <a:t>Strict </a:t>
            </a:r>
            <a:r>
              <a:rPr lang="en-US" sz="2000" dirty="0"/>
              <a:t>reduction of sodium in the diet during pregnancy is not recommended, nor is use of diuretic agents. It is advisable to cut down on salt in the diet and to use iodized salt. </a:t>
            </a:r>
            <a:endParaRPr lang="en-US" sz="2000" dirty="0" smtClean="0"/>
          </a:p>
          <a:p>
            <a:pPr algn="just" rtl="0">
              <a:lnSpc>
                <a:spcPct val="150000"/>
              </a:lnSpc>
            </a:pPr>
            <a:r>
              <a:rPr lang="en-US" sz="2000" dirty="0" smtClean="0"/>
              <a:t>The </a:t>
            </a:r>
            <a:r>
              <a:rPr lang="en-US" sz="2000" dirty="0"/>
              <a:t>recommended quantity is 1.5–2.3 g of sodium per day, equivalent to 4–5 g of cooking salt. This quantity of salt and an adequate volume of liquids ensure a sufficient blood volume for preventing dehydration and premature contractions. </a:t>
            </a:r>
            <a:endParaRPr lang="ar-IQ" sz="2000" dirty="0"/>
          </a:p>
        </p:txBody>
      </p:sp>
    </p:spTree>
    <p:extLst>
      <p:ext uri="{BB962C8B-B14F-4D97-AF65-F5344CB8AC3E}">
        <p14:creationId xmlns:p14="http://schemas.microsoft.com/office/powerpoint/2010/main" val="2919400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odium Rich Foods | High sodium foods, Calcium rich foods, Healthy food  inspi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41087"/>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80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188640"/>
            <a:ext cx="7992888" cy="2677656"/>
          </a:xfrm>
          <a:prstGeom prst="rect">
            <a:avLst/>
          </a:prstGeom>
        </p:spPr>
        <p:txBody>
          <a:bodyPr wrap="square">
            <a:spAutoFit/>
          </a:bodyPr>
          <a:lstStyle/>
          <a:p>
            <a:pPr algn="l" rtl="0"/>
            <a:r>
              <a:rPr lang="en-US" sz="2400" b="1" u="sng" dirty="0">
                <a:solidFill>
                  <a:srgbClr val="FF0000"/>
                </a:solidFill>
              </a:rPr>
              <a:t>O</a:t>
            </a:r>
            <a:r>
              <a:rPr lang="en-US" sz="2400" b="1" u="sng" dirty="0" smtClean="0">
                <a:solidFill>
                  <a:srgbClr val="FF0000"/>
                </a:solidFill>
              </a:rPr>
              <a:t>mega </a:t>
            </a:r>
            <a:r>
              <a:rPr lang="en-US" sz="2400" b="1" u="sng" dirty="0">
                <a:solidFill>
                  <a:srgbClr val="FF0000"/>
                </a:solidFill>
              </a:rPr>
              <a:t>fatty acids during </a:t>
            </a:r>
            <a:r>
              <a:rPr lang="en-US" sz="2400" b="1" u="sng" dirty="0" smtClean="0">
                <a:solidFill>
                  <a:srgbClr val="FF0000"/>
                </a:solidFill>
              </a:rPr>
              <a:t>pregnancy</a:t>
            </a:r>
          </a:p>
          <a:p>
            <a:pPr algn="l" rtl="0"/>
            <a:r>
              <a:rPr lang="en-US" sz="2400" b="1" dirty="0"/>
              <a:t>Omega-3 Fatty Acids</a:t>
            </a:r>
            <a:endParaRPr lang="en-US" sz="2400" dirty="0"/>
          </a:p>
          <a:p>
            <a:pPr lvl="0" algn="l" rtl="0"/>
            <a:r>
              <a:rPr lang="en-US" sz="2400" dirty="0"/>
              <a:t>Important for brain development and preventing preterm birth</a:t>
            </a:r>
          </a:p>
          <a:p>
            <a:pPr lvl="0" algn="l" rtl="0"/>
            <a:r>
              <a:rPr lang="en-US" sz="2400" dirty="0"/>
              <a:t>Essential for visual development</a:t>
            </a:r>
          </a:p>
          <a:p>
            <a:pPr lvl="0" algn="l" rtl="0"/>
            <a:r>
              <a:rPr lang="en-US" sz="2400" dirty="0"/>
              <a:t>Reduces the incidence of heart disease and heart related death of the infant</a:t>
            </a:r>
          </a:p>
          <a:p>
            <a:pPr lvl="0" algn="l" rtl="0"/>
            <a:r>
              <a:rPr lang="en-US" sz="2400" dirty="0"/>
              <a:t>Recommended 300 milligrams per day</a:t>
            </a:r>
          </a:p>
        </p:txBody>
      </p:sp>
      <p:pic>
        <p:nvPicPr>
          <p:cNvPr id="11266" name="Picture 2" descr="How can vegetarians get Omega 3? Which vegetarian foods contain Omega 3? -  Quo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2987" y="3284984"/>
            <a:ext cx="5734050"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08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260648"/>
            <a:ext cx="7632848" cy="3139321"/>
          </a:xfrm>
          <a:prstGeom prst="rect">
            <a:avLst/>
          </a:prstGeom>
        </p:spPr>
        <p:txBody>
          <a:bodyPr wrap="square">
            <a:spAutoFit/>
          </a:bodyPr>
          <a:lstStyle/>
          <a:p>
            <a:pPr algn="just" rtl="0"/>
            <a:r>
              <a:rPr lang="en-US" b="1" u="sng" dirty="0"/>
              <a:t>Carbohydrates </a:t>
            </a:r>
            <a:endParaRPr lang="en-US" b="1" u="sng" dirty="0" smtClean="0"/>
          </a:p>
          <a:p>
            <a:pPr algn="just" rtl="0"/>
            <a:r>
              <a:rPr lang="en-US" dirty="0" smtClean="0"/>
              <a:t>Carbohydrates </a:t>
            </a:r>
            <a:r>
              <a:rPr lang="en-US" dirty="0"/>
              <a:t>are a source of energy for both the mother and the fetus. </a:t>
            </a:r>
            <a:r>
              <a:rPr lang="en-US" b="1" dirty="0"/>
              <a:t>During pregnancy additional energy is required to support </a:t>
            </a:r>
            <a:endParaRPr lang="en-US" dirty="0"/>
          </a:p>
          <a:p>
            <a:pPr lvl="0" algn="just" rtl="0"/>
            <a:r>
              <a:rPr lang="en-US" dirty="0"/>
              <a:t>The growth of </a:t>
            </a:r>
            <a:r>
              <a:rPr lang="en-US" dirty="0" smtClean="0"/>
              <a:t>fetus, Development </a:t>
            </a:r>
            <a:r>
              <a:rPr lang="en-US" dirty="0"/>
              <a:t>of placenta &amp; maternal </a:t>
            </a:r>
            <a:r>
              <a:rPr lang="en-US" dirty="0" smtClean="0"/>
              <a:t>tissues, meet </a:t>
            </a:r>
            <a:r>
              <a:rPr lang="en-US" dirty="0"/>
              <a:t>the needs for increased basal metabolic rate </a:t>
            </a:r>
          </a:p>
          <a:p>
            <a:pPr lvl="0" algn="just" rtl="0"/>
            <a:r>
              <a:rPr lang="en-US" dirty="0" smtClean="0"/>
              <a:t>The </a:t>
            </a:r>
            <a:r>
              <a:rPr lang="en-US" dirty="0"/>
              <a:t>amounts required are the same as those recommended for the general population (50–60% of energy). Appropriate amounts of suitable carbohydrates help to control blood glucose levels and provide protection against ketosis. 340 additional calories recommended per day during the second trimester</a:t>
            </a:r>
          </a:p>
          <a:p>
            <a:pPr lvl="0" algn="just" rtl="0"/>
            <a:r>
              <a:rPr lang="en-US" dirty="0"/>
              <a:t> 450 additional calories recommended per day during the third trimester </a:t>
            </a:r>
          </a:p>
          <a:p>
            <a:pPr algn="just" rtl="0"/>
            <a:endParaRPr lang="ar-IQ" dirty="0"/>
          </a:p>
        </p:txBody>
      </p:sp>
      <p:pic>
        <p:nvPicPr>
          <p:cNvPr id="1026" name="Picture 2" descr="Foods That Are Rich in Carbohydrates | Food, Nutrition recipes,  Carbohydr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361787"/>
            <a:ext cx="5328592" cy="266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603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88640"/>
            <a:ext cx="6768752" cy="3462486"/>
          </a:xfrm>
          <a:prstGeom prst="rect">
            <a:avLst/>
          </a:prstGeom>
        </p:spPr>
        <p:txBody>
          <a:bodyPr wrap="square">
            <a:spAutoFit/>
          </a:bodyPr>
          <a:lstStyle/>
          <a:p>
            <a:pPr algn="just" rtl="0">
              <a:lnSpc>
                <a:spcPct val="150000"/>
              </a:lnSpc>
            </a:pPr>
            <a:r>
              <a:rPr lang="en-US" sz="2000" b="1" dirty="0" smtClean="0">
                <a:solidFill>
                  <a:srgbClr val="FF0000"/>
                </a:solidFill>
              </a:rPr>
              <a:t>Fibre</a:t>
            </a:r>
            <a:endParaRPr lang="en-US" b="1" dirty="0" smtClean="0">
              <a:solidFill>
                <a:srgbClr val="FF0000"/>
              </a:solidFill>
            </a:endParaRPr>
          </a:p>
          <a:p>
            <a:pPr algn="just" rtl="0">
              <a:lnSpc>
                <a:spcPct val="150000"/>
              </a:lnSpc>
            </a:pPr>
            <a:r>
              <a:rPr lang="en-US" dirty="0" smtClean="0"/>
              <a:t> </a:t>
            </a:r>
            <a:r>
              <a:rPr lang="en-US" dirty="0"/>
              <a:t>The required intake of fibre </a:t>
            </a:r>
            <a:r>
              <a:rPr lang="en-US" dirty="0" smtClean="0"/>
              <a:t>30–35 </a:t>
            </a:r>
            <a:r>
              <a:rPr lang="en-US" dirty="0"/>
              <a:t>g. Fibre is required to prevent constipation and thus reduce the risk for </a:t>
            </a:r>
            <a:r>
              <a:rPr lang="en-US" dirty="0" smtClean="0"/>
              <a:t>haemorrhoidal </a:t>
            </a:r>
            <a:r>
              <a:rPr lang="en-US" dirty="0"/>
              <a:t>vein disease; it also reduces the risks for gestational diabetes and </a:t>
            </a:r>
            <a:r>
              <a:rPr lang="en-US" dirty="0" smtClean="0"/>
              <a:t>preeclampsia</a:t>
            </a:r>
            <a:r>
              <a:rPr lang="en-US" dirty="0"/>
              <a:t>. Furthermore, fibre-rich products contain minerals, vitamins and other biologically active substances. </a:t>
            </a:r>
            <a:endParaRPr lang="en-US" dirty="0" smtClean="0"/>
          </a:p>
          <a:p>
            <a:pPr algn="just" rtl="0">
              <a:lnSpc>
                <a:spcPct val="150000"/>
              </a:lnSpc>
            </a:pPr>
            <a:r>
              <a:rPr lang="en-US" dirty="0" smtClean="0"/>
              <a:t>The </a:t>
            </a:r>
            <a:r>
              <a:rPr lang="en-US" dirty="0"/>
              <a:t>main sources of fibre are wholegrain products (e.g. wholegrain bread, </a:t>
            </a:r>
            <a:r>
              <a:rPr lang="en-US" dirty="0" smtClean="0"/>
              <a:t>pasta</a:t>
            </a:r>
            <a:r>
              <a:rPr lang="en-US" dirty="0"/>
              <a:t>), legumes, dried and fresh fruit, vegetables, nuts and seeds. </a:t>
            </a:r>
            <a:endParaRPr lang="ar-IQ" dirty="0"/>
          </a:p>
        </p:txBody>
      </p:sp>
      <p:pic>
        <p:nvPicPr>
          <p:cNvPr id="2050" name="Picture 2" descr="Ibizakwereka ko umubiri wawe ukeneye fibre zihagije – Ubujyana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651126"/>
            <a:ext cx="475252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81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692696"/>
            <a:ext cx="6336704" cy="1477328"/>
          </a:xfrm>
          <a:prstGeom prst="rect">
            <a:avLst/>
          </a:prstGeom>
        </p:spPr>
        <p:txBody>
          <a:bodyPr wrap="square">
            <a:spAutoFit/>
          </a:bodyPr>
          <a:lstStyle/>
          <a:p>
            <a:pPr algn="l" rtl="0"/>
            <a:r>
              <a:rPr lang="en-US" b="1" dirty="0">
                <a:solidFill>
                  <a:srgbClr val="FF0000"/>
                </a:solidFill>
              </a:rPr>
              <a:t>A. calories: </a:t>
            </a:r>
            <a:endParaRPr lang="en-US" dirty="0">
              <a:solidFill>
                <a:srgbClr val="FF0000"/>
              </a:solidFill>
            </a:endParaRPr>
          </a:p>
          <a:p>
            <a:pPr algn="l" rtl="0"/>
            <a:r>
              <a:rPr lang="en-US" dirty="0"/>
              <a:t>1. Requirement during pregnancy needs by 300 calories / day.</a:t>
            </a:r>
          </a:p>
          <a:p>
            <a:pPr algn="l" rtl="0"/>
            <a:r>
              <a:rPr lang="en-US" dirty="0"/>
              <a:t>2. extra calories are needed to </a:t>
            </a:r>
          </a:p>
          <a:p>
            <a:pPr marL="342900" lvl="0" indent="-342900" algn="l" rtl="0">
              <a:buFont typeface="Wingdings" pitchFamily="2" charset="2"/>
              <a:buChar char="q"/>
            </a:pPr>
            <a:r>
              <a:rPr lang="en-US" dirty="0"/>
              <a:t>support maternal _ fetal tissue synthesis</a:t>
            </a:r>
          </a:p>
          <a:p>
            <a:pPr marL="342900" lvl="0" indent="-342900" algn="l" rtl="0">
              <a:buFont typeface="Wingdings" pitchFamily="2" charset="2"/>
              <a:buChar char="q"/>
            </a:pPr>
            <a:r>
              <a:rPr lang="en-US" dirty="0"/>
              <a:t> provide optimal use of protein and tissue growth .</a:t>
            </a:r>
          </a:p>
        </p:txBody>
      </p:sp>
      <p:pic>
        <p:nvPicPr>
          <p:cNvPr id="3074" name="Picture 2" descr="Pin on Nutri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852936"/>
            <a:ext cx="4762500" cy="303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47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600" y="260648"/>
            <a:ext cx="8064896" cy="2169825"/>
          </a:xfrm>
          <a:prstGeom prst="rect">
            <a:avLst/>
          </a:prstGeom>
        </p:spPr>
        <p:txBody>
          <a:bodyPr wrap="square">
            <a:spAutoFit/>
          </a:bodyPr>
          <a:lstStyle/>
          <a:p>
            <a:pPr algn="just" rtl="0">
              <a:lnSpc>
                <a:spcPct val="150000"/>
              </a:lnSpc>
            </a:pPr>
            <a:r>
              <a:rPr lang="en-US" b="1" u="sng" dirty="0">
                <a:solidFill>
                  <a:srgbClr val="92D050"/>
                </a:solidFill>
              </a:rPr>
              <a:t>Vitamin C (ascorbic acid</a:t>
            </a:r>
            <a:r>
              <a:rPr lang="en-US" b="1" u="sng" dirty="0" smtClean="0">
                <a:solidFill>
                  <a:srgbClr val="92D050"/>
                </a:solidFill>
              </a:rPr>
              <a:t>)</a:t>
            </a:r>
          </a:p>
          <a:p>
            <a:pPr algn="just" rtl="0">
              <a:lnSpc>
                <a:spcPct val="150000"/>
              </a:lnSpc>
            </a:pPr>
            <a:r>
              <a:rPr lang="en-US" dirty="0"/>
              <a:t>It increase iron absorption and also helps in fetal growth. Deficiency of vitamin C increases the chances of preterm delivery. </a:t>
            </a:r>
            <a:r>
              <a:rPr lang="en-US" dirty="0" smtClean="0"/>
              <a:t>Good </a:t>
            </a:r>
            <a:r>
              <a:rPr lang="en-US" dirty="0"/>
              <a:t>sources of vitamin C are cabbage, tomatoes, paprika, broccoli, strawberries, pineapple, citrus fruit, blackcurrants and kiwi. </a:t>
            </a:r>
            <a:r>
              <a:rPr lang="en-US" dirty="0" smtClean="0"/>
              <a:t>Requirement </a:t>
            </a:r>
            <a:r>
              <a:rPr lang="en-US" b="1" dirty="0" smtClean="0"/>
              <a:t>(60mg/d</a:t>
            </a:r>
            <a:r>
              <a:rPr lang="en-US" b="1" dirty="0"/>
              <a:t>): </a:t>
            </a:r>
            <a:endParaRPr lang="en-US" dirty="0" smtClean="0"/>
          </a:p>
        </p:txBody>
      </p:sp>
      <p:pic>
        <p:nvPicPr>
          <p:cNvPr id="4098" name="Picture 2" descr="7 Foods With More Vitamin C Than Oranges (And With Less Sugar!) - Save Our  B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606" y="2708920"/>
            <a:ext cx="432048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64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35846"/>
            <a:ext cx="7416824" cy="4662815"/>
          </a:xfrm>
          <a:prstGeom prst="rect">
            <a:avLst/>
          </a:prstGeom>
        </p:spPr>
        <p:txBody>
          <a:bodyPr wrap="square">
            <a:spAutoFit/>
          </a:bodyPr>
          <a:lstStyle/>
          <a:p>
            <a:pPr algn="just" rtl="0">
              <a:lnSpc>
                <a:spcPct val="150000"/>
              </a:lnSpc>
            </a:pPr>
            <a:r>
              <a:rPr lang="en-US" b="1" u="sng" dirty="0">
                <a:solidFill>
                  <a:srgbClr val="FF0000"/>
                </a:solidFill>
              </a:rPr>
              <a:t>Vitamin A</a:t>
            </a:r>
          </a:p>
          <a:p>
            <a:pPr algn="just" rtl="0">
              <a:lnSpc>
                <a:spcPct val="150000"/>
              </a:lnSpc>
            </a:pPr>
            <a:r>
              <a:rPr lang="en-US" dirty="0"/>
              <a:t> Vitamin A is required for the development of the skin, mucous membranes (including those of the gastrointestinal and respiratory systems), skeletal system and teeth and for visual and immune functions. While vitamin A deficit is undesirable, </a:t>
            </a:r>
            <a:r>
              <a:rPr lang="en-US" b="1" dirty="0"/>
              <a:t>excessive amounts (3000 µg or 10 000 IU of vitamin A) may be </a:t>
            </a:r>
            <a:r>
              <a:rPr lang="en-US" b="1" dirty="0" err="1"/>
              <a:t>teratogenic</a:t>
            </a:r>
            <a:r>
              <a:rPr lang="en-US" b="1" dirty="0"/>
              <a:t>. </a:t>
            </a:r>
            <a:r>
              <a:rPr lang="en-US" dirty="0"/>
              <a:t>Women who take medicine or food supplements containing vitamin A or retinol, such as fish oil supplements, should discontinue them before 20 conception and throughout pregnancy. Vitamin A is found in foods of animal origin, e.g. fish, seafood, eggs, milk and dairy products, especially cheese. Liver contains particularly high quantities of vitamin A and is therefore not advised during pregnancy. </a:t>
            </a:r>
            <a:endParaRPr lang="ar-IQ" dirty="0"/>
          </a:p>
        </p:txBody>
      </p:sp>
      <p:pic>
        <p:nvPicPr>
          <p:cNvPr id="6146" name="Picture 2" descr="7 Best Vitamin A Rich Foods, You Need To Include In Your Di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56176" y="4725144"/>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1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creased Nutritional Risk&#10;• Pregnant women who are:&#10;• Drug or alcohol abusers&#10;• Vegetarians&#10;• Smokers&#10;• Anorexic or bul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6672"/>
            <a:ext cx="792088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90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404664"/>
            <a:ext cx="7704856" cy="4154984"/>
          </a:xfrm>
          <a:prstGeom prst="rect">
            <a:avLst/>
          </a:prstGeom>
        </p:spPr>
        <p:txBody>
          <a:bodyPr wrap="square">
            <a:spAutoFit/>
          </a:bodyPr>
          <a:lstStyle/>
          <a:p>
            <a:pPr algn="l" rtl="0"/>
            <a:r>
              <a:rPr lang="en-US" sz="2400" b="1" u="sng" dirty="0" smtClean="0">
                <a:solidFill>
                  <a:srgbClr val="FF0000"/>
                </a:solidFill>
              </a:rPr>
              <a:t>Iodine</a:t>
            </a:r>
            <a:r>
              <a:rPr lang="en-US" sz="2400" b="1" dirty="0"/>
              <a:t>. </a:t>
            </a:r>
            <a:endParaRPr lang="en-US" sz="2400" dirty="0"/>
          </a:p>
          <a:p>
            <a:pPr algn="l" rtl="0"/>
            <a:r>
              <a:rPr lang="en-US" sz="2400" dirty="0"/>
              <a:t>1. Iodine is essential for the formation of </a:t>
            </a:r>
            <a:r>
              <a:rPr lang="en-US" sz="2400" dirty="0" smtClean="0"/>
              <a:t>thyroxin. </a:t>
            </a:r>
            <a:endParaRPr lang="en-US" sz="2400" dirty="0"/>
          </a:p>
          <a:p>
            <a:pPr algn="l" rtl="0"/>
            <a:r>
              <a:rPr lang="en-US" sz="2400" dirty="0"/>
              <a:t>2. If iodine deficiency occurs, it can cause hypothyroidism and thyroid enlargement (goiter) in a woman, it can cause the same symptoms in a fetus. </a:t>
            </a:r>
          </a:p>
          <a:p>
            <a:pPr algn="l" rtl="0"/>
            <a:r>
              <a:rPr lang="en-US" sz="2400" dirty="0"/>
              <a:t>3. Thyroid enlargement in a fetus at birth is serious because the increased pressure of the enlarged gland on the airway could lead to early respiratory distress. </a:t>
            </a:r>
          </a:p>
          <a:p>
            <a:pPr algn="l" rtl="0"/>
            <a:r>
              <a:rPr lang="en-US" sz="2400" dirty="0"/>
              <a:t>4. Deficiency of iodine during brain development can have permanent effect such as mental retardation.</a:t>
            </a:r>
          </a:p>
          <a:p>
            <a:pPr algn="l" rtl="0"/>
            <a:r>
              <a:rPr lang="en-US" sz="2400" dirty="0"/>
              <a:t>5. The needs for iodine is 220 g daily during pregnancy. </a:t>
            </a:r>
          </a:p>
        </p:txBody>
      </p:sp>
    </p:spTree>
    <p:extLst>
      <p:ext uri="{BB962C8B-B14F-4D97-AF65-F5344CB8AC3E}">
        <p14:creationId xmlns:p14="http://schemas.microsoft.com/office/powerpoint/2010/main" val="3049957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odine Rich Healthy Foods | Iodine rich foods, Foods with iodine, Thyroid  di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620688"/>
            <a:ext cx="6912768"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06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620688"/>
            <a:ext cx="7344816" cy="4247317"/>
          </a:xfrm>
          <a:prstGeom prst="rect">
            <a:avLst/>
          </a:prstGeom>
        </p:spPr>
        <p:txBody>
          <a:bodyPr wrap="square">
            <a:spAutoFit/>
          </a:bodyPr>
          <a:lstStyle/>
          <a:p>
            <a:pPr algn="just" rtl="0">
              <a:lnSpc>
                <a:spcPct val="150000"/>
              </a:lnSpc>
            </a:pPr>
            <a:r>
              <a:rPr lang="en-US" sz="2000" b="1" u="sng" dirty="0" smtClean="0"/>
              <a:t>Water</a:t>
            </a:r>
          </a:p>
          <a:p>
            <a:pPr algn="just" rtl="0">
              <a:lnSpc>
                <a:spcPct val="150000"/>
              </a:lnSpc>
            </a:pPr>
            <a:r>
              <a:rPr lang="en-US" sz="2000" dirty="0" smtClean="0"/>
              <a:t> </a:t>
            </a:r>
            <a:r>
              <a:rPr lang="en-US" sz="2000" dirty="0"/>
              <a:t>The volume of liquid required per day is 2–2.5 L, mostly in the form of water. The volume should be increased gradually as the pregnancy progresses and the expectant mother gains weight. During the last months of pregnancy, the volume required increases by 300 mL/day. </a:t>
            </a:r>
            <a:r>
              <a:rPr lang="en-US" sz="2000" dirty="0" smtClean="0"/>
              <a:t>the </a:t>
            </a:r>
            <a:r>
              <a:rPr lang="en-US" sz="2000" dirty="0"/>
              <a:t>recommended amount of water (from both food and drink) is 35 mL/kg body weight per </a:t>
            </a:r>
            <a:r>
              <a:rPr lang="en-US" sz="2000" dirty="0" smtClean="0"/>
              <a:t>day. </a:t>
            </a:r>
            <a:r>
              <a:rPr lang="en-US" sz="2000" dirty="0"/>
              <a:t>An adequate volume of water not only ensures the vital functions but also reduces the risks for urinary infections, urinary calculi and constipation.</a:t>
            </a:r>
            <a:endParaRPr lang="ar-IQ" sz="2000" dirty="0"/>
          </a:p>
        </p:txBody>
      </p:sp>
      <p:sp>
        <p:nvSpPr>
          <p:cNvPr id="3" name="AutoShape 2" descr="Is It Safe to Drink Tap Water During Pregnancy? | babyMed.com"/>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4" descr="Is It Safe to Drink Tap Water During Pregnancy? | babyMed.com"/>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8198" name="Picture 6" descr="Pregnant woman drinking water. | Mamatoto Retre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077" y="4365104"/>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264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332656"/>
            <a:ext cx="7632848" cy="2585323"/>
          </a:xfrm>
          <a:prstGeom prst="rect">
            <a:avLst/>
          </a:prstGeom>
        </p:spPr>
        <p:txBody>
          <a:bodyPr wrap="square">
            <a:spAutoFit/>
          </a:bodyPr>
          <a:lstStyle/>
          <a:p>
            <a:pPr algn="just" rtl="0">
              <a:lnSpc>
                <a:spcPct val="150000"/>
              </a:lnSpc>
            </a:pPr>
            <a:r>
              <a:rPr lang="en-US" b="1" dirty="0" smtClean="0">
                <a:solidFill>
                  <a:srgbClr val="FF0000"/>
                </a:solidFill>
              </a:rPr>
              <a:t>Caffeine</a:t>
            </a:r>
          </a:p>
          <a:p>
            <a:pPr algn="just" rtl="0">
              <a:lnSpc>
                <a:spcPct val="150000"/>
              </a:lnSpc>
            </a:pPr>
            <a:r>
              <a:rPr lang="en-US" dirty="0" smtClean="0"/>
              <a:t> </a:t>
            </a:r>
            <a:r>
              <a:rPr lang="en-US" dirty="0"/>
              <a:t>Large quantities of caffeine restrict fetal development, and it is recommended that pregnant women not exceed 200 mg/day. The amount of caffeine in foods and drinks varies; however, two cups of coffee or four small mugs of tea contain 200 mg caffeine. Caffeine-containing energy drinks should be avoided during pregnancy.</a:t>
            </a:r>
            <a:endParaRPr lang="ar-IQ" dirty="0"/>
          </a:p>
        </p:txBody>
      </p:sp>
    </p:spTree>
    <p:extLst>
      <p:ext uri="{BB962C8B-B14F-4D97-AF65-F5344CB8AC3E}">
        <p14:creationId xmlns:p14="http://schemas.microsoft.com/office/powerpoint/2010/main" val="3436017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32656"/>
            <a:ext cx="8208912" cy="4154984"/>
          </a:xfrm>
          <a:prstGeom prst="rect">
            <a:avLst/>
          </a:prstGeom>
        </p:spPr>
        <p:txBody>
          <a:bodyPr wrap="square">
            <a:spAutoFit/>
          </a:bodyPr>
          <a:lstStyle/>
          <a:p>
            <a:pPr algn="l" rtl="0"/>
            <a:r>
              <a:rPr lang="en-US" sz="2400" b="1" u="sng" dirty="0" smtClean="0">
                <a:solidFill>
                  <a:srgbClr val="FF0000"/>
                </a:solidFill>
              </a:rPr>
              <a:t>The </a:t>
            </a:r>
            <a:r>
              <a:rPr lang="en-US" sz="2400" b="1" u="sng" dirty="0">
                <a:solidFill>
                  <a:srgbClr val="FF0000"/>
                </a:solidFill>
              </a:rPr>
              <a:t>5 main food groups which provide the nutrients needed for a healthy pregnancy are:</a:t>
            </a:r>
            <a:endParaRPr lang="en-US" sz="2400" u="sng" dirty="0">
              <a:solidFill>
                <a:srgbClr val="FF0000"/>
              </a:solidFill>
            </a:endParaRPr>
          </a:p>
          <a:p>
            <a:pPr marL="457200" lvl="0" indent="-457200" algn="l" rtl="0">
              <a:buFont typeface="+mj-lt"/>
              <a:buAutoNum type="arabicPeriod"/>
            </a:pPr>
            <a:r>
              <a:rPr lang="en-US" sz="2400" dirty="0"/>
              <a:t>Breads, cereals and potatoes – choose wholegrain and whole meal more often</a:t>
            </a:r>
          </a:p>
          <a:p>
            <a:pPr marL="457200" lvl="0" indent="-457200" algn="l" rtl="0">
              <a:buFont typeface="+mj-lt"/>
              <a:buAutoNum type="arabicPeriod"/>
            </a:pPr>
            <a:r>
              <a:rPr lang="en-US" sz="2400" dirty="0"/>
              <a:t>Fruit and vegetables – choose at least 5 a day and vary the types chosen</a:t>
            </a:r>
          </a:p>
          <a:p>
            <a:pPr marL="457200" lvl="0" indent="-457200" algn="l" rtl="0">
              <a:buFont typeface="+mj-lt"/>
              <a:buAutoNum type="arabicPeriod"/>
            </a:pPr>
            <a:r>
              <a:rPr lang="en-US" sz="2400" dirty="0"/>
              <a:t>Milk and milk products – choose low-fat milk and yoghurt more often than cheese</a:t>
            </a:r>
          </a:p>
          <a:p>
            <a:pPr marL="457200" lvl="0" indent="-457200" algn="l" rtl="0">
              <a:buFont typeface="+mj-lt"/>
              <a:buAutoNum type="arabicPeriod"/>
            </a:pPr>
            <a:r>
              <a:rPr lang="en-US" sz="2400" dirty="0"/>
              <a:t>Meat, fish, chicken and alternatives – choose lean cuts of meat</a:t>
            </a:r>
          </a:p>
          <a:p>
            <a:pPr marL="457200" lvl="0" indent="-457200" algn="l" rtl="0">
              <a:buFont typeface="+mj-lt"/>
              <a:buAutoNum type="arabicPeriod"/>
            </a:pPr>
            <a:r>
              <a:rPr lang="en-US" sz="2400" dirty="0"/>
              <a:t>Fats and oils – use sparingly</a:t>
            </a:r>
          </a:p>
        </p:txBody>
      </p:sp>
    </p:spTree>
    <p:extLst>
      <p:ext uri="{BB962C8B-B14F-4D97-AF65-F5344CB8AC3E}">
        <p14:creationId xmlns:p14="http://schemas.microsoft.com/office/powerpoint/2010/main" val="4237049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382013"/>
            <a:ext cx="7704856" cy="1600438"/>
          </a:xfrm>
          <a:prstGeom prst="rect">
            <a:avLst/>
          </a:prstGeom>
        </p:spPr>
        <p:txBody>
          <a:bodyPr wrap="square">
            <a:spAutoFit/>
          </a:bodyPr>
          <a:lstStyle/>
          <a:p>
            <a:pPr algn="l" rtl="0"/>
            <a:r>
              <a:rPr lang="en-US" b="1" dirty="0"/>
              <a:t>Foods to avoid or minimize when pregnant </a:t>
            </a:r>
            <a:endParaRPr lang="en-US" dirty="0"/>
          </a:p>
          <a:p>
            <a:pPr marL="342900" lvl="0" indent="-342900" algn="l" rtl="0">
              <a:buFont typeface="+mj-lt"/>
              <a:buAutoNum type="arabicPeriod"/>
            </a:pPr>
            <a:r>
              <a:rPr lang="en-US" sz="2000" dirty="0"/>
              <a:t>Alcohol </a:t>
            </a:r>
          </a:p>
          <a:p>
            <a:pPr marL="342900" lvl="0" indent="-342900" algn="l" rtl="0">
              <a:buFont typeface="+mj-lt"/>
              <a:buAutoNum type="arabicPeriod"/>
            </a:pPr>
            <a:r>
              <a:rPr lang="en-US" sz="2000" dirty="0"/>
              <a:t>Caffeine from coffee, tea, soft drinks, energy beverages, and other sources </a:t>
            </a:r>
          </a:p>
          <a:p>
            <a:pPr marL="342900" lvl="0" indent="-342900" algn="l" rtl="0">
              <a:buFont typeface="+mj-lt"/>
              <a:buAutoNum type="arabicPeriod"/>
            </a:pPr>
            <a:r>
              <a:rPr lang="en-US" sz="2000" dirty="0"/>
              <a:t>Raw or undercooked food of animal origin </a:t>
            </a:r>
          </a:p>
        </p:txBody>
      </p:sp>
    </p:spTree>
    <p:extLst>
      <p:ext uri="{BB962C8B-B14F-4D97-AF65-F5344CB8AC3E}">
        <p14:creationId xmlns:p14="http://schemas.microsoft.com/office/powerpoint/2010/main" val="1704472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4 More Powerful Ways to Say &quot;Thank You&quot;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76672"/>
            <a:ext cx="7512835"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20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612845"/>
            <a:ext cx="8208912" cy="2677656"/>
          </a:xfrm>
          <a:prstGeom prst="rect">
            <a:avLst/>
          </a:prstGeom>
        </p:spPr>
        <p:txBody>
          <a:bodyPr wrap="square">
            <a:spAutoFit/>
          </a:bodyPr>
          <a:lstStyle/>
          <a:p>
            <a:pPr algn="l" rtl="0"/>
            <a:r>
              <a:rPr lang="en-US" sz="2400" b="1" u="sng" dirty="0"/>
              <a:t>Pre pregnancy Weight</a:t>
            </a:r>
            <a:endParaRPr lang="en-US" sz="2400" u="sng" dirty="0"/>
          </a:p>
          <a:p>
            <a:pPr algn="l" rtl="0"/>
            <a:r>
              <a:rPr lang="en-US" sz="2400" dirty="0"/>
              <a:t>Pre pregnancy weight is an important factor for both mothers and their babies</a:t>
            </a:r>
            <a:r>
              <a:rPr lang="ar-IQ" sz="2400" dirty="0"/>
              <a:t>  </a:t>
            </a:r>
            <a:endParaRPr lang="en-US" sz="2400" dirty="0"/>
          </a:p>
          <a:p>
            <a:pPr algn="l" rtl="0"/>
            <a:r>
              <a:rPr lang="en-US" sz="2400" dirty="0"/>
              <a:t>Women who are underweight before pregnancy, especially younger adolescents, have a higher risk of giving birth to a low-birth-weight infant than women who begin pregnancy at normal weight for height. </a:t>
            </a:r>
            <a:endParaRPr lang="en-US" sz="2400" dirty="0" smtClean="0"/>
          </a:p>
        </p:txBody>
      </p:sp>
    </p:spTree>
    <p:extLst>
      <p:ext uri="{BB962C8B-B14F-4D97-AF65-F5344CB8AC3E}">
        <p14:creationId xmlns:p14="http://schemas.microsoft.com/office/powerpoint/2010/main" val="73183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476672"/>
            <a:ext cx="7056784" cy="3416320"/>
          </a:xfrm>
          <a:prstGeom prst="rect">
            <a:avLst/>
          </a:prstGeom>
        </p:spPr>
        <p:txBody>
          <a:bodyPr wrap="square">
            <a:spAutoFit/>
          </a:bodyPr>
          <a:lstStyle/>
          <a:p>
            <a:pPr algn="l" rtl="0"/>
            <a:r>
              <a:rPr lang="en-US" sz="2400" b="1" u="sng" dirty="0"/>
              <a:t>Obesity during pregnancy is associated with many complications, including:</a:t>
            </a:r>
          </a:p>
          <a:p>
            <a:pPr algn="l" rtl="0"/>
            <a:r>
              <a:rPr lang="en-US" sz="2400" b="1" dirty="0">
                <a:solidFill>
                  <a:srgbClr val="FF0000"/>
                </a:solidFill>
              </a:rPr>
              <a:t>1.gestational diabetes</a:t>
            </a:r>
          </a:p>
          <a:p>
            <a:pPr algn="l" rtl="0"/>
            <a:r>
              <a:rPr lang="en-US" sz="2400" b="1" dirty="0">
                <a:solidFill>
                  <a:srgbClr val="FF0000"/>
                </a:solidFill>
              </a:rPr>
              <a:t>2. gestational hypertension, preeclampsia.</a:t>
            </a:r>
          </a:p>
          <a:p>
            <a:pPr algn="l" rtl="0"/>
            <a:r>
              <a:rPr lang="en-US" sz="2400" b="1" dirty="0">
                <a:solidFill>
                  <a:srgbClr val="FF0000"/>
                </a:solidFill>
              </a:rPr>
              <a:t>3. birth defects</a:t>
            </a:r>
          </a:p>
          <a:p>
            <a:pPr algn="l" rtl="0"/>
            <a:r>
              <a:rPr lang="en-US" sz="2400" b="1" dirty="0">
                <a:solidFill>
                  <a:srgbClr val="FF0000"/>
                </a:solidFill>
              </a:rPr>
              <a:t>4.cesarean birth.</a:t>
            </a:r>
          </a:p>
          <a:p>
            <a:pPr algn="l" rtl="0"/>
            <a:r>
              <a:rPr lang="en-US" sz="2400" b="1" dirty="0">
                <a:solidFill>
                  <a:srgbClr val="FF0000"/>
                </a:solidFill>
              </a:rPr>
              <a:t>5.fetal Macrosomia</a:t>
            </a:r>
          </a:p>
          <a:p>
            <a:pPr algn="l" rtl="0"/>
            <a:r>
              <a:rPr lang="en-US" sz="2400" b="1" dirty="0">
                <a:solidFill>
                  <a:srgbClr val="FF0000"/>
                </a:solidFill>
              </a:rPr>
              <a:t>6.Perinatal deaths</a:t>
            </a:r>
          </a:p>
          <a:p>
            <a:pPr algn="l" rtl="0"/>
            <a:r>
              <a:rPr lang="en-US" sz="2400" b="1" dirty="0">
                <a:solidFill>
                  <a:srgbClr val="FF0000"/>
                </a:solidFill>
              </a:rPr>
              <a:t>7. postpartum anemia </a:t>
            </a:r>
          </a:p>
        </p:txBody>
      </p:sp>
    </p:spTree>
    <p:extLst>
      <p:ext uri="{BB962C8B-B14F-4D97-AF65-F5344CB8AC3E}">
        <p14:creationId xmlns:p14="http://schemas.microsoft.com/office/powerpoint/2010/main" val="3204155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1680" y="751344"/>
            <a:ext cx="6696744" cy="4154984"/>
          </a:xfrm>
          <a:prstGeom prst="rect">
            <a:avLst/>
          </a:prstGeom>
        </p:spPr>
        <p:txBody>
          <a:bodyPr wrap="square">
            <a:spAutoFit/>
          </a:bodyPr>
          <a:lstStyle/>
          <a:p>
            <a:pPr algn="just" rtl="0"/>
            <a:r>
              <a:rPr lang="en-US" sz="2400" b="1" u="sng" dirty="0">
                <a:solidFill>
                  <a:srgbClr val="FF0000"/>
                </a:solidFill>
              </a:rPr>
              <a:t>Weight gain during pregnancy </a:t>
            </a:r>
            <a:endParaRPr lang="en-US" sz="2400" b="1" u="sng" dirty="0" smtClean="0">
              <a:solidFill>
                <a:srgbClr val="FF0000"/>
              </a:solidFill>
            </a:endParaRPr>
          </a:p>
          <a:p>
            <a:pPr algn="just" rtl="0"/>
            <a:r>
              <a:rPr lang="en-US" sz="2400" dirty="0" smtClean="0"/>
              <a:t>The </a:t>
            </a:r>
            <a:r>
              <a:rPr lang="en-US" sz="2400" dirty="0"/>
              <a:t>recommended weight gain during </a:t>
            </a:r>
            <a:r>
              <a:rPr lang="en-US" sz="2400" dirty="0" smtClean="0"/>
              <a:t>pregnancy: </a:t>
            </a:r>
          </a:p>
          <a:p>
            <a:pPr marL="342900" indent="-342900" algn="just" rtl="0">
              <a:buFont typeface="Wingdings" pitchFamily="2" charset="2"/>
              <a:buChar char="q"/>
            </a:pPr>
            <a:r>
              <a:rPr lang="en-US" sz="2400" b="1" dirty="0" smtClean="0">
                <a:solidFill>
                  <a:srgbClr val="92D050"/>
                </a:solidFill>
              </a:rPr>
              <a:t>10–16 </a:t>
            </a:r>
            <a:r>
              <a:rPr lang="en-US" sz="2400" b="1" dirty="0">
                <a:solidFill>
                  <a:srgbClr val="92D050"/>
                </a:solidFill>
              </a:rPr>
              <a:t>kg for those with a normal </a:t>
            </a:r>
            <a:r>
              <a:rPr lang="en-US" sz="2400" b="1" dirty="0" smtClean="0">
                <a:solidFill>
                  <a:srgbClr val="92D050"/>
                </a:solidFill>
              </a:rPr>
              <a:t>BMI</a:t>
            </a:r>
          </a:p>
          <a:p>
            <a:pPr marL="342900" indent="-342900" algn="just" rtl="0">
              <a:buFont typeface="Wingdings" pitchFamily="2" charset="2"/>
              <a:buChar char="q"/>
            </a:pPr>
            <a:r>
              <a:rPr lang="en-US" sz="2400" b="1" dirty="0" smtClean="0">
                <a:solidFill>
                  <a:srgbClr val="92D050"/>
                </a:solidFill>
              </a:rPr>
              <a:t>13–18 </a:t>
            </a:r>
            <a:r>
              <a:rPr lang="en-US" sz="2400" b="1" dirty="0">
                <a:solidFill>
                  <a:srgbClr val="92D050"/>
                </a:solidFill>
              </a:rPr>
              <a:t>kg for those who are </a:t>
            </a:r>
            <a:r>
              <a:rPr lang="en-US" sz="2400" b="1" dirty="0" smtClean="0">
                <a:solidFill>
                  <a:srgbClr val="92D050"/>
                </a:solidFill>
              </a:rPr>
              <a:t>underweight</a:t>
            </a:r>
          </a:p>
          <a:p>
            <a:pPr marL="342900" indent="-342900" algn="just" rtl="0">
              <a:buFont typeface="Wingdings" pitchFamily="2" charset="2"/>
              <a:buChar char="q"/>
            </a:pPr>
            <a:r>
              <a:rPr lang="en-US" sz="2400" b="1" dirty="0" smtClean="0">
                <a:solidFill>
                  <a:srgbClr val="92D050"/>
                </a:solidFill>
              </a:rPr>
              <a:t>7–11 </a:t>
            </a:r>
            <a:r>
              <a:rPr lang="en-US" sz="2400" b="1" dirty="0">
                <a:solidFill>
                  <a:srgbClr val="92D050"/>
                </a:solidFill>
              </a:rPr>
              <a:t>for those who are </a:t>
            </a:r>
            <a:r>
              <a:rPr lang="en-US" sz="2400" b="1" dirty="0" smtClean="0">
                <a:solidFill>
                  <a:srgbClr val="92D050"/>
                </a:solidFill>
              </a:rPr>
              <a:t>overweight</a:t>
            </a:r>
          </a:p>
          <a:p>
            <a:pPr marL="342900" indent="-342900" algn="just" rtl="0">
              <a:buFont typeface="Wingdings" pitchFamily="2" charset="2"/>
              <a:buChar char="q"/>
            </a:pPr>
            <a:r>
              <a:rPr lang="en-US" sz="2400" b="1" dirty="0" smtClean="0">
                <a:solidFill>
                  <a:srgbClr val="92D050"/>
                </a:solidFill>
              </a:rPr>
              <a:t>5–9 </a:t>
            </a:r>
            <a:r>
              <a:rPr lang="en-US" sz="2400" b="1" dirty="0">
                <a:solidFill>
                  <a:srgbClr val="92D050"/>
                </a:solidFill>
              </a:rPr>
              <a:t>kg for those who are obese. </a:t>
            </a:r>
            <a:endParaRPr lang="en-US" sz="2400" b="1" dirty="0" smtClean="0">
              <a:solidFill>
                <a:srgbClr val="92D050"/>
              </a:solidFill>
            </a:endParaRPr>
          </a:p>
          <a:p>
            <a:pPr algn="just" rtl="0"/>
            <a:r>
              <a:rPr lang="en-US" sz="2400" dirty="0" smtClean="0"/>
              <a:t>Both </a:t>
            </a:r>
            <a:r>
              <a:rPr lang="en-US" sz="2400" dirty="0"/>
              <a:t>excessive and insufficient weight gain during pregnancy have negative impacts. With every additional kilogram that a mother gains over that recommended, the risk of the child for being obese during adulthood increases by 8%. </a:t>
            </a:r>
            <a:endParaRPr lang="ar-IQ" sz="2400" dirty="0"/>
          </a:p>
        </p:txBody>
      </p:sp>
    </p:spTree>
    <p:extLst>
      <p:ext uri="{BB962C8B-B14F-4D97-AF65-F5344CB8AC3E}">
        <p14:creationId xmlns:p14="http://schemas.microsoft.com/office/powerpoint/2010/main" val="1589488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06772"/>
            <a:ext cx="7704856" cy="5632311"/>
          </a:xfrm>
          <a:prstGeom prst="rect">
            <a:avLst/>
          </a:prstGeom>
        </p:spPr>
        <p:txBody>
          <a:bodyPr wrap="square">
            <a:spAutoFit/>
          </a:bodyPr>
          <a:lstStyle/>
          <a:p>
            <a:pPr algn="just" rtl="0">
              <a:lnSpc>
                <a:spcPct val="150000"/>
              </a:lnSpc>
            </a:pPr>
            <a:r>
              <a:rPr lang="en-US" sz="2400" b="1" u="sng" dirty="0">
                <a:solidFill>
                  <a:srgbClr val="92D050"/>
                </a:solidFill>
              </a:rPr>
              <a:t>Effects of Poor Nutrition During Pregnancy</a:t>
            </a:r>
          </a:p>
          <a:p>
            <a:pPr lvl="0" algn="just" rtl="0">
              <a:lnSpc>
                <a:spcPct val="150000"/>
              </a:lnSpc>
            </a:pPr>
            <a:r>
              <a:rPr lang="en-US" sz="2400" dirty="0"/>
              <a:t>In adequate nutrition during pregnancy can lead to a difficult pregnancy, labor difficulties, and a slower recovery.</a:t>
            </a:r>
          </a:p>
          <a:p>
            <a:pPr lvl="0" algn="just" rtl="0">
              <a:lnSpc>
                <a:spcPct val="150000"/>
              </a:lnSpc>
            </a:pPr>
            <a:r>
              <a:rPr lang="en-US" sz="2400" dirty="0"/>
              <a:t>Poor nutrition can lead to </a:t>
            </a:r>
            <a:r>
              <a:rPr lang="en-US" sz="2400" dirty="0" smtClean="0"/>
              <a:t>preterm labor.</a:t>
            </a:r>
            <a:endParaRPr lang="en-US" sz="2400" dirty="0"/>
          </a:p>
          <a:p>
            <a:pPr lvl="0" algn="just" rtl="0">
              <a:lnSpc>
                <a:spcPct val="150000"/>
              </a:lnSpc>
            </a:pPr>
            <a:r>
              <a:rPr lang="en-US" sz="2400" dirty="0"/>
              <a:t>Pregnant women who are overweight or obese have a greater risk for developing gestational diabetes, hypertension, </a:t>
            </a:r>
            <a:r>
              <a:rPr lang="en-US" sz="2400" dirty="0" smtClean="0"/>
              <a:t>preeclampsia </a:t>
            </a:r>
            <a:r>
              <a:rPr lang="en-US" sz="2400" dirty="0"/>
              <a:t>or needing a Cesarean </a:t>
            </a:r>
            <a:r>
              <a:rPr lang="en-US" sz="2400" dirty="0" smtClean="0"/>
              <a:t>section, low birth weight, miscarriage </a:t>
            </a:r>
          </a:p>
          <a:p>
            <a:pPr lvl="0" algn="just" rtl="0">
              <a:lnSpc>
                <a:spcPct val="150000"/>
              </a:lnSpc>
            </a:pPr>
            <a:endParaRPr lang="en-US" sz="2400" dirty="0"/>
          </a:p>
          <a:p>
            <a:pPr lvl="0" algn="just" rtl="0">
              <a:lnSpc>
                <a:spcPct val="150000"/>
              </a:lnSpc>
            </a:pPr>
            <a:endParaRPr lang="en-US" sz="2400" dirty="0"/>
          </a:p>
        </p:txBody>
      </p:sp>
    </p:spTree>
    <p:extLst>
      <p:ext uri="{BB962C8B-B14F-4D97-AF65-F5344CB8AC3E}">
        <p14:creationId xmlns:p14="http://schemas.microsoft.com/office/powerpoint/2010/main" val="1619823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23120" y="332656"/>
            <a:ext cx="7381328" cy="6370975"/>
          </a:xfrm>
          <a:prstGeom prst="rect">
            <a:avLst/>
          </a:prstGeom>
        </p:spPr>
        <p:txBody>
          <a:bodyPr wrap="square">
            <a:spAutoFit/>
          </a:bodyPr>
          <a:lstStyle/>
          <a:p>
            <a:pPr algn="l" rtl="0"/>
            <a:r>
              <a:rPr lang="en-US" sz="2800" b="1" u="sng" dirty="0" smtClean="0"/>
              <a:t/>
            </a:r>
            <a:br>
              <a:rPr lang="en-US" sz="2800" b="1" u="sng" dirty="0" smtClean="0"/>
            </a:br>
            <a:r>
              <a:rPr lang="en-US" sz="2800" b="1" u="sng" dirty="0" smtClean="0"/>
              <a:t>critical nutrient needed </a:t>
            </a:r>
            <a:r>
              <a:rPr lang="en-US" sz="2800" b="1" u="sng" dirty="0"/>
              <a:t>during </a:t>
            </a:r>
            <a:r>
              <a:rPr lang="en-US" sz="2800" b="1" u="sng" dirty="0" smtClean="0"/>
              <a:t>pregnancy</a:t>
            </a:r>
          </a:p>
          <a:p>
            <a:pPr marL="457200" indent="-457200" algn="l" rtl="0">
              <a:buFont typeface="+mj-lt"/>
              <a:buAutoNum type="arabicPeriod"/>
            </a:pPr>
            <a:r>
              <a:rPr lang="en-US" dirty="0" smtClean="0"/>
              <a:t>folic acid</a:t>
            </a:r>
          </a:p>
          <a:p>
            <a:pPr marL="457200" indent="-457200" algn="l" rtl="0">
              <a:buFont typeface="+mj-lt"/>
              <a:buAutoNum type="arabicPeriod"/>
            </a:pPr>
            <a:r>
              <a:rPr lang="en-US" dirty="0" smtClean="0"/>
              <a:t>Protein</a:t>
            </a:r>
          </a:p>
          <a:p>
            <a:pPr marL="457200" indent="-457200" algn="l" rtl="0">
              <a:buFont typeface="+mj-lt"/>
              <a:buAutoNum type="arabicPeriod"/>
            </a:pPr>
            <a:r>
              <a:rPr lang="en-US" dirty="0" smtClean="0"/>
              <a:t>vitamin </a:t>
            </a:r>
            <a:r>
              <a:rPr lang="en-US" dirty="0"/>
              <a:t>B </a:t>
            </a:r>
            <a:r>
              <a:rPr lang="en-US" dirty="0" smtClean="0"/>
              <a:t>12  B6</a:t>
            </a:r>
          </a:p>
          <a:p>
            <a:pPr marL="457200" indent="-457200" algn="l" rtl="0">
              <a:buFont typeface="+mj-lt"/>
              <a:buAutoNum type="arabicPeriod"/>
            </a:pPr>
            <a:r>
              <a:rPr lang="en-US" dirty="0" smtClean="0"/>
              <a:t>Zinc</a:t>
            </a:r>
          </a:p>
          <a:p>
            <a:pPr marL="457200" indent="-457200" algn="l" rtl="0">
              <a:buFont typeface="+mj-lt"/>
              <a:buAutoNum type="arabicPeriod"/>
            </a:pPr>
            <a:r>
              <a:rPr lang="en-US" dirty="0" smtClean="0"/>
              <a:t>Iron</a:t>
            </a:r>
          </a:p>
          <a:p>
            <a:pPr marL="457200" indent="-457200" algn="l" rtl="0">
              <a:buFont typeface="+mj-lt"/>
              <a:buAutoNum type="arabicPeriod"/>
            </a:pPr>
            <a:r>
              <a:rPr lang="en-US" dirty="0" smtClean="0"/>
              <a:t>Calcium and vitamin D</a:t>
            </a:r>
          </a:p>
          <a:p>
            <a:pPr marL="457200" indent="-457200" algn="l" rtl="0">
              <a:buFont typeface="+mj-lt"/>
              <a:buAutoNum type="arabicPeriod"/>
            </a:pPr>
            <a:r>
              <a:rPr lang="en-US" dirty="0" smtClean="0"/>
              <a:t>Minerals (Magnesium, Sodium) </a:t>
            </a:r>
          </a:p>
          <a:p>
            <a:pPr marL="457200" indent="-457200" algn="l" rtl="0">
              <a:buFont typeface="+mj-lt"/>
              <a:buAutoNum type="arabicPeriod"/>
            </a:pPr>
            <a:r>
              <a:rPr lang="en-US" dirty="0" smtClean="0"/>
              <a:t>Omega 3 fatty acid</a:t>
            </a:r>
          </a:p>
          <a:p>
            <a:pPr marL="457200" indent="-457200" algn="l" rtl="0">
              <a:buFont typeface="+mj-lt"/>
              <a:buAutoNum type="arabicPeriod"/>
            </a:pPr>
            <a:r>
              <a:rPr lang="en-US" dirty="0" smtClean="0"/>
              <a:t>Calorie</a:t>
            </a:r>
          </a:p>
          <a:p>
            <a:pPr marL="457200" indent="-457200" algn="l" rtl="0">
              <a:buFont typeface="+mj-lt"/>
              <a:buAutoNum type="arabicPeriod"/>
            </a:pPr>
            <a:r>
              <a:rPr lang="en-US" dirty="0" smtClean="0"/>
              <a:t>Carbohydrate</a:t>
            </a:r>
          </a:p>
          <a:p>
            <a:pPr marL="457200" indent="-457200" algn="l" rtl="0">
              <a:buFont typeface="+mj-lt"/>
              <a:buAutoNum type="arabicPeriod"/>
            </a:pPr>
            <a:r>
              <a:rPr lang="en-US" dirty="0" smtClean="0"/>
              <a:t>Fiber </a:t>
            </a:r>
          </a:p>
          <a:p>
            <a:pPr marL="457200" indent="-457200" algn="l" rtl="0">
              <a:buFont typeface="+mj-lt"/>
              <a:buAutoNum type="arabicPeriod"/>
            </a:pPr>
            <a:r>
              <a:rPr lang="en-US" dirty="0" smtClean="0"/>
              <a:t>Vitamin C</a:t>
            </a:r>
          </a:p>
          <a:p>
            <a:pPr marL="457200" indent="-457200" algn="l" rtl="0">
              <a:buFont typeface="+mj-lt"/>
              <a:buAutoNum type="arabicPeriod"/>
            </a:pPr>
            <a:r>
              <a:rPr lang="en-US" dirty="0" smtClean="0"/>
              <a:t>Vitamin A</a:t>
            </a:r>
          </a:p>
          <a:p>
            <a:pPr marL="457200" indent="-457200" algn="l" rtl="0">
              <a:buFont typeface="+mj-lt"/>
              <a:buAutoNum type="arabicPeriod"/>
            </a:pPr>
            <a:r>
              <a:rPr lang="en-US" dirty="0" smtClean="0"/>
              <a:t>Minerals</a:t>
            </a:r>
          </a:p>
          <a:p>
            <a:pPr marL="457200" indent="-457200" algn="l" rtl="0">
              <a:buFont typeface="+mj-lt"/>
              <a:buAutoNum type="arabicPeriod"/>
            </a:pPr>
            <a:r>
              <a:rPr lang="en-US" sz="2000" dirty="0" smtClean="0"/>
              <a:t>Iodine </a:t>
            </a:r>
          </a:p>
          <a:p>
            <a:pPr marL="457200" indent="-457200" algn="l" rtl="0">
              <a:buFont typeface="+mj-lt"/>
              <a:buAutoNum type="arabicPeriod"/>
            </a:pPr>
            <a:r>
              <a:rPr lang="en-US" sz="2000" dirty="0" smtClean="0"/>
              <a:t>Water</a:t>
            </a:r>
          </a:p>
          <a:p>
            <a:pPr marL="457200" indent="-457200" algn="l" rtl="0">
              <a:buFont typeface="+mj-lt"/>
              <a:buAutoNum type="arabicPeriod"/>
            </a:pPr>
            <a:r>
              <a:rPr lang="en-US" sz="2000" dirty="0" smtClean="0"/>
              <a:t>Caffeine </a:t>
            </a:r>
            <a:r>
              <a:rPr lang="en-US" sz="2000" dirty="0"/>
              <a:t/>
            </a:r>
            <a:br>
              <a:rPr lang="en-US" sz="2000" dirty="0"/>
            </a:br>
            <a:r>
              <a:rPr lang="en-US" sz="2000" dirty="0"/>
              <a:t/>
            </a:r>
            <a:br>
              <a:rPr lang="en-US" sz="2000" dirty="0"/>
            </a:br>
            <a:endParaRPr lang="ar-IQ" sz="2000" dirty="0"/>
          </a:p>
        </p:txBody>
      </p:sp>
    </p:spTree>
    <p:extLst>
      <p:ext uri="{BB962C8B-B14F-4D97-AF65-F5344CB8AC3E}">
        <p14:creationId xmlns:p14="http://schemas.microsoft.com/office/powerpoint/2010/main" val="4178290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260648"/>
            <a:ext cx="6624736" cy="3908762"/>
          </a:xfrm>
          <a:prstGeom prst="rect">
            <a:avLst/>
          </a:prstGeom>
        </p:spPr>
        <p:txBody>
          <a:bodyPr wrap="square">
            <a:spAutoFit/>
          </a:bodyPr>
          <a:lstStyle/>
          <a:p>
            <a:pPr marL="457200" indent="-457200" algn="l" rtl="0">
              <a:buFont typeface="Wingdings" pitchFamily="2" charset="2"/>
              <a:buChar char="q"/>
            </a:pPr>
            <a:r>
              <a:rPr lang="en-US" sz="2800" dirty="0">
                <a:solidFill>
                  <a:srgbClr val="FF0000"/>
                </a:solidFill>
              </a:rPr>
              <a:t>folic </a:t>
            </a:r>
            <a:r>
              <a:rPr lang="en-US" sz="2800" dirty="0" smtClean="0">
                <a:solidFill>
                  <a:srgbClr val="FF0000"/>
                </a:solidFill>
              </a:rPr>
              <a:t>acid</a:t>
            </a:r>
          </a:p>
          <a:p>
            <a:pPr algn="l" rtl="0"/>
            <a:r>
              <a:rPr lang="en-US" sz="2000" dirty="0" smtClean="0"/>
              <a:t>Vitamin B (water soluble) important  for growth </a:t>
            </a:r>
            <a:r>
              <a:rPr lang="en-US" sz="2000" dirty="0"/>
              <a:t>of the placenta and the development of the fetal spinal cord during the first month of pregnancy</a:t>
            </a:r>
            <a:r>
              <a:rPr lang="en-US" sz="2000" dirty="0" smtClean="0"/>
              <a:t>. to </a:t>
            </a:r>
            <a:r>
              <a:rPr lang="en-US" sz="2000" dirty="0"/>
              <a:t>prevent serious birth defect</a:t>
            </a:r>
            <a:r>
              <a:rPr lang="en-US" sz="2000" dirty="0" smtClean="0"/>
              <a:t> </a:t>
            </a:r>
          </a:p>
          <a:p>
            <a:pPr algn="l" rtl="0"/>
            <a:endParaRPr lang="en-US" sz="2000" dirty="0" smtClean="0"/>
          </a:p>
          <a:p>
            <a:pPr algn="l" rtl="0"/>
            <a:r>
              <a:rPr lang="en-US" sz="2000" dirty="0"/>
              <a:t>Pregnant women should take a folic acid supplement of 400μg per day during the first 12 weeks of pregnancy </a:t>
            </a:r>
            <a:r>
              <a:rPr lang="en-US" sz="2000" dirty="0" smtClean="0"/>
              <a:t>, </a:t>
            </a:r>
            <a:r>
              <a:rPr lang="en-US" sz="2000" dirty="0" smtClean="0">
                <a:solidFill>
                  <a:srgbClr val="C00000"/>
                </a:solidFill>
              </a:rPr>
              <a:t>Inadequate in take </a:t>
            </a:r>
            <a:r>
              <a:rPr lang="en-US" sz="2000" dirty="0" smtClean="0"/>
              <a:t>cause neutral tube defect, cleft lip and palate and congenital heart disease, </a:t>
            </a:r>
            <a:r>
              <a:rPr lang="en-US" sz="2000" dirty="0"/>
              <a:t>premature birth and low birth weight. </a:t>
            </a:r>
            <a:endParaRPr lang="en-US" sz="2000" dirty="0" smtClean="0"/>
          </a:p>
          <a:p>
            <a:pPr algn="l" rtl="0"/>
            <a:endParaRPr lang="en-US" sz="2000" dirty="0" smtClean="0"/>
          </a:p>
          <a:p>
            <a:pPr algn="l" rtl="0"/>
            <a:r>
              <a:rPr lang="en-US" sz="2000" dirty="0"/>
              <a:t> </a:t>
            </a:r>
            <a:r>
              <a:rPr lang="en-US" sz="2000" dirty="0" smtClean="0"/>
              <a:t>diet rich in folic acid: eggs, leafy green, beets, broccoli , banana, avocado etc…</a:t>
            </a:r>
            <a:endParaRPr lang="en-US" sz="2000" dirty="0"/>
          </a:p>
        </p:txBody>
      </p:sp>
      <p:pic>
        <p:nvPicPr>
          <p:cNvPr id="11266" name="Picture 2" descr="Folic acid: what it is used for and what foods contain 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9" y="4653136"/>
            <a:ext cx="460851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695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340</TotalTime>
  <Words>1980</Words>
  <Application>Microsoft Office PowerPoint</Application>
  <PresentationFormat>On-screen Show (4:3)</PresentationFormat>
  <Paragraphs>155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انقلاب</vt:lpstr>
      <vt:lpstr>Effect of nutrition on the  Product of conception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Maher</cp:lastModifiedBy>
  <cp:revision>125</cp:revision>
  <dcterms:created xsi:type="dcterms:W3CDTF">2020-11-24T10:13:26Z</dcterms:created>
  <dcterms:modified xsi:type="dcterms:W3CDTF">2021-01-18T12:04:42Z</dcterms:modified>
</cp:coreProperties>
</file>