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0" r:id="rId3"/>
    <p:sldId id="257" r:id="rId4"/>
    <p:sldId id="258" r:id="rId5"/>
    <p:sldId id="259" r:id="rId6"/>
    <p:sldId id="260" r:id="rId7"/>
    <p:sldId id="261" r:id="rId8"/>
    <p:sldId id="266" r:id="rId9"/>
    <p:sldId id="267" r:id="rId10"/>
    <p:sldId id="268" r:id="rId11"/>
    <p:sldId id="264" r:id="rId12"/>
    <p:sldId id="265"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abycenter.com/0_placenta-previa_830.bc" TargetMode="External"/><Relationship Id="rId2" Type="http://schemas.openxmlformats.org/officeDocument/2006/relationships/hyperlink" Target="http://www.babycenter.com/0_understanding-miscarriage_252.bc" TargetMode="External"/><Relationship Id="rId1" Type="http://schemas.openxmlformats.org/officeDocument/2006/relationships/slideLayout" Target="../slideLayouts/slideLayout2.xml"/><Relationship Id="rId4" Type="http://schemas.openxmlformats.org/officeDocument/2006/relationships/hyperlink" Target="http://www.babycenter.com/0_placental-abruption_1425791.b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abycenter.com/0_preeclampsia_257.b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abycenter.com/0_placental-abruption_1425791.b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n.hesperian.org/hhg/A_Health_Handbook_for_Women_with_Disabilities:Labor_and_birth"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hesperian.org/hhg/A_Health_Handbook_for_Women_with_Disabilities:Common_health_problem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96753"/>
            <a:ext cx="7772400" cy="2232247"/>
          </a:xfrm>
        </p:spPr>
        <p:style>
          <a:lnRef idx="3">
            <a:schemeClr val="lt1"/>
          </a:lnRef>
          <a:fillRef idx="1">
            <a:schemeClr val="accent3"/>
          </a:fillRef>
          <a:effectRef idx="1">
            <a:schemeClr val="accent3"/>
          </a:effectRef>
          <a:fontRef idx="minor">
            <a:schemeClr val="lt1"/>
          </a:fontRef>
        </p:style>
        <p:txBody>
          <a:bodyPr/>
          <a:lstStyle/>
          <a:p>
            <a:r>
              <a:rPr lang="en-US" dirty="0" smtClean="0"/>
              <a:t>Danger signs during pregnancy and labor</a:t>
            </a:r>
            <a:endParaRPr lang="ar-IQ" dirty="0"/>
          </a:p>
        </p:txBody>
      </p:sp>
      <p:sp>
        <p:nvSpPr>
          <p:cNvPr id="3" name="عنوان فرعي 2"/>
          <p:cNvSpPr>
            <a:spLocks noGrp="1"/>
          </p:cNvSpPr>
          <p:nvPr>
            <p:ph type="subTitle" idx="1"/>
          </p:nvPr>
        </p:nvSpPr>
        <p:spPr>
          <a:xfrm>
            <a:off x="1371600" y="3501008"/>
            <a:ext cx="6400800" cy="2137792"/>
          </a:xfrm>
        </p:spPr>
        <p:style>
          <a:lnRef idx="1">
            <a:schemeClr val="accent2"/>
          </a:lnRef>
          <a:fillRef idx="2">
            <a:schemeClr val="accent2"/>
          </a:fillRef>
          <a:effectRef idx="1">
            <a:schemeClr val="accent2"/>
          </a:effectRef>
          <a:fontRef idx="minor">
            <a:schemeClr val="dk1"/>
          </a:fontRef>
        </p:style>
        <p:txBody>
          <a:bodyPr>
            <a:normAutofit/>
          </a:bodyPr>
          <a:lstStyle/>
          <a:p>
            <a:r>
              <a:rPr lang="ar-IQ" sz="4800" dirty="0" err="1" smtClean="0">
                <a:solidFill>
                  <a:srgbClr val="FF0000"/>
                </a:solidFill>
              </a:rPr>
              <a:t>أ.د.</a:t>
            </a:r>
            <a:r>
              <a:rPr lang="ar-IQ" sz="4800" dirty="0" smtClean="0">
                <a:solidFill>
                  <a:srgbClr val="FF0000"/>
                </a:solidFill>
              </a:rPr>
              <a:t> ربيعة محسن علي</a:t>
            </a:r>
            <a:endParaRPr lang="ar-IQ" sz="48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en-US" b="1" dirty="0" smtClean="0"/>
              <a:t>6. Vaginal bleeding</a:t>
            </a:r>
            <a:r>
              <a:rPr lang="en-US" dirty="0" smtClean="0"/>
              <a:t/>
            </a:r>
            <a:br>
              <a:rPr lang="en-US" dirty="0" smtClean="0"/>
            </a:br>
            <a:endParaRPr lang="ar-IQ"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pPr algn="l"/>
            <a:r>
              <a:rPr lang="en-US" dirty="0" smtClean="0"/>
              <a:t>Some women do experience light spotting throughout their pregnancy, but vaginal bleeding during pregnancy is always a cause for concern. Early in your pregnancy, it could signal a  </a:t>
            </a:r>
            <a:r>
              <a:rPr lang="en-US" dirty="0" smtClean="0">
                <a:hlinkClick r:id="rId2"/>
              </a:rPr>
              <a:t>miscarriage</a:t>
            </a:r>
            <a:r>
              <a:rPr lang="en-US" dirty="0" smtClean="0"/>
              <a:t>. In the second and third trimesters, bleeding is associated with premature labor and complications with the placenta, such as </a:t>
            </a:r>
            <a:r>
              <a:rPr lang="en-US" dirty="0" smtClean="0">
                <a:hlinkClick r:id="rId3"/>
              </a:rPr>
              <a:t>placenta </a:t>
            </a:r>
            <a:r>
              <a:rPr lang="en-US" dirty="0" err="1" smtClean="0">
                <a:hlinkClick r:id="rId3"/>
              </a:rPr>
              <a:t>previa</a:t>
            </a:r>
            <a:r>
              <a:rPr lang="en-US" dirty="0" smtClean="0"/>
              <a:t> or </a:t>
            </a:r>
            <a:r>
              <a:rPr lang="en-US" dirty="0" smtClean="0">
                <a:hlinkClick r:id="rId4"/>
              </a:rPr>
              <a:t>placenta abruption</a:t>
            </a:r>
            <a:r>
              <a:rPr lang="en-US" dirty="0" smtClean="0"/>
              <a:t>. All require immediate medical attention.</a:t>
            </a:r>
          </a:p>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b="1" dirty="0" smtClean="0"/>
              <a:t>7. Blurred vision</a:t>
            </a:r>
            <a:r>
              <a:rPr lang="en-US" dirty="0" smtClean="0"/>
              <a:t/>
            </a:r>
            <a:br>
              <a:rPr lang="en-US" dirty="0" smtClean="0"/>
            </a:br>
            <a:endParaRPr lang="ar-IQ"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l" rtl="0"/>
            <a:r>
              <a:rPr lang="en-US" dirty="0" smtClean="0"/>
              <a:t>It's common for blood pressure to drop during the first 6 months of pregnancy. But combine low blood pressure with exercise and dehydration, and you may be headed for trouble.</a:t>
            </a:r>
          </a:p>
          <a:p>
            <a:pPr algn="l"/>
            <a:r>
              <a:rPr lang="en-US" dirty="0" smtClean="0"/>
              <a:t>If your eyesight gets hazy in the middle of your workout, you may be dehydrated. That alone is enough to send your blood pressure plummeting and your heart into </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Cont..</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l" rtl="0"/>
            <a:r>
              <a:rPr lang="en-US" dirty="0" smtClean="0"/>
              <a:t>overdrive. As a result, not enough blood may be getting to your developing baby's vital organs.</a:t>
            </a:r>
          </a:p>
          <a:p>
            <a:pPr algn="l" rtl="0"/>
            <a:r>
              <a:rPr lang="en-US" dirty="0" smtClean="0"/>
              <a:t>Blurred vision may also be a sign of </a:t>
            </a:r>
            <a:r>
              <a:rPr lang="en-US" dirty="0" smtClean="0">
                <a:hlinkClick r:id="rId2"/>
              </a:rPr>
              <a:t>preeclampsia</a:t>
            </a:r>
            <a:r>
              <a:rPr lang="en-US" dirty="0" smtClean="0"/>
              <a:t>. This condition can be dangerous for your baby because preeclampsia can severely restrict the flow of blood to the placenta.</a:t>
            </a:r>
          </a:p>
          <a:p>
            <a:pPr rtl="0"/>
            <a:r>
              <a:rPr lang="en-US" dirty="0" smtClean="0"/>
              <a:t>.</a:t>
            </a:r>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b="1" dirty="0" smtClean="0"/>
              <a:t>8. Fainting</a:t>
            </a:r>
            <a:r>
              <a:rPr lang="en-US" dirty="0" smtClean="0"/>
              <a:t/>
            </a:r>
            <a:br>
              <a:rPr lang="en-US" dirty="0" smtClean="0"/>
            </a:br>
            <a:endParaRPr lang="ar-IQ" dirty="0"/>
          </a:p>
        </p:txBody>
      </p:sp>
      <p:sp>
        <p:nvSpPr>
          <p:cNvPr id="3" name="عنصر نائب للمحتوى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pPr algn="l"/>
            <a:r>
              <a:rPr lang="en-US" dirty="0" smtClean="0"/>
              <a:t>Fainting during pregnancy shouldn't be taken lightly. It could signal something as simple as dehydration or something serious like major circulatory or heart problems. You may not be getting enough oxygen to your brain, which means your baby may not be getting enough either.</a:t>
            </a:r>
          </a:p>
          <a:p>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smtClean="0"/>
              <a:t>9. Recurring pain in abdomen or chest</a:t>
            </a:r>
            <a:r>
              <a:rPr lang="en-US" dirty="0" smtClean="0"/>
              <a:t/>
            </a:r>
            <a:br>
              <a:rPr lang="en-US" dirty="0" smtClean="0"/>
            </a:br>
            <a:endParaRPr lang="ar-IQ" dirty="0"/>
          </a:p>
        </p:txBody>
      </p:sp>
      <p:sp>
        <p:nvSpPr>
          <p:cNvPr id="3" name="عنصر نائب للمحتوى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pPr algn="l" rtl="0"/>
            <a:r>
              <a:rPr lang="en-US" dirty="0" smtClean="0"/>
              <a:t>It may just be your ligaments stretching, but you could also be having contractions – especially if the pain recurs at somewhat regular intervals.</a:t>
            </a:r>
          </a:p>
          <a:p>
            <a:pPr algn="l" rtl="0"/>
            <a:r>
              <a:rPr lang="en-US" dirty="0" smtClean="0"/>
              <a:t>Women experience labor pain differently: For some the pain is similar to a severe menstrual cramp. For others, the pain is sharp and comes in waves or feels like a recurring pain in the back. Abdominal pain accompanied by bleeding might be a sign of </a:t>
            </a:r>
            <a:r>
              <a:rPr lang="en-US" dirty="0" smtClean="0">
                <a:hlinkClick r:id="rId2"/>
              </a:rPr>
              <a:t>placental abruption</a:t>
            </a:r>
            <a:r>
              <a:rPr lang="en-US" dirty="0" smtClean="0"/>
              <a:t>. You may need to be hooked up to a fetal monitor so your healthcare provider can determine whether you're in labor.</a:t>
            </a:r>
          </a:p>
          <a:p>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US" b="1" dirty="0" smtClean="0"/>
              <a:t>10. Fluid leaking from your vagina</a:t>
            </a:r>
            <a:r>
              <a:rPr lang="en-US" dirty="0" smtClean="0"/>
              <a:t/>
            </a:r>
            <a:br>
              <a:rPr lang="en-US" dirty="0" smtClean="0"/>
            </a:br>
            <a:endParaRPr lang="ar-IQ" dirty="0"/>
          </a:p>
        </p:txBody>
      </p:sp>
      <p:sp>
        <p:nvSpPr>
          <p:cNvPr id="3" name="عنصر نائب للمحتوى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pPr algn="l" rtl="0"/>
            <a:r>
              <a:rPr lang="en-US" dirty="0" smtClean="0"/>
              <a:t>If your underpants are constantly wet or if you feel watery fluid leaking (or gushing) from your vagina, it could mean premature rupture of the membranes. That can be a signal that your body is about to go into labor.</a:t>
            </a:r>
          </a:p>
          <a:p>
            <a:r>
              <a:rPr lang="en-US" dirty="0" smtClean="0"/>
              <a:t> </a:t>
            </a:r>
          </a:p>
          <a:p>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b="1" dirty="0" smtClean="0"/>
              <a:t>Danger signs during labor</a:t>
            </a:r>
            <a:r>
              <a:rPr lang="en-US" dirty="0" smtClean="0"/>
              <a:t/>
            </a:r>
            <a:br>
              <a:rPr lang="en-US" dirty="0" smtClean="0"/>
            </a:br>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l"/>
            <a:r>
              <a:rPr lang="en-US" dirty="0" smtClean="0"/>
              <a:t>Most women, including women with disabilities, give birth safely. But when something goes wrong during labor and birth, it is very important for a woman to get the care she needs to save her life. (For more information about safe labor and birth and the problems that can arise</a:t>
            </a: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i="1" dirty="0" smtClean="0"/>
              <a:t>Waters break but labor does not start within 24 hours </a:t>
            </a:r>
            <a:br>
              <a:rPr lang="en-US" sz="2800" b="1" i="1" dirty="0" smtClean="0"/>
            </a:br>
            <a:endParaRPr lang="ar-IQ" sz="2800" dirty="0"/>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l"/>
            <a:r>
              <a:rPr lang="en-US" b="1" dirty="0" smtClean="0"/>
              <a:t>Go to a health center or hospital.</a:t>
            </a:r>
            <a:r>
              <a:rPr lang="en-US" dirty="0" smtClean="0"/>
              <a:t> When the waters have broken, the risk is much higher that you or your baby could get a serious infection. You may need to get fluids or medicines in the vein (intravenous, IV). </a:t>
            </a:r>
          </a:p>
          <a:p>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health worker examining a woman whose baby is lying sideways in the womb."/>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332656"/>
            <a:ext cx="8568952" cy="6048672"/>
          </a:xfrm>
          <a:prstGeom prst="ellipse">
            <a:avLst/>
          </a:prstGeom>
          <a:ln w="63500" cap="rnd">
            <a:solidFill>
              <a:srgbClr val="99FF66"/>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b="1" i="1" dirty="0" smtClean="0"/>
              <a:t>Baby lying sideways </a:t>
            </a:r>
            <a:br>
              <a:rPr lang="en-US" b="1" i="1" dirty="0" smtClean="0"/>
            </a:br>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l"/>
            <a:r>
              <a:rPr lang="en-US" b="1" dirty="0" smtClean="0"/>
              <a:t>Go to a hospital.</a:t>
            </a:r>
            <a:r>
              <a:rPr lang="en-US" dirty="0" smtClean="0"/>
              <a:t> Do not try to change the position of the baby once labor has started. This can tear the womb or separate the placenta from the womb wall. A baby lying sideways cannot be born without an operation. </a:t>
            </a:r>
          </a:p>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منخهتةحخهن.jpg"/>
          <p:cNvPicPr>
            <a:picLocks noGrp="1" noChangeAspect="1"/>
          </p:cNvPicPr>
          <p:nvPr>
            <p:ph idx="1"/>
          </p:nvPr>
        </p:nvPicPr>
        <p:blipFill>
          <a:blip r:embed="rId2" cstate="print"/>
          <a:stretch>
            <a:fillRect/>
          </a:stretch>
        </p:blipFill>
        <p:spPr>
          <a:xfrm>
            <a:off x="251520" y="188640"/>
            <a:ext cx="8712968" cy="6480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normAutofit fontScale="90000"/>
          </a:bodyPr>
          <a:lstStyle/>
          <a:p>
            <a:r>
              <a:rPr lang="en-US" b="1" i="1" dirty="0" smtClean="0"/>
              <a:t>Bleeding before the baby is born </a:t>
            </a:r>
            <a:br>
              <a:rPr lang="en-US" b="1" i="1" dirty="0" smtClean="0"/>
            </a:br>
            <a:endParaRPr lang="ar-IQ" dirty="0"/>
          </a:p>
        </p:txBody>
      </p:sp>
      <p:sp>
        <p:nvSpPr>
          <p:cNvPr id="3" name="عنصر نائب للمحتوى 2"/>
          <p:cNvSpPr>
            <a:spLocks noGrp="1"/>
          </p:cNvSpPr>
          <p:nvPr>
            <p:ph idx="1"/>
          </p:nvPr>
        </p:nvSpPr>
        <p:spPr>
          <a:solidFill>
            <a:srgbClr val="00B050"/>
          </a:solidFill>
        </p:spPr>
        <p:style>
          <a:lnRef idx="2">
            <a:schemeClr val="accent4"/>
          </a:lnRef>
          <a:fillRef idx="1">
            <a:schemeClr val="lt1"/>
          </a:fillRef>
          <a:effectRef idx="0">
            <a:schemeClr val="accent4"/>
          </a:effectRef>
          <a:fontRef idx="minor">
            <a:schemeClr val="dk1"/>
          </a:fontRef>
        </p:style>
        <p:txBody>
          <a:bodyPr/>
          <a:lstStyle/>
          <a:p>
            <a:pPr algn="l"/>
            <a:r>
              <a:rPr lang="en-US" b="1" dirty="0" smtClean="0"/>
              <a:t>Go to the hospital right away.</a:t>
            </a:r>
            <a:r>
              <a:rPr lang="en-US" dirty="0" smtClean="0"/>
              <a:t> If you are bleeding bright red blood, it could mean the placenta is separating from the womb wall or is covering the opening of the womb. This is very dangerous. </a:t>
            </a:r>
          </a:p>
          <a:p>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normAutofit fontScale="90000"/>
          </a:bodyPr>
          <a:lstStyle/>
          <a:p>
            <a:r>
              <a:rPr lang="en-US" b="1" i="1" dirty="0" smtClean="0"/>
              <a:t>Fever </a:t>
            </a:r>
            <a:br>
              <a:rPr lang="en-US" b="1" i="1" dirty="0" smtClean="0"/>
            </a:br>
            <a:endParaRPr lang="ar-IQ" dirty="0"/>
          </a:p>
        </p:txBody>
      </p:sp>
      <p:sp>
        <p:nvSpPr>
          <p:cNvPr id="3" name="عنصر نائب للمحتوى 2"/>
          <p:cNvSpPr>
            <a:spLocks noGrp="1"/>
          </p:cNvSpPr>
          <p:nvPr>
            <p:ph idx="1"/>
          </p:nvPr>
        </p:nvSpPr>
        <p:spPr>
          <a:solidFill>
            <a:schemeClr val="accent2">
              <a:lumMod val="60000"/>
              <a:lumOff val="40000"/>
            </a:schemeClr>
          </a:solidFill>
        </p:spPr>
        <p:txBody>
          <a:bodyPr/>
          <a:lstStyle/>
          <a:p>
            <a:pPr algn="l"/>
            <a:r>
              <a:rPr lang="en-US" dirty="0" smtClean="0"/>
              <a:t>Fever is usually a sign of infection. If your fever is not very strong, you may just need fluids. Drink plenty of water, tea, or juice, and try to pass urine every few hours. </a:t>
            </a:r>
            <a:br>
              <a:rPr lang="en-US" dirty="0" smtClean="0"/>
            </a:br>
            <a:r>
              <a:rPr lang="en-US" dirty="0" smtClean="0"/>
              <a:t>If your fever is very high and you have chills, </a:t>
            </a:r>
            <a:r>
              <a:rPr lang="en-US" b="1" dirty="0" smtClean="0"/>
              <a:t>go to a health center or hospital</a:t>
            </a:r>
            <a:r>
              <a:rPr lang="en-US" dirty="0" smtClean="0"/>
              <a:t>. You need antibiotic medicines right away. </a:t>
            </a:r>
          </a:p>
          <a:p>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very tired-looking pregnant woman wearing a leg brace."/>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548680"/>
            <a:ext cx="7344816" cy="5688632"/>
          </a:xfrm>
          <a:prstGeom prst="roundRect">
            <a:avLst>
              <a:gd name="adj" fmla="val 8594"/>
            </a:avLst>
          </a:prstGeom>
          <a:solidFill>
            <a:srgbClr val="FFFFFF">
              <a:shade val="85000"/>
            </a:srgbClr>
          </a:solidFill>
          <a:ln>
            <a:solidFill>
              <a:srgbClr val="FF0000"/>
            </a:solidFill>
          </a:ln>
          <a:effectLst>
            <a:glow rad="101600">
              <a:schemeClr val="accent4">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b="1" i="1" dirty="0" smtClean="0"/>
              <a:t>Too long labor </a:t>
            </a:r>
            <a:br>
              <a:rPr lang="en-US" b="1" i="1" dirty="0" smtClean="0"/>
            </a:br>
            <a:endParaRPr lang="ar-IQ" dirty="0"/>
          </a:p>
        </p:txBody>
      </p:sp>
      <p:sp>
        <p:nvSpPr>
          <p:cNvPr id="3" name="عنصر نائب للمحتوى 2"/>
          <p:cNvSpPr>
            <a:spLocks noGrp="1"/>
          </p:cNvSpPr>
          <p:nvPr>
            <p:ph idx="1"/>
          </p:nvPr>
        </p:nvSpPr>
        <p:spPr>
          <a:solidFill>
            <a:schemeClr val="accent1">
              <a:lumMod val="40000"/>
              <a:lumOff val="60000"/>
            </a:schemeClr>
          </a:solidFill>
        </p:spPr>
        <p:txBody>
          <a:bodyPr/>
          <a:lstStyle/>
          <a:p>
            <a:pPr algn="l"/>
            <a:r>
              <a:rPr lang="en-US" b="1" dirty="0" smtClean="0"/>
              <a:t>Go to a health center or hospital.</a:t>
            </a:r>
            <a:r>
              <a:rPr lang="en-US" dirty="0" smtClean="0"/>
              <a:t> When labor lasts longer than 1 day and 1 night, or if you are pushing hard for more than 2 hours, you may need medicines or an operation for the baby to be born. </a:t>
            </a:r>
          </a:p>
          <a:p>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normAutofit fontScale="90000"/>
          </a:bodyPr>
          <a:lstStyle/>
          <a:p>
            <a:r>
              <a:rPr lang="en-US" b="1" i="1" dirty="0" smtClean="0"/>
              <a:t>Green or brown waters </a:t>
            </a:r>
            <a:br>
              <a:rPr lang="en-US" b="1" i="1" dirty="0" smtClean="0"/>
            </a:br>
            <a:endParaRPr lang="ar-IQ" dirty="0"/>
          </a:p>
        </p:txBody>
      </p:sp>
      <p:sp>
        <p:nvSpPr>
          <p:cNvPr id="3" name="عنصر نائب للمحتوى 2"/>
          <p:cNvSpPr>
            <a:spLocks noGrp="1"/>
          </p:cNvSpPr>
          <p:nvPr>
            <p:ph idx="1"/>
          </p:nvPr>
        </p:nvSpPr>
        <p:spPr>
          <a:solidFill>
            <a:schemeClr val="bg2">
              <a:lumMod val="50000"/>
            </a:schemeClr>
          </a:solidFill>
        </p:spPr>
        <p:txBody>
          <a:bodyPr/>
          <a:lstStyle/>
          <a:p>
            <a:pPr algn="l"/>
            <a:r>
              <a:rPr lang="en-US" b="1" dirty="0" smtClean="0"/>
              <a:t>If it is still early labor, or if the mother has not started pushing, it is best for this baby to be born in a hospital.</a:t>
            </a:r>
            <a:r>
              <a:rPr lang="en-US" dirty="0" smtClean="0"/>
              <a:t> When the </a:t>
            </a:r>
            <a:r>
              <a:rPr lang="en-US" u="sng" dirty="0" smtClean="0">
                <a:hlinkClick r:id="rId2" tooltip="Labor and birth"/>
              </a:rPr>
              <a:t>bag of waters breaks</a:t>
            </a:r>
            <a:r>
              <a:rPr lang="en-US" dirty="0" smtClean="0"/>
              <a:t>, the water should be clear or a little pink. Brown or green waters mean the baby has probably passed stool inside the womb and could be in trouble. </a:t>
            </a:r>
          </a:p>
          <a:p>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Cont..</a:t>
            </a:r>
            <a:endParaRPr lang="ar-IQ" dirty="0"/>
          </a:p>
        </p:txBody>
      </p:sp>
      <p:sp>
        <p:nvSpPr>
          <p:cNvPr id="3" name="عنصر نائب للمحتوى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fontScale="92500" lnSpcReduction="20000"/>
          </a:bodyPr>
          <a:lstStyle/>
          <a:p>
            <a:pPr algn="l"/>
            <a:r>
              <a:rPr lang="en-US" b="1" dirty="0" smtClean="0"/>
              <a:t>If the mother is far along in her labor and the baby is going to be born soon, have the mother push as hard as she can and get the baby out quickly.</a:t>
            </a:r>
            <a:r>
              <a:rPr lang="en-US" dirty="0" smtClean="0"/>
              <a:t> As soon as the baby’s head is out, and before it takes its first breath, ask the mother to stop pushing. Wipe the baby’s mouth and nose with a finger wrapped in a clean cloth, or use a suction bulb to suck out the mucus. Once the nose and mouth have </a:t>
            </a:r>
            <a:br>
              <a:rPr lang="en-US" dirty="0" smtClean="0"/>
            </a:br>
            <a:r>
              <a:rPr lang="en-US" dirty="0" smtClean="0"/>
              <a:t>been cleaned out, the mother can push the rest of the baby’s body out. </a:t>
            </a:r>
          </a:p>
          <a:p>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n-US" sz="3600" b="1" i="1" dirty="0" smtClean="0"/>
              <a:t>Pre-</a:t>
            </a:r>
            <a:r>
              <a:rPr lang="en-US" sz="3600" b="1" i="1" dirty="0" err="1" smtClean="0"/>
              <a:t>Eclampsia</a:t>
            </a:r>
            <a:r>
              <a:rPr lang="en-US" sz="3600" b="1" i="1" dirty="0" smtClean="0"/>
              <a:t> (Toxemia of Pregnancy) </a:t>
            </a:r>
            <a:br>
              <a:rPr lang="en-US" sz="3600" b="1" i="1" dirty="0" smtClean="0"/>
            </a:br>
            <a:endParaRPr lang="ar-IQ" sz="3600" dirty="0"/>
          </a:p>
        </p:txBody>
      </p:sp>
      <p:sp>
        <p:nvSpPr>
          <p:cNvPr id="3" name="عنصر نائب للمحتوى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pPr algn="l"/>
            <a:r>
              <a:rPr lang="en-US" sz="4800" dirty="0" smtClean="0"/>
              <a:t>Pre-</a:t>
            </a:r>
            <a:r>
              <a:rPr lang="en-US" sz="4800" dirty="0" err="1" smtClean="0"/>
              <a:t>eclampsia</a:t>
            </a:r>
            <a:r>
              <a:rPr lang="en-US" sz="4800" dirty="0" smtClean="0"/>
              <a:t> can lead to seizures and even death. If the mother has any of these danger signs,</a:t>
            </a:r>
            <a:br>
              <a:rPr lang="en-US" sz="4800" dirty="0" smtClean="0"/>
            </a:br>
            <a:endParaRPr lang="ar-IQ" sz="4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en-US" b="1" dirty="0" smtClean="0"/>
              <a:t>go to a hospital right away:</a:t>
            </a:r>
            <a:r>
              <a:rPr lang="en-US" dirty="0" smtClean="0"/>
              <a:t> </a:t>
            </a:r>
            <a:br>
              <a:rPr lang="en-US" dirty="0" smtClean="0"/>
            </a:br>
            <a:endParaRPr lang="ar-IQ" dirty="0"/>
          </a:p>
        </p:txBody>
      </p:sp>
      <p:sp>
        <p:nvSpPr>
          <p:cNvPr id="3" name="عنصر نائب للمحتوى 2"/>
          <p:cNvSpPr>
            <a:spLocks noGrp="1"/>
          </p:cNvSpPr>
          <p:nvPr>
            <p:ph idx="1"/>
          </p:nvPr>
        </p:nvSpPr>
        <p:spPr>
          <a:solidFill>
            <a:schemeClr val="bg1">
              <a:lumMod val="85000"/>
            </a:schemeClr>
          </a:solidFill>
        </p:spPr>
        <p:txBody>
          <a:bodyPr/>
          <a:lstStyle/>
          <a:p>
            <a:pPr lvl="0" algn="l" rtl="0"/>
            <a:r>
              <a:rPr lang="en-US" dirty="0" smtClean="0"/>
              <a:t>strong headache </a:t>
            </a:r>
          </a:p>
          <a:p>
            <a:pPr lvl="0" algn="l" rtl="0"/>
            <a:r>
              <a:rPr lang="en-US" dirty="0" smtClean="0"/>
              <a:t>blurred or double vision </a:t>
            </a:r>
          </a:p>
          <a:p>
            <a:pPr lvl="0" algn="l" rtl="0"/>
            <a:r>
              <a:rPr lang="en-US" dirty="0" smtClean="0"/>
              <a:t>sudden, steady severe pain at the top of the</a:t>
            </a:r>
            <a:br>
              <a:rPr lang="en-US" dirty="0" smtClean="0"/>
            </a:br>
            <a:r>
              <a:rPr lang="en-US" dirty="0" smtClean="0"/>
              <a:t>belly, just below the high point between the ribs </a:t>
            </a:r>
          </a:p>
          <a:p>
            <a:pPr lvl="0" algn="l" rtl="0"/>
            <a:r>
              <a:rPr lang="en-US" dirty="0" smtClean="0"/>
              <a:t>overactive reflexes </a:t>
            </a:r>
          </a:p>
          <a:p>
            <a:pPr lvl="0" algn="l" rtl="0"/>
            <a:r>
              <a:rPr lang="en-US" dirty="0" smtClean="0"/>
              <a:t>high blood pressure </a:t>
            </a:r>
          </a:p>
          <a:p>
            <a:pPr lvl="0" algn="l" rtl="0"/>
            <a:r>
              <a:rPr lang="en-US" dirty="0" smtClean="0"/>
              <a:t>protein in the urine </a:t>
            </a:r>
          </a:p>
          <a:p>
            <a:pPr algn="l"/>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dirty="0" smtClean="0"/>
              <a:t/>
            </a:r>
            <a:br>
              <a:rPr lang="en-US" dirty="0" smtClean="0"/>
            </a:br>
            <a:r>
              <a:rPr lang="en-US" sz="2700" dirty="0" smtClean="0"/>
              <a:t>If the mother starts to have a seizure and you know she does not have epilepsy: </a:t>
            </a:r>
            <a:br>
              <a:rPr lang="en-US" sz="2700" dirty="0" smtClean="0"/>
            </a:br>
            <a:endParaRPr lang="ar-IQ" sz="2700" dirty="0"/>
          </a:p>
        </p:txBody>
      </p:sp>
      <p:sp>
        <p:nvSpPr>
          <p:cNvPr id="3" name="عنصر نائب للمحتوى 2"/>
          <p:cNvSpPr>
            <a:spLocks noGrp="1"/>
          </p:cNvSpPr>
          <p:nvPr>
            <p:ph idx="1"/>
          </p:nvPr>
        </p:nvSpPr>
        <p:spPr>
          <a:blipFill>
            <a:blip r:embed="rId2" cstate="print"/>
            <a:tile tx="0" ty="0" sx="100000" sy="100000" flip="none" algn="tl"/>
          </a:blipFill>
        </p:spPr>
        <p:txBody>
          <a:bodyPr/>
          <a:lstStyle/>
          <a:p>
            <a:pPr lvl="0" algn="l" rtl="0"/>
            <a:r>
              <a:rPr lang="en-US" dirty="0" smtClean="0"/>
              <a:t>Put something under her head to protect it, and put her on her left side if possible. But do not try to hold her down. </a:t>
            </a:r>
          </a:p>
          <a:p>
            <a:pPr lvl="0" algn="l" rtl="0"/>
            <a:r>
              <a:rPr lang="en-US" dirty="0" smtClean="0"/>
              <a:t>Keep her cool. </a:t>
            </a:r>
          </a:p>
          <a:p>
            <a:pPr lvl="0" algn="l" rtl="0"/>
            <a:r>
              <a:rPr lang="en-US" b="1" dirty="0" smtClean="0"/>
              <a:t>Take her to the nearest hospital.</a:t>
            </a:r>
            <a:r>
              <a:rPr lang="en-US" dirty="0" smtClean="0"/>
              <a:t> </a:t>
            </a:r>
          </a:p>
          <a:p>
            <a:pPr algn="l"/>
            <a:r>
              <a:rPr lang="en-US" dirty="0" smtClean="0"/>
              <a:t/>
            </a:r>
            <a:br>
              <a:rPr lang="en-US" dirty="0" smtClean="0"/>
            </a:br>
            <a:r>
              <a:rPr lang="en-US" dirty="0" smtClean="0"/>
              <a:t>A woman who has </a:t>
            </a:r>
            <a:r>
              <a:rPr lang="en-US" u="sng" dirty="0" smtClean="0">
                <a:hlinkClick r:id="rId3" tooltip="Common health problems"/>
              </a:rPr>
              <a:t>epilepsy</a:t>
            </a:r>
            <a:r>
              <a:rPr lang="en-US" dirty="0" smtClean="0"/>
              <a:t> can also get toxemia. </a:t>
            </a:r>
          </a:p>
          <a:p>
            <a:endParaRPr lang="ar-IQ"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a woman lying on the floor shaking with a cloth under her head."/>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620688"/>
            <a:ext cx="6840760" cy="5256584"/>
          </a:xfrm>
          <a:prstGeom prst="rect">
            <a:avLst/>
          </a:prstGeom>
          <a:ln w="228600" cap="sq" cmpd="thickThin">
            <a:solidFill>
              <a:schemeClr val="tx2">
                <a:lumMod val="60000"/>
                <a:lumOff val="40000"/>
              </a:schemeClr>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Danger sign during pregnancy</a:t>
            </a:r>
            <a:endParaRPr lang="ar-IQ"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l"/>
            <a:r>
              <a:rPr lang="en-US" b="1" dirty="0" smtClean="0"/>
              <a:t>. Decreased fetal movement</a:t>
            </a:r>
            <a:r>
              <a:rPr lang="ar-IQ" b="1" dirty="0" smtClean="0"/>
              <a:t>1-</a:t>
            </a:r>
            <a:endParaRPr lang="en-US" dirty="0" smtClean="0"/>
          </a:p>
          <a:p>
            <a:pPr algn="l"/>
            <a:r>
              <a:rPr lang="en-US" dirty="0" smtClean="0"/>
              <a:t>If you notice that your baby isn't moving around as much as she normally does, stop exercising and take a minute to pay attention to what she's doing. Remember that sometimes it's hard to tell if your baby is moving around when </a:t>
            </a:r>
            <a:r>
              <a:rPr lang="en-US" i="1" dirty="0" smtClean="0"/>
              <a:t>you're</a:t>
            </a:r>
            <a:r>
              <a:rPr lang="en-US" dirty="0" smtClean="0"/>
              <a:t> moving around, too. Also, be sure to eat and drink water before your workout because that may affect your baby's movements</a:t>
            </a:r>
            <a:endParaRPr lang="ar-IQ"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kjiohioh.jpg"/>
          <p:cNvPicPr>
            <a:picLocks noGrp="1" noChangeAspect="1"/>
          </p:cNvPicPr>
          <p:nvPr>
            <p:ph idx="1"/>
          </p:nvPr>
        </p:nvPicPr>
        <p:blipFill>
          <a:blip r:embed="rId2" cstate="print"/>
          <a:stretch>
            <a:fillRect/>
          </a:stretch>
        </p:blipFill>
        <p:spPr>
          <a:xfrm>
            <a:off x="971600" y="548680"/>
            <a:ext cx="7560840" cy="51845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US" b="1" dirty="0" smtClean="0"/>
              <a:t>2. Dizziness</a:t>
            </a:r>
            <a:r>
              <a:rPr lang="en-US" dirty="0" smtClean="0"/>
              <a:t/>
            </a:r>
            <a:br>
              <a:rPr lang="en-US" dirty="0" smtClean="0"/>
            </a:br>
            <a:endParaRPr lang="ar-IQ" dirty="0"/>
          </a:p>
        </p:txBody>
      </p:sp>
      <p:sp>
        <p:nvSpPr>
          <p:cNvPr id="3" name="عنصر نائب للمحتوى 2"/>
          <p:cNvSpPr>
            <a:spLocks noGrp="1"/>
          </p:cNvSpPr>
          <p:nvPr>
            <p:ph idx="1"/>
          </p:nvPr>
        </p:nvSpPr>
        <p:spPr>
          <a:blipFill>
            <a:blip r:embed="rId2" cstate="print"/>
            <a:tile tx="0" ty="0" sx="100000" sy="100000" flip="none" algn="tl"/>
          </a:blipFill>
        </p:spPr>
        <p:txBody>
          <a:bodyPr>
            <a:normAutofit/>
          </a:bodyPr>
          <a:lstStyle/>
          <a:p>
            <a:pPr algn="l"/>
            <a:r>
              <a:rPr lang="en-US" sz="4000" dirty="0" smtClean="0"/>
              <a:t>Persistent dizziness together with fatigue and headaches can be symptoms of severe anemia or another serious condition.</a:t>
            </a:r>
            <a:endParaRPr lang="ar-IQ" sz="4000" dirty="0" smtClean="0"/>
          </a:p>
          <a:p>
            <a:pPr algn="l"/>
            <a:r>
              <a:rPr lang="en-US" sz="4000" b="1" dirty="0" smtClean="0"/>
              <a:t>Call your healthcare provider:</a:t>
            </a:r>
            <a:r>
              <a:rPr lang="en-US" sz="4000" dirty="0" smtClean="0"/>
              <a:t> if you're still dizzy after you've cooled down, rested, and had some water.</a:t>
            </a:r>
          </a:p>
          <a:p>
            <a:pPr algn="l"/>
            <a:endParaRPr lang="en-US" sz="4000" dirty="0" smtClean="0"/>
          </a:p>
          <a:p>
            <a:pPr algn="l"/>
            <a:endParaRPr lang="ar-IQ"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US" b="1" dirty="0" smtClean="0"/>
              <a:t>3. Overheating</a:t>
            </a:r>
            <a:r>
              <a:rPr lang="en-US" dirty="0" smtClean="0"/>
              <a:t/>
            </a:r>
            <a:br>
              <a:rPr lang="en-US" dirty="0" smtClean="0"/>
            </a:br>
            <a:endParaRPr lang="ar-IQ"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l" rtl="0"/>
            <a:r>
              <a:rPr lang="en-US" dirty="0" smtClean="0"/>
              <a:t>If you feel faint or dizzy, or if you develop a headache, nausea, cramps, or a racing heart, your body's telling you that it's having a hard time regulating your internal temperature, which can be harmful to your baby. The baby can get overheated just as you do. When your body overheats, blood flowing to the uterus is diverted to the skin to help the body cool itself off, putting the baby in jeopardy.</a:t>
            </a:r>
          </a:p>
          <a:p>
            <a:pPr algn="l"/>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Cont..</a:t>
            </a:r>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l"/>
            <a:r>
              <a:rPr lang="en-US" b="1" dirty="0" smtClean="0"/>
              <a:t>C</a:t>
            </a:r>
            <a:r>
              <a:rPr lang="en-US" dirty="0" smtClean="0"/>
              <a:t>all your healthcare provider: if you feel very hot and you have symptoms of overheating, like profuse sweating, dizziness or lightheadedness, a headache, nausea, cramps, or an irregular heartbeat.</a:t>
            </a:r>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4. Heart palpitations</a:t>
            </a:r>
            <a:r>
              <a:rPr lang="en-US" dirty="0" smtClean="0"/>
              <a:t/>
            </a:r>
            <a:br>
              <a:rPr lang="en-US" dirty="0" smtClean="0"/>
            </a:b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l"/>
            <a:r>
              <a:rPr lang="en-US" dirty="0" smtClean="0"/>
              <a:t>If your heart is pounding and you can't carry on a conversation without being out of breath, or if you sweat buckets while you exercise, you're probably working too hard. Heart palpitations may be a sign of dehydration, severe anemia, thyroid disease, or a heart problem.</a:t>
            </a:r>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b="1" dirty="0" smtClean="0"/>
              <a:t>5. Swelling in your calf</a:t>
            </a:r>
            <a:r>
              <a:rPr lang="en-US" dirty="0" smtClean="0"/>
              <a:t/>
            </a:r>
            <a:br>
              <a:rPr lang="en-US" dirty="0" smtClean="0"/>
            </a:br>
            <a:endParaRPr lang="ar-IQ" dirty="0"/>
          </a:p>
        </p:txBody>
      </p:sp>
      <p:sp>
        <p:nvSpPr>
          <p:cNvPr id="3" name="عنصر نائب للمحتوى 2"/>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lstStyle/>
          <a:p>
            <a:pPr algn="l"/>
            <a:r>
              <a:rPr lang="en-US" dirty="0" smtClean="0"/>
              <a:t>feet and hands may puff up a after you exercise, but if you notice calf pain or swelling, it could be a sign of deep vein thrombosis (DVT), a potentially life-threatening condition caused by a type of blood clot. DVT usually affects veins deep in the lower leg and thigh and occurs on one side of the body. You may experience redness and skin that feels warm to the touch.</a:t>
            </a:r>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style>
          <a:lnRef idx="1">
            <a:schemeClr val="accent6"/>
          </a:lnRef>
          <a:fillRef idx="2">
            <a:schemeClr val="accent6"/>
          </a:fillRef>
          <a:effectRef idx="1">
            <a:schemeClr val="accent6"/>
          </a:effectRef>
          <a:fontRef idx="minor">
            <a:schemeClr val="dk1"/>
          </a:fontRef>
        </p:style>
        <p:txBody>
          <a:bodyPr>
            <a:normAutofit/>
          </a:bodyPr>
          <a:lstStyle/>
          <a:p>
            <a:pPr algn="l" rtl="0"/>
            <a:r>
              <a:rPr lang="en-US" dirty="0" smtClean="0"/>
              <a:t>Also, </a:t>
            </a:r>
            <a:r>
              <a:rPr lang="en-US" i="1" dirty="0" smtClean="0"/>
              <a:t>sudden</a:t>
            </a:r>
            <a:r>
              <a:rPr lang="en-US" dirty="0" smtClean="0"/>
              <a:t> swelling in your legs (and face and hands), along with high blood pressure, may be a sign of preeclampsia.</a:t>
            </a:r>
          </a:p>
          <a:p>
            <a:pPr algn="l" rtl="0"/>
            <a:r>
              <a:rPr lang="en-US" b="1" dirty="0" smtClean="0"/>
              <a:t>Call your healthcare provider:</a:t>
            </a:r>
            <a:r>
              <a:rPr lang="en-US" dirty="0" smtClean="0"/>
              <a:t> </a:t>
            </a:r>
            <a:r>
              <a:rPr lang="en-US" b="1" u="sng" dirty="0" smtClean="0"/>
              <a:t>immediately</a:t>
            </a:r>
            <a:r>
              <a:rPr lang="en-US" dirty="0" smtClean="0"/>
              <a:t> if you think you have DVT. If you have DVT and you experience chest pain, difficulty breathing, fainting, or any other serious condition, go to the emergency room right away.</a:t>
            </a:r>
          </a:p>
          <a:p>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1297</Words>
  <Application>Microsoft Office PowerPoint</Application>
  <PresentationFormat>On-screen Show (4:3)</PresentationFormat>
  <Paragraphs>65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سمة Office</vt:lpstr>
      <vt:lpstr>Danger signs during pregnancy and labor</vt:lpstr>
      <vt:lpstr>PowerPoint Presentation</vt:lpstr>
      <vt:lpstr>Danger sign during pregnancy</vt:lpstr>
      <vt:lpstr>2. Dizziness </vt:lpstr>
      <vt:lpstr>3. Overheating </vt:lpstr>
      <vt:lpstr>Cont..</vt:lpstr>
      <vt:lpstr>4. Heart palpitations </vt:lpstr>
      <vt:lpstr>5. Swelling in your calf </vt:lpstr>
      <vt:lpstr>PowerPoint Presentation</vt:lpstr>
      <vt:lpstr>6. Vaginal bleeding </vt:lpstr>
      <vt:lpstr>7. Blurred vision </vt:lpstr>
      <vt:lpstr>Cont..</vt:lpstr>
      <vt:lpstr>8. Fainting </vt:lpstr>
      <vt:lpstr>9. Recurring pain in abdomen or chest </vt:lpstr>
      <vt:lpstr>10. Fluid leaking from your vagina </vt:lpstr>
      <vt:lpstr>Danger signs during labor </vt:lpstr>
      <vt:lpstr>Waters break but labor does not start within 24 hours  </vt:lpstr>
      <vt:lpstr>PowerPoint Presentation</vt:lpstr>
      <vt:lpstr>Baby lying sideways  </vt:lpstr>
      <vt:lpstr>Bleeding before the baby is born  </vt:lpstr>
      <vt:lpstr>Fever  </vt:lpstr>
      <vt:lpstr>PowerPoint Presentation</vt:lpstr>
      <vt:lpstr>Too long labor  </vt:lpstr>
      <vt:lpstr>Green or brown waters  </vt:lpstr>
      <vt:lpstr>Cont..</vt:lpstr>
      <vt:lpstr>Pre-Eclampsia (Toxemia of Pregnancy)  </vt:lpstr>
      <vt:lpstr>go to a hospital right away:  </vt:lpstr>
      <vt:lpstr> If the mother starts to have a seizure and you know she does not have epilepsy: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ميثم</dc:creator>
  <cp:lastModifiedBy>Maher</cp:lastModifiedBy>
  <cp:revision>11</cp:revision>
  <dcterms:created xsi:type="dcterms:W3CDTF">2014-01-08T16:26:45Z</dcterms:created>
  <dcterms:modified xsi:type="dcterms:W3CDTF">2021-01-16T13:17:34Z</dcterms:modified>
</cp:coreProperties>
</file>