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8" r:id="rId4"/>
    <p:sldId id="257" r:id="rId5"/>
    <p:sldId id="275" r:id="rId6"/>
    <p:sldId id="267" r:id="rId7"/>
    <p:sldId id="279" r:id="rId8"/>
    <p:sldId id="261" r:id="rId9"/>
    <p:sldId id="280" r:id="rId10"/>
    <p:sldId id="281" r:id="rId11"/>
    <p:sldId id="300" r:id="rId12"/>
    <p:sldId id="268" r:id="rId13"/>
    <p:sldId id="286" r:id="rId14"/>
    <p:sldId id="287" r:id="rId15"/>
    <p:sldId id="264" r:id="rId16"/>
    <p:sldId id="288" r:id="rId17"/>
    <p:sldId id="292" r:id="rId18"/>
    <p:sldId id="290" r:id="rId19"/>
    <p:sldId id="289" r:id="rId20"/>
    <p:sldId id="291" r:id="rId21"/>
    <p:sldId id="282" r:id="rId22"/>
    <p:sldId id="283" r:id="rId23"/>
    <p:sldId id="284" r:id="rId24"/>
    <p:sldId id="285" r:id="rId25"/>
    <p:sldId id="294" r:id="rId26"/>
    <p:sldId id="295" r:id="rId27"/>
    <p:sldId id="297" r:id="rId28"/>
    <p:sldId id="298" r:id="rId29"/>
    <p:sldId id="299" r:id="rId30"/>
    <p:sldId id="269" r:id="rId31"/>
    <p:sldId id="270" r:id="rId32"/>
    <p:sldId id="265" r:id="rId33"/>
    <p:sldId id="30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fld id="{782235F8-28F9-4E23-99FF-3C1785FC8E58}" type="datetimeFigureOut">
              <a:rPr lang="en-US" smtClean="0"/>
              <a:t>1/16/2021</a:t>
            </a:fld>
            <a:endParaRPr lang="en-US"/>
          </a:p>
        </p:txBody>
      </p:sp>
      <p:sp>
        <p:nvSpPr>
          <p:cNvPr id="20" name="عنصر نائب للتذييل 19"/>
          <p:cNvSpPr>
            <a:spLocks noGrp="1"/>
          </p:cNvSpPr>
          <p:nvPr>
            <p:ph type="ftr" sz="quarter" idx="11"/>
          </p:nvPr>
        </p:nvSpPr>
        <p:spPr/>
        <p:txBody>
          <a:bodyPr/>
          <a:lstStyle/>
          <a:p>
            <a:endParaRPr lang="en-US"/>
          </a:p>
        </p:txBody>
      </p:sp>
      <p:sp>
        <p:nvSpPr>
          <p:cNvPr id="10" name="عنصر نائب لرقم الشريحة 9"/>
          <p:cNvSpPr>
            <a:spLocks noGrp="1"/>
          </p:cNvSpPr>
          <p:nvPr>
            <p:ph type="sldNum" sz="quarter" idx="12"/>
          </p:nvPr>
        </p:nvSpPr>
        <p:spPr/>
        <p:txBody>
          <a:bodyPr/>
          <a:lstStyle/>
          <a:p>
            <a:fld id="{53A1B110-BD77-428F-97D2-25CEE8012B28}" type="slidenum">
              <a:rPr lang="en-US" smtClean="0"/>
              <a:t>‹#›</a:t>
            </a:fld>
            <a:endParaRPr lang="en-US"/>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82235F8-28F9-4E23-99FF-3C1785FC8E58}" type="datetimeFigureOut">
              <a:rPr lang="en-US" smtClean="0"/>
              <a:t>1/16/2021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3A1B110-BD77-428F-97D2-25CEE8012B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82235F8-28F9-4E23-99FF-3C1785FC8E58}" type="datetimeFigureOut">
              <a:rPr lang="en-US" smtClean="0"/>
              <a:t>1/16/2021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3A1B110-BD77-428F-97D2-25CEE8012B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82235F8-28F9-4E23-99FF-3C1785FC8E58}" type="datetimeFigureOut">
              <a:rPr lang="en-US" smtClean="0"/>
              <a:t>1/16/2021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3A1B110-BD77-428F-97D2-25CEE8012B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82235F8-28F9-4E23-99FF-3C1785FC8E58}" type="datetimeFigureOut">
              <a:rPr lang="en-US" smtClean="0"/>
              <a:t>1/16/2021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3A1B110-BD77-428F-97D2-25CEE8012B28}" type="slidenum">
              <a:rPr lang="en-US" smtClean="0"/>
              <a:t>‹#›</a:t>
            </a:fld>
            <a:endParaRPr lang="en-US"/>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82235F8-28F9-4E23-99FF-3C1785FC8E58}" type="datetimeFigureOut">
              <a:rPr lang="en-US" smtClean="0"/>
              <a:t>1/16/2021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3A1B110-BD77-428F-97D2-25CEE8012B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782235F8-28F9-4E23-99FF-3C1785FC8E58}" type="datetimeFigureOut">
              <a:rPr lang="en-US" smtClean="0"/>
              <a:t>1/16/2021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3A1B110-BD77-428F-97D2-25CEE8012B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782235F8-28F9-4E23-99FF-3C1785FC8E58}" type="datetimeFigureOut">
              <a:rPr lang="en-US" smtClean="0"/>
              <a:t>1/16/2021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3A1B110-BD77-428F-97D2-25CEE8012B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p>
            <a:fld id="{782235F8-28F9-4E23-99FF-3C1785FC8E58}" type="datetimeFigureOut">
              <a:rPr lang="en-US" smtClean="0"/>
              <a:t>1/16/2021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3A1B110-BD77-428F-97D2-25CEE8012B28}" type="slidenum">
              <a:rPr lang="en-US" smtClean="0"/>
              <a:t>‹#›</a:t>
            </a:fld>
            <a:endParaRPr lang="en-US"/>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82235F8-28F9-4E23-99FF-3C1785FC8E58}" type="datetimeFigureOut">
              <a:rPr lang="en-US" smtClean="0"/>
              <a:t>1/16/2021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3A1B110-BD77-428F-97D2-25CEE8012B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782235F8-28F9-4E23-99FF-3C1785FC8E58}" type="datetimeFigureOut">
              <a:rPr lang="en-US" smtClean="0"/>
              <a:t>1/16/2021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3A1B110-BD77-428F-97D2-25CEE8012B28}" type="slidenum">
              <a:rPr lang="en-US" smtClean="0"/>
              <a:t>‹#›</a:t>
            </a:fld>
            <a:endParaRPr lang="en-US"/>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82235F8-28F9-4E23-99FF-3C1785FC8E58}" type="datetimeFigureOut">
              <a:rPr lang="en-US" smtClean="0"/>
              <a:t>1/16/2021</a:t>
            </a:fld>
            <a:endParaRPr lang="en-US"/>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3A1B110-BD77-428F-97D2-25CEE8012B28}" type="slidenum">
              <a:rPr lang="en-US" smtClean="0"/>
              <a:t>‹#›</a:t>
            </a:fld>
            <a:endParaRPr lang="en-US"/>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dictionary.sensagent.com/Manual%20placenta%20removal/en-en/#cite_note-pmid15207663-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origin-production.wikiwand.com/en/Uterine_inversion#citenoteBh2009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origin-production.wikiwand.com/en/Uterine_inversion#citenoteBh2009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n.wikipedia.org/wiki/Shock_(circulatory)#cite_ref-1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66800" y="76200"/>
            <a:ext cx="7772400" cy="4343400"/>
          </a:xfrm>
        </p:spPr>
        <p:txBody>
          <a:bodyPr>
            <a:normAutofit/>
          </a:bodyPr>
          <a:lstStyle/>
          <a:p>
            <a:pPr algn="ctr"/>
            <a:r>
              <a:rPr lang="en-US" dirty="0" smtClean="0"/>
              <a:t>Maternal and neonatal nursing</a:t>
            </a:r>
            <a:br>
              <a:rPr lang="en-US" dirty="0" smtClean="0"/>
            </a:br>
            <a:r>
              <a:rPr lang="en-US" dirty="0" smtClean="0"/>
              <a:t>nursing elective</a:t>
            </a:r>
            <a:br>
              <a:rPr lang="en-US" dirty="0" smtClean="0"/>
            </a:br>
            <a:r>
              <a:rPr lang="en-US" dirty="0"/>
              <a:t/>
            </a:r>
            <a:br>
              <a:rPr lang="en-US" dirty="0"/>
            </a:br>
            <a:r>
              <a:rPr lang="en-US" dirty="0" smtClean="0">
                <a:solidFill>
                  <a:srgbClr val="FF0000"/>
                </a:solidFill>
              </a:rPr>
              <a:t>complications of third stage of labor </a:t>
            </a:r>
            <a:endParaRPr lang="en-US" dirty="0">
              <a:solidFill>
                <a:srgbClr val="FF0000"/>
              </a:solidFill>
            </a:endParaRPr>
          </a:p>
        </p:txBody>
      </p:sp>
      <p:sp>
        <p:nvSpPr>
          <p:cNvPr id="3" name="عنوان فرعي 2"/>
          <p:cNvSpPr>
            <a:spLocks noGrp="1"/>
          </p:cNvSpPr>
          <p:nvPr>
            <p:ph type="subTitle" idx="1"/>
          </p:nvPr>
        </p:nvSpPr>
        <p:spPr>
          <a:xfrm>
            <a:off x="1371600" y="4800600"/>
            <a:ext cx="7406640" cy="1752600"/>
          </a:xfrm>
        </p:spPr>
        <p:txBody>
          <a:bodyPr>
            <a:normAutofit/>
          </a:bodyPr>
          <a:lstStyle/>
          <a:p>
            <a:pPr algn="ctr"/>
            <a:r>
              <a:rPr lang="ar-IQ" sz="4400" dirty="0" smtClean="0"/>
              <a:t>بأشراف</a:t>
            </a:r>
            <a:r>
              <a:rPr lang="ar-IQ" sz="4400" dirty="0" smtClean="0"/>
              <a:t>: د. ربيعة علي</a:t>
            </a:r>
            <a:endParaRPr lang="en-US" sz="4400" dirty="0"/>
          </a:p>
        </p:txBody>
      </p:sp>
    </p:spTree>
    <p:extLst>
      <p:ext uri="{BB962C8B-B14F-4D97-AF65-F5344CB8AC3E}">
        <p14:creationId xmlns:p14="http://schemas.microsoft.com/office/powerpoint/2010/main" val="2585856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1771"/>
            <a:ext cx="7866888" cy="1066800"/>
          </a:xfrm>
        </p:spPr>
        <p:txBody>
          <a:bodyPr>
            <a:normAutofit/>
          </a:bodyPr>
          <a:lstStyle/>
          <a:p>
            <a:r>
              <a:rPr lang="en-US" sz="4400" dirty="0">
                <a:effectLst/>
              </a:rPr>
              <a:t>Causes</a:t>
            </a:r>
            <a:endParaRPr lang="en-US" sz="4400" dirty="0"/>
          </a:p>
        </p:txBody>
      </p:sp>
      <p:sp>
        <p:nvSpPr>
          <p:cNvPr id="3" name="عنصر نائب للمحتوى 2"/>
          <p:cNvSpPr>
            <a:spLocks noGrp="1"/>
          </p:cNvSpPr>
          <p:nvPr>
            <p:ph idx="1"/>
          </p:nvPr>
        </p:nvSpPr>
        <p:spPr>
          <a:xfrm>
            <a:off x="990600" y="838200"/>
            <a:ext cx="8077200" cy="6019800"/>
          </a:xfrm>
        </p:spPr>
        <p:txBody>
          <a:bodyPr>
            <a:normAutofit fontScale="92500" lnSpcReduction="10000"/>
          </a:bodyPr>
          <a:lstStyle/>
          <a:p>
            <a:r>
              <a:rPr lang="en-US" dirty="0">
                <a:solidFill>
                  <a:srgbClr val="FF0000"/>
                </a:solidFill>
              </a:rPr>
              <a:t>uterine atony </a:t>
            </a:r>
            <a:r>
              <a:rPr lang="en-US" dirty="0"/>
              <a:t>is the inability of the uterus to contract and may lead to continuous bleeding. Retained placental tissue and infection may contribute to uterine atony. Uterine atony is the most common cause of postpartum hemorrhage</a:t>
            </a:r>
            <a:r>
              <a:rPr lang="en-US" dirty="0" smtClean="0"/>
              <a:t>.</a:t>
            </a:r>
            <a:endParaRPr lang="en-US" baseline="30000" dirty="0"/>
          </a:p>
          <a:p>
            <a:pPr marL="82296" indent="0">
              <a:buNone/>
            </a:pPr>
            <a:endParaRPr lang="en-US" dirty="0"/>
          </a:p>
          <a:p>
            <a:r>
              <a:rPr lang="en-US" dirty="0">
                <a:solidFill>
                  <a:srgbClr val="FF0000"/>
                </a:solidFill>
              </a:rPr>
              <a:t>Trauma: </a:t>
            </a:r>
            <a:r>
              <a:rPr lang="en-US" dirty="0"/>
              <a:t>Injury to the birth canal which includes the uterus, cervix, vagina and the</a:t>
            </a:r>
            <a:r>
              <a:rPr lang="en-US" dirty="0">
                <a:solidFill>
                  <a:schemeClr val="tx1">
                    <a:lumMod val="95000"/>
                    <a:lumOff val="5000"/>
                  </a:schemeClr>
                </a:solidFill>
              </a:rPr>
              <a:t> perineum </a:t>
            </a:r>
            <a:r>
              <a:rPr lang="en-US" dirty="0"/>
              <a:t>which can happen even if the delivery is monitored properly. The bleeding is substantial as all these organs become more vascular during pregnancy</a:t>
            </a:r>
            <a:r>
              <a:rPr lang="en-US" dirty="0" smtClean="0"/>
              <a:t>.</a:t>
            </a:r>
          </a:p>
          <a:p>
            <a:endParaRPr lang="en-US" dirty="0"/>
          </a:p>
        </p:txBody>
      </p:sp>
    </p:spTree>
    <p:extLst>
      <p:ext uri="{BB962C8B-B14F-4D97-AF65-F5344CB8AC3E}">
        <p14:creationId xmlns:p14="http://schemas.microsoft.com/office/powerpoint/2010/main" val="754788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FF0000"/>
                </a:solidFill>
              </a:rPr>
              <a:t>Tissue:  </a:t>
            </a:r>
            <a:r>
              <a:rPr lang="en-US" dirty="0"/>
              <a:t>retention of tissue from the placenta or fetus as well as placental abnormalities such as placenta accrete and peraccreta may lead to bleeding.</a:t>
            </a:r>
          </a:p>
          <a:p>
            <a:endParaRPr lang="en-US" dirty="0"/>
          </a:p>
          <a:p>
            <a:r>
              <a:rPr lang="en-US" dirty="0">
                <a:solidFill>
                  <a:srgbClr val="FF0000"/>
                </a:solidFill>
              </a:rPr>
              <a:t>Thrombin: </a:t>
            </a:r>
            <a:r>
              <a:rPr lang="en-US" dirty="0"/>
              <a:t>a bleeding disorder occurs when there is a failure of clotting, such as with diseases known as coagulopathies</a:t>
            </a:r>
          </a:p>
          <a:p>
            <a:endParaRPr lang="en-US" dirty="0"/>
          </a:p>
        </p:txBody>
      </p:sp>
    </p:spTree>
    <p:extLst>
      <p:ext uri="{BB962C8B-B14F-4D97-AF65-F5344CB8AC3E}">
        <p14:creationId xmlns:p14="http://schemas.microsoft.com/office/powerpoint/2010/main" val="196568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1" y="0"/>
            <a:ext cx="8153400" cy="6858000"/>
          </a:xfrm>
        </p:spPr>
      </p:pic>
    </p:spTree>
    <p:extLst>
      <p:ext uri="{BB962C8B-B14F-4D97-AF65-F5344CB8AC3E}">
        <p14:creationId xmlns:p14="http://schemas.microsoft.com/office/powerpoint/2010/main" val="308417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0"/>
            <a:ext cx="7866888" cy="1143000"/>
          </a:xfrm>
        </p:spPr>
        <p:txBody>
          <a:bodyPr/>
          <a:lstStyle/>
          <a:p>
            <a:r>
              <a:rPr lang="en-US" b="1" dirty="0">
                <a:effectLst/>
              </a:rPr>
              <a:t>Risk factors</a:t>
            </a:r>
            <a:endParaRPr lang="en-US" dirty="0"/>
          </a:p>
        </p:txBody>
      </p:sp>
      <p:sp>
        <p:nvSpPr>
          <p:cNvPr id="3" name="عنصر نائب للمحتوى 2"/>
          <p:cNvSpPr>
            <a:spLocks noGrp="1"/>
          </p:cNvSpPr>
          <p:nvPr>
            <p:ph idx="1"/>
          </p:nvPr>
        </p:nvSpPr>
        <p:spPr>
          <a:xfrm>
            <a:off x="1066800" y="1371600"/>
            <a:ext cx="7866888" cy="4876800"/>
          </a:xfrm>
        </p:spPr>
        <p:txBody>
          <a:bodyPr>
            <a:normAutofit/>
          </a:bodyPr>
          <a:lstStyle/>
          <a:p>
            <a:r>
              <a:rPr lang="en-US" sz="2800" dirty="0"/>
              <a:t>Excessive and rapid loss of blood can cause a severe drop in the mother’s blood pressure and can cause shock and death if left untreated.</a:t>
            </a:r>
          </a:p>
        </p:txBody>
      </p:sp>
    </p:spTree>
    <p:extLst>
      <p:ext uri="{BB962C8B-B14F-4D97-AF65-F5344CB8AC3E}">
        <p14:creationId xmlns:p14="http://schemas.microsoft.com/office/powerpoint/2010/main" val="2244876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76200"/>
            <a:ext cx="7866888" cy="1143000"/>
          </a:xfrm>
        </p:spPr>
        <p:txBody>
          <a:bodyPr/>
          <a:lstStyle/>
          <a:p>
            <a:r>
              <a:rPr lang="en-US" b="1" dirty="0">
                <a:effectLst/>
              </a:rPr>
              <a:t>Diagnosis</a:t>
            </a:r>
            <a:endParaRPr lang="en-US" dirty="0"/>
          </a:p>
        </p:txBody>
      </p:sp>
      <p:sp>
        <p:nvSpPr>
          <p:cNvPr id="3" name="عنصر نائب للمحتوى 2"/>
          <p:cNvSpPr>
            <a:spLocks noGrp="1"/>
          </p:cNvSpPr>
          <p:nvPr>
            <p:ph idx="1"/>
          </p:nvPr>
        </p:nvSpPr>
        <p:spPr>
          <a:xfrm>
            <a:off x="990600" y="1371600"/>
            <a:ext cx="7498080" cy="4800600"/>
          </a:xfrm>
        </p:spPr>
        <p:txBody>
          <a:bodyPr/>
          <a:lstStyle/>
          <a:p>
            <a:r>
              <a:rPr lang="en-US" sz="2800" dirty="0"/>
              <a:t>Tests used to diagnose postpartum hemorrhage may include:</a:t>
            </a:r>
          </a:p>
          <a:p>
            <a:r>
              <a:rPr lang="en-US" sz="2800" dirty="0"/>
              <a:t>Estimation of blood loss</a:t>
            </a:r>
          </a:p>
          <a:p>
            <a:r>
              <a:rPr lang="en-US" sz="2800" dirty="0"/>
              <a:t>Measurement of pulse and blood pressure.</a:t>
            </a:r>
          </a:p>
          <a:p>
            <a:r>
              <a:rPr lang="en-US" sz="2800" dirty="0"/>
              <a:t>Hematocrit (red blood cell count)</a:t>
            </a:r>
          </a:p>
          <a:p>
            <a:r>
              <a:rPr lang="en-US" sz="2800" dirty="0"/>
              <a:t>Blood clotting factors</a:t>
            </a:r>
            <a:r>
              <a:rPr lang="en-US" dirty="0"/>
              <a:t>.</a:t>
            </a:r>
          </a:p>
          <a:p>
            <a:endParaRPr lang="en-US" dirty="0"/>
          </a:p>
        </p:txBody>
      </p:sp>
    </p:spTree>
    <p:extLst>
      <p:ext uri="{BB962C8B-B14F-4D97-AF65-F5344CB8AC3E}">
        <p14:creationId xmlns:p14="http://schemas.microsoft.com/office/powerpoint/2010/main" val="136122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76200"/>
            <a:ext cx="7866888" cy="914400"/>
          </a:xfrm>
        </p:spPr>
        <p:txBody>
          <a:bodyPr/>
          <a:lstStyle/>
          <a:p>
            <a:r>
              <a:rPr lang="en-US" dirty="0" smtClean="0">
                <a:solidFill>
                  <a:srgbClr val="FF0000"/>
                </a:solidFill>
              </a:rPr>
              <a:t>2-Retained placenta</a:t>
            </a:r>
            <a:endParaRPr lang="en-US" dirty="0">
              <a:solidFill>
                <a:srgbClr val="FF0000"/>
              </a:solidFill>
            </a:endParaRPr>
          </a:p>
        </p:txBody>
      </p:sp>
      <p:sp>
        <p:nvSpPr>
          <p:cNvPr id="3" name="عنصر نائب للمحتوى 2"/>
          <p:cNvSpPr>
            <a:spLocks noGrp="1"/>
          </p:cNvSpPr>
          <p:nvPr>
            <p:ph idx="1"/>
          </p:nvPr>
        </p:nvSpPr>
        <p:spPr>
          <a:xfrm>
            <a:off x="990600" y="838200"/>
            <a:ext cx="8077200" cy="6019800"/>
          </a:xfrm>
        </p:spPr>
        <p:txBody>
          <a:bodyPr>
            <a:normAutofit fontScale="92500" lnSpcReduction="20000"/>
          </a:bodyPr>
          <a:lstStyle/>
          <a:p>
            <a:pPr marL="82296" indent="0">
              <a:buNone/>
            </a:pPr>
            <a:endParaRPr lang="en-US" dirty="0"/>
          </a:p>
          <a:p>
            <a:r>
              <a:rPr lang="en-US" dirty="0"/>
              <a:t>The retention of part or the whole of the placenta, including the membranes, for over 30 minutes after the delivery of the baby, is called retained placenta. </a:t>
            </a:r>
            <a:endParaRPr lang="en-US" dirty="0" smtClean="0"/>
          </a:p>
          <a:p>
            <a:r>
              <a:rPr lang="en-US" sz="5200" dirty="0" smtClean="0"/>
              <a:t>causes</a:t>
            </a:r>
            <a:r>
              <a:rPr lang="en-US" sz="5200" dirty="0"/>
              <a:t>:</a:t>
            </a:r>
          </a:p>
          <a:p>
            <a:r>
              <a:rPr lang="en-US" dirty="0"/>
              <a:t>Premature closure of the cervix so that the separated placenta is trapped inside the uterine cavity</a:t>
            </a:r>
          </a:p>
          <a:p>
            <a:r>
              <a:rPr lang="en-US" dirty="0"/>
              <a:t>A full urinary bladder which prevents the placenta from passing through the birth canal by its pressure</a:t>
            </a:r>
          </a:p>
          <a:p>
            <a:r>
              <a:rPr lang="en-US" dirty="0"/>
              <a:t>Retention of a part of the membranes or placenta after placental expulsion</a:t>
            </a:r>
          </a:p>
        </p:txBody>
      </p:sp>
    </p:spTree>
    <p:extLst>
      <p:ext uri="{BB962C8B-B14F-4D97-AF65-F5344CB8AC3E}">
        <p14:creationId xmlns:p14="http://schemas.microsoft.com/office/powerpoint/2010/main" val="3375310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1" y="0"/>
            <a:ext cx="7866888" cy="1143000"/>
          </a:xfrm>
        </p:spPr>
        <p:txBody>
          <a:bodyPr>
            <a:normAutofit/>
          </a:bodyPr>
          <a:lstStyle/>
          <a:p>
            <a:r>
              <a:rPr lang="en-US" sz="3200" b="1" dirty="0">
                <a:effectLst/>
              </a:rPr>
              <a:t>Symptoms</a:t>
            </a:r>
            <a:endParaRPr lang="en-US" sz="3200" dirty="0"/>
          </a:p>
        </p:txBody>
      </p:sp>
      <p:sp>
        <p:nvSpPr>
          <p:cNvPr id="3" name="عنصر نائب للمحتوى 2"/>
          <p:cNvSpPr>
            <a:spLocks noGrp="1"/>
          </p:cNvSpPr>
          <p:nvPr>
            <p:ph idx="1"/>
          </p:nvPr>
        </p:nvSpPr>
        <p:spPr>
          <a:xfrm>
            <a:off x="1066800" y="1143000"/>
            <a:ext cx="7866888" cy="5105400"/>
          </a:xfrm>
        </p:spPr>
        <p:txBody>
          <a:bodyPr/>
          <a:lstStyle/>
          <a:p>
            <a:r>
              <a:rPr lang="en-US" sz="2800" dirty="0"/>
              <a:t>Foul smelling vaginal discharge </a:t>
            </a:r>
          </a:p>
          <a:p>
            <a:r>
              <a:rPr lang="en-US" sz="2800" dirty="0"/>
              <a:t>High fever</a:t>
            </a:r>
          </a:p>
          <a:p>
            <a:r>
              <a:rPr lang="en-US" sz="2800" dirty="0"/>
              <a:t>Painful cramping and contracting</a:t>
            </a:r>
          </a:p>
          <a:p>
            <a:r>
              <a:rPr lang="en-US" sz="2800" dirty="0"/>
              <a:t>Delay in milk production</a:t>
            </a:r>
          </a:p>
          <a:p>
            <a:r>
              <a:rPr lang="en-US" sz="2800" dirty="0"/>
              <a:t>Postpartum hemorrhage</a:t>
            </a:r>
            <a:r>
              <a:rPr lang="en-US" dirty="0"/>
              <a:t>.</a:t>
            </a:r>
          </a:p>
          <a:p>
            <a:pPr marL="82296" indent="0">
              <a:buNone/>
            </a:pPr>
            <a:endParaRPr lang="en-US" dirty="0"/>
          </a:p>
        </p:txBody>
      </p:sp>
    </p:spTree>
    <p:extLst>
      <p:ext uri="{BB962C8B-B14F-4D97-AF65-F5344CB8AC3E}">
        <p14:creationId xmlns:p14="http://schemas.microsoft.com/office/powerpoint/2010/main" val="418781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0"/>
            <a:ext cx="7866888" cy="1143000"/>
          </a:xfrm>
        </p:spPr>
        <p:txBody>
          <a:bodyPr>
            <a:normAutofit/>
          </a:bodyPr>
          <a:lstStyle/>
          <a:p>
            <a:r>
              <a:rPr lang="en-US" sz="3200" b="1" dirty="0">
                <a:effectLst/>
              </a:rPr>
              <a:t>Manual placenta removal</a:t>
            </a:r>
            <a:endParaRPr lang="en-US" sz="3200" dirty="0"/>
          </a:p>
        </p:txBody>
      </p:sp>
      <p:sp>
        <p:nvSpPr>
          <p:cNvPr id="3" name="عنصر نائب للمحتوى 2"/>
          <p:cNvSpPr>
            <a:spLocks noGrp="1"/>
          </p:cNvSpPr>
          <p:nvPr>
            <p:ph idx="1"/>
          </p:nvPr>
        </p:nvSpPr>
        <p:spPr>
          <a:xfrm>
            <a:off x="1143000" y="1219200"/>
            <a:ext cx="7790688" cy="5486400"/>
          </a:xfrm>
        </p:spPr>
        <p:txBody>
          <a:bodyPr>
            <a:normAutofit/>
          </a:bodyPr>
          <a:lstStyle/>
          <a:p>
            <a:r>
              <a:rPr lang="en-US" sz="2800" dirty="0"/>
              <a:t>is a procedure to remove a retained placenta from the uterus after childbirth.</a:t>
            </a:r>
            <a:r>
              <a:rPr lang="en-US" sz="2800" baseline="30000" dirty="0">
                <a:hlinkClick r:id="rId2"/>
              </a:rPr>
              <a:t>[1</a:t>
            </a:r>
            <a:r>
              <a:rPr lang="en-US" sz="2800" baseline="30000" dirty="0" smtClean="0">
                <a:hlinkClick r:id="rId2"/>
              </a:rPr>
              <a:t>]</a:t>
            </a:r>
            <a:endParaRPr lang="en-US" sz="2800" baseline="30000" dirty="0" smtClean="0"/>
          </a:p>
          <a:p>
            <a:r>
              <a:rPr lang="en-US" sz="2800" dirty="0" smtClean="0"/>
              <a:t> </a:t>
            </a:r>
            <a:r>
              <a:rPr lang="en-US" sz="2800" dirty="0"/>
              <a:t>It is usually carried out under </a:t>
            </a:r>
            <a:r>
              <a:rPr lang="en-US" sz="2800" dirty="0" smtClean="0"/>
              <a:t>anesthesia </a:t>
            </a:r>
            <a:r>
              <a:rPr lang="en-US" sz="2800" dirty="0"/>
              <a:t>or more rarely, under sedation and analgesia. </a:t>
            </a:r>
            <a:endParaRPr lang="en-US" sz="2800" dirty="0" smtClean="0"/>
          </a:p>
          <a:p>
            <a:r>
              <a:rPr lang="en-US" sz="2800" dirty="0" smtClean="0"/>
              <a:t>A </a:t>
            </a:r>
            <a:r>
              <a:rPr lang="en-US" sz="2800" dirty="0"/>
              <a:t>hand is inserted through the vagina into the uterine cavity and the placenta is detached from the uterine wall and then removed manually. If the placenta does not separate easily from the uterine surface, there may be a placenta </a:t>
            </a:r>
            <a:r>
              <a:rPr lang="en-US" sz="2800" dirty="0" smtClean="0"/>
              <a:t>accrete.</a:t>
            </a:r>
            <a:endParaRPr lang="en-US" sz="2800" dirty="0"/>
          </a:p>
        </p:txBody>
      </p:sp>
    </p:spTree>
    <p:extLst>
      <p:ext uri="{BB962C8B-B14F-4D97-AF65-F5344CB8AC3E}">
        <p14:creationId xmlns:p14="http://schemas.microsoft.com/office/powerpoint/2010/main" val="1923591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072" y="0"/>
            <a:ext cx="8037928"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5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204" y="30114"/>
            <a:ext cx="7946596" cy="667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72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What the 3th stage of labor :</a:t>
            </a:r>
            <a:endParaRPr lang="en-US" sz="2800" dirty="0"/>
          </a:p>
        </p:txBody>
      </p:sp>
      <p:sp>
        <p:nvSpPr>
          <p:cNvPr id="3" name="عنصر نائب للمحتوى 2"/>
          <p:cNvSpPr>
            <a:spLocks noGrp="1"/>
          </p:cNvSpPr>
          <p:nvPr>
            <p:ph idx="1"/>
          </p:nvPr>
        </p:nvSpPr>
        <p:spPr/>
        <p:txBody>
          <a:bodyPr>
            <a:normAutofit/>
          </a:bodyPr>
          <a:lstStyle/>
          <a:p>
            <a:pPr marL="82296" indent="0">
              <a:buNone/>
            </a:pPr>
            <a:r>
              <a:rPr lang="en-US" sz="2400" dirty="0"/>
              <a:t>The third stage of labor is an unpredictable time. It ought to be a period of rest and rejoicing after the birth of the baby if all has gone well so far, but in thousands of women it can become very dangerous. This is because of the many complications that may occur during the third stage. The active management of the third stage is one approach which evolved in to prevent these complications in as many women as possible</a:t>
            </a:r>
            <a:r>
              <a:rPr lang="en-US" sz="2400" dirty="0" smtClean="0"/>
              <a:t>.</a:t>
            </a:r>
          </a:p>
          <a:p>
            <a:pPr marL="82296" indent="0">
              <a:buNone/>
            </a:pPr>
            <a:endParaRPr lang="en-US" sz="2400" dirty="0"/>
          </a:p>
          <a:p>
            <a:pPr marL="82296" indent="0">
              <a:buNone/>
            </a:pPr>
            <a:endParaRPr lang="en-US" sz="2400" dirty="0"/>
          </a:p>
        </p:txBody>
      </p:sp>
    </p:spTree>
    <p:extLst>
      <p:ext uri="{BB962C8B-B14F-4D97-AF65-F5344CB8AC3E}">
        <p14:creationId xmlns:p14="http://schemas.microsoft.com/office/powerpoint/2010/main" val="3438129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399"/>
            <a:ext cx="7924800" cy="656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354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0"/>
            <a:ext cx="7943088" cy="990600"/>
          </a:xfrm>
        </p:spPr>
        <p:txBody>
          <a:bodyPr/>
          <a:lstStyle/>
          <a:p>
            <a:r>
              <a:rPr lang="en-US" sz="5400" b="1" dirty="0" smtClean="0">
                <a:solidFill>
                  <a:srgbClr val="FF0000"/>
                </a:solidFill>
                <a:effectLst/>
              </a:rPr>
              <a:t>3-Shock</a:t>
            </a:r>
            <a:r>
              <a:rPr lang="en-US" dirty="0" smtClean="0">
                <a:effectLst/>
              </a:rPr>
              <a:t> </a:t>
            </a:r>
            <a:endParaRPr lang="en-US" dirty="0"/>
          </a:p>
        </p:txBody>
      </p:sp>
      <p:sp>
        <p:nvSpPr>
          <p:cNvPr id="3" name="عنصر نائب للمحتوى 2"/>
          <p:cNvSpPr>
            <a:spLocks noGrp="1"/>
          </p:cNvSpPr>
          <p:nvPr>
            <p:ph idx="1"/>
          </p:nvPr>
        </p:nvSpPr>
        <p:spPr>
          <a:xfrm>
            <a:off x="990600" y="1066800"/>
            <a:ext cx="8077200" cy="5791200"/>
          </a:xfrm>
        </p:spPr>
        <p:txBody>
          <a:bodyPr/>
          <a:lstStyle/>
          <a:p>
            <a:r>
              <a:rPr lang="en-US" dirty="0"/>
              <a:t>is the state of insufficient blood flow to the tissues of the body as a result of problems with the circulatory system</a:t>
            </a:r>
            <a:r>
              <a:rPr lang="en-US" dirty="0" smtClean="0"/>
              <a:t>.</a:t>
            </a:r>
          </a:p>
          <a:p>
            <a:pPr marL="82296" indent="0">
              <a:buNone/>
            </a:pPr>
            <a:endParaRPr lang="en-US" baseline="30000" dirty="0" smtClean="0"/>
          </a:p>
          <a:p>
            <a:r>
              <a:rPr lang="en-US" dirty="0" smtClean="0"/>
              <a:t> </a:t>
            </a:r>
            <a:r>
              <a:rPr lang="en-US" dirty="0"/>
              <a:t>Initial symptoms of shock may include weakness, fast heart rate, fast breathing, sweating, anxiety, and increased </a:t>
            </a:r>
            <a:r>
              <a:rPr lang="en-US" dirty="0" smtClean="0"/>
              <a:t>thirst.</a:t>
            </a:r>
          </a:p>
          <a:p>
            <a:pPr marL="82296" indent="0">
              <a:buNone/>
            </a:pPr>
            <a:endParaRPr lang="en-US" baseline="30000" dirty="0" smtClean="0"/>
          </a:p>
          <a:p>
            <a:r>
              <a:rPr lang="en-US" dirty="0" smtClean="0"/>
              <a:t> </a:t>
            </a:r>
            <a:r>
              <a:rPr lang="en-US" dirty="0"/>
              <a:t>This may be followed by confusion, unconsciousness, or cardiac arrest, as complications worsen</a:t>
            </a:r>
            <a:r>
              <a:rPr lang="en-US" dirty="0" smtClean="0"/>
              <a:t>.</a:t>
            </a:r>
            <a:endParaRPr lang="en-US" dirty="0"/>
          </a:p>
        </p:txBody>
      </p:sp>
    </p:spTree>
    <p:extLst>
      <p:ext uri="{BB962C8B-B14F-4D97-AF65-F5344CB8AC3E}">
        <p14:creationId xmlns:p14="http://schemas.microsoft.com/office/powerpoint/2010/main" val="2271406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0"/>
            <a:ext cx="7866888" cy="762000"/>
          </a:xfrm>
        </p:spPr>
        <p:txBody>
          <a:bodyPr>
            <a:normAutofit/>
          </a:bodyPr>
          <a:lstStyle/>
          <a:p>
            <a:r>
              <a:rPr lang="en-US" sz="4000" dirty="0">
                <a:effectLst/>
              </a:rPr>
              <a:t>Signs and symptoms</a:t>
            </a:r>
            <a:endParaRPr lang="en-US" sz="4000" dirty="0"/>
          </a:p>
        </p:txBody>
      </p:sp>
      <p:sp>
        <p:nvSpPr>
          <p:cNvPr id="3" name="عنصر نائب للمحتوى 2"/>
          <p:cNvSpPr>
            <a:spLocks noGrp="1"/>
          </p:cNvSpPr>
          <p:nvPr>
            <p:ph idx="1"/>
          </p:nvPr>
        </p:nvSpPr>
        <p:spPr>
          <a:xfrm>
            <a:off x="1066800" y="762000"/>
            <a:ext cx="7924800" cy="6096000"/>
          </a:xfrm>
        </p:spPr>
        <p:txBody>
          <a:bodyPr>
            <a:normAutofit fontScale="92500" lnSpcReduction="20000"/>
          </a:bodyPr>
          <a:lstStyle/>
          <a:p>
            <a:r>
              <a:rPr lang="en-US" dirty="0"/>
              <a:t>some people having only minimal symptoms such as confusion and weakness</a:t>
            </a:r>
            <a:r>
              <a:rPr lang="en-US" dirty="0" smtClean="0"/>
              <a:t>. </a:t>
            </a:r>
            <a:r>
              <a:rPr lang="en-US" dirty="0"/>
              <a:t>While the general signs for all types of shock are low blood pressure, decreased urine output, and confusion, these may not always be present</a:t>
            </a:r>
            <a:r>
              <a:rPr lang="en-US" dirty="0" smtClean="0"/>
              <a:t>. </a:t>
            </a:r>
            <a:r>
              <a:rPr lang="en-US" dirty="0"/>
              <a:t>While a fast heart rate is common, those on β-blockers, those who are athletic, and in 30% of cases of those with shock due to intra abdominal bleeding may have a normal or slow heart rate</a:t>
            </a:r>
            <a:r>
              <a:rPr lang="en-US" dirty="0" smtClean="0"/>
              <a:t>. </a:t>
            </a:r>
            <a:r>
              <a:rPr lang="en-US" dirty="0"/>
              <a:t>Specific subtypes of shock may have additional symptoms</a:t>
            </a:r>
            <a:r>
              <a:rPr lang="en-US" dirty="0" smtClean="0"/>
              <a:t>.</a:t>
            </a:r>
          </a:p>
          <a:p>
            <a:pPr marL="82296" indent="0">
              <a:buNone/>
            </a:pPr>
            <a:r>
              <a:rPr lang="en-US" dirty="0" smtClean="0"/>
              <a:t> </a:t>
            </a:r>
            <a:endParaRPr lang="en-US" dirty="0"/>
          </a:p>
          <a:p>
            <a:r>
              <a:rPr lang="en-US" dirty="0"/>
              <a:t>Dry mucous membrane, reduced skin turgor, prolonged capillary refill time, weak peripheral pulses and cold extremities can be early signs of </a:t>
            </a:r>
            <a:r>
              <a:rPr lang="en-US" dirty="0" smtClean="0"/>
              <a:t>shock</a:t>
            </a:r>
            <a:endParaRPr lang="en-US" dirty="0"/>
          </a:p>
        </p:txBody>
      </p:sp>
    </p:spTree>
    <p:extLst>
      <p:ext uri="{BB962C8B-B14F-4D97-AF65-F5344CB8AC3E}">
        <p14:creationId xmlns:p14="http://schemas.microsoft.com/office/powerpoint/2010/main" val="698658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0"/>
            <a:ext cx="7943088" cy="914400"/>
          </a:xfrm>
        </p:spPr>
        <p:txBody>
          <a:bodyPr/>
          <a:lstStyle/>
          <a:p>
            <a:r>
              <a:rPr lang="en-US" dirty="0">
                <a:effectLst/>
              </a:rPr>
              <a:t>Cause</a:t>
            </a:r>
            <a:endParaRPr lang="en-US" dirty="0"/>
          </a:p>
        </p:txBody>
      </p:sp>
      <p:sp>
        <p:nvSpPr>
          <p:cNvPr id="3" name="عنصر نائب للمحتوى 2"/>
          <p:cNvSpPr>
            <a:spLocks noGrp="1"/>
          </p:cNvSpPr>
          <p:nvPr>
            <p:ph idx="1"/>
          </p:nvPr>
        </p:nvSpPr>
        <p:spPr>
          <a:xfrm>
            <a:off x="990600" y="1143000"/>
            <a:ext cx="8153400" cy="5715000"/>
          </a:xfrm>
        </p:spPr>
        <p:txBody>
          <a:bodyPr/>
          <a:lstStyle/>
          <a:p>
            <a:r>
              <a:rPr lang="en-US" dirty="0"/>
              <a:t>Shock is a common end point of many medical </a:t>
            </a:r>
            <a:r>
              <a:rPr lang="en-US" dirty="0" smtClean="0"/>
              <a:t>conditions. Shock </a:t>
            </a:r>
            <a:r>
              <a:rPr lang="en-US" dirty="0"/>
              <a:t>itself is a life-threatening condition as a result of compromised body circulation</a:t>
            </a:r>
            <a:r>
              <a:rPr lang="en-US" dirty="0" smtClean="0"/>
              <a:t>. </a:t>
            </a:r>
          </a:p>
          <a:p>
            <a:pPr marL="82296" indent="0">
              <a:buNone/>
            </a:pPr>
            <a:endParaRPr lang="en-US" dirty="0" smtClean="0"/>
          </a:p>
          <a:p>
            <a:r>
              <a:rPr lang="en-US" dirty="0" smtClean="0"/>
              <a:t>It </a:t>
            </a:r>
            <a:r>
              <a:rPr lang="en-US" dirty="0"/>
              <a:t>can be divided into four main types based on the underlying cause: hypovolemic, distributive, cardiogenic, and obstructive</a:t>
            </a:r>
            <a:r>
              <a:rPr lang="en-US" dirty="0" smtClean="0"/>
              <a:t>.</a:t>
            </a:r>
            <a:endParaRPr lang="en-US" dirty="0"/>
          </a:p>
        </p:txBody>
      </p:sp>
    </p:spTree>
    <p:extLst>
      <p:ext uri="{BB962C8B-B14F-4D97-AF65-F5344CB8AC3E}">
        <p14:creationId xmlns:p14="http://schemas.microsoft.com/office/powerpoint/2010/main" val="819862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0"/>
            <a:ext cx="7866888" cy="1295400"/>
          </a:xfrm>
        </p:spPr>
        <p:txBody>
          <a:bodyPr>
            <a:normAutofit/>
          </a:bodyPr>
          <a:lstStyle/>
          <a:p>
            <a:r>
              <a:rPr lang="en-US" dirty="0" smtClean="0">
                <a:solidFill>
                  <a:srgbClr val="FF0000"/>
                </a:solidFill>
              </a:rPr>
              <a:t>4-Pulmonary embolism</a:t>
            </a:r>
            <a:endParaRPr lang="en-US" dirty="0">
              <a:solidFill>
                <a:srgbClr val="FF0000"/>
              </a:solidFill>
            </a:endParaRPr>
          </a:p>
        </p:txBody>
      </p:sp>
      <p:sp>
        <p:nvSpPr>
          <p:cNvPr id="3" name="عنصر نائب للمحتوى 2"/>
          <p:cNvSpPr>
            <a:spLocks noGrp="1"/>
          </p:cNvSpPr>
          <p:nvPr>
            <p:ph idx="1"/>
          </p:nvPr>
        </p:nvSpPr>
        <p:spPr>
          <a:xfrm>
            <a:off x="1066800" y="1447800"/>
            <a:ext cx="8001000" cy="5257800"/>
          </a:xfrm>
        </p:spPr>
        <p:txBody>
          <a:bodyPr>
            <a:normAutofit/>
          </a:bodyPr>
          <a:lstStyle/>
          <a:p>
            <a:r>
              <a:rPr lang="en-US" b="1" dirty="0"/>
              <a:t>air embolism</a:t>
            </a:r>
            <a:r>
              <a:rPr lang="en-US" dirty="0"/>
              <a:t>, also known as a </a:t>
            </a:r>
            <a:r>
              <a:rPr lang="en-US" b="1" dirty="0"/>
              <a:t>gas embolism</a:t>
            </a:r>
            <a:r>
              <a:rPr lang="en-US" dirty="0"/>
              <a:t>, is a blood vessel blockage caused by one or more bubbles of air or other gas in the circulatory system</a:t>
            </a:r>
            <a:r>
              <a:rPr lang="en-US" dirty="0" smtClean="0"/>
              <a:t>.</a:t>
            </a:r>
            <a:endParaRPr lang="en-US" baseline="30000" dirty="0" smtClean="0"/>
          </a:p>
          <a:p>
            <a:pPr marL="82296" indent="0">
              <a:buNone/>
            </a:pPr>
            <a:r>
              <a:rPr lang="en-US" dirty="0" smtClean="0"/>
              <a:t>  </a:t>
            </a:r>
          </a:p>
          <a:p>
            <a:r>
              <a:rPr lang="en-US" dirty="0" smtClean="0"/>
              <a:t>Air </a:t>
            </a:r>
            <a:r>
              <a:rPr lang="en-US" dirty="0"/>
              <a:t>embolisms may also occur in the xylem of vascular plants, especially when suffering from water stress. Air can be introduced into the circulation during surgical procedures, lung over-expansion injury, decompression</a:t>
            </a:r>
          </a:p>
        </p:txBody>
      </p:sp>
    </p:spTree>
    <p:extLst>
      <p:ext uri="{BB962C8B-B14F-4D97-AF65-F5344CB8AC3E}">
        <p14:creationId xmlns:p14="http://schemas.microsoft.com/office/powerpoint/2010/main" val="3344065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208" y="76200"/>
            <a:ext cx="7916526"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901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0"/>
            <a:ext cx="7866888" cy="914400"/>
          </a:xfrm>
        </p:spPr>
        <p:txBody>
          <a:bodyPr/>
          <a:lstStyle/>
          <a:p>
            <a:r>
              <a:rPr lang="en-US" dirty="0" smtClean="0"/>
              <a:t>causes</a:t>
            </a:r>
            <a:endParaRPr lang="en-US" dirty="0"/>
          </a:p>
        </p:txBody>
      </p:sp>
      <p:sp>
        <p:nvSpPr>
          <p:cNvPr id="3" name="عنصر نائب للمحتوى 2"/>
          <p:cNvSpPr>
            <a:spLocks noGrp="1"/>
          </p:cNvSpPr>
          <p:nvPr>
            <p:ph idx="1"/>
          </p:nvPr>
        </p:nvSpPr>
        <p:spPr>
          <a:xfrm>
            <a:off x="1066800" y="1295400"/>
            <a:ext cx="8077200" cy="5562600"/>
          </a:xfrm>
        </p:spPr>
        <p:txBody>
          <a:bodyPr>
            <a:normAutofit fontScale="85000" lnSpcReduction="20000"/>
          </a:bodyPr>
          <a:lstStyle/>
          <a:p>
            <a:r>
              <a:rPr lang="en-US" dirty="0"/>
              <a:t>It is mostly agreed that this condition results from amniotic fluid entering the uterine veins and in order for this to occur there are three prerequisites: </a:t>
            </a:r>
          </a:p>
          <a:p>
            <a:r>
              <a:rPr lang="en-US" dirty="0"/>
              <a:t>Ruptured membranes (a term used to define the rupture of the amniotic sac)</a:t>
            </a:r>
          </a:p>
          <a:p>
            <a:r>
              <a:rPr lang="en-US" dirty="0"/>
              <a:t>Ruptured uterine or cervical veins</a:t>
            </a:r>
          </a:p>
          <a:p>
            <a:r>
              <a:rPr lang="en-US" dirty="0"/>
              <a:t>A pressure gradient from uterus to vein</a:t>
            </a:r>
          </a:p>
          <a:p>
            <a:r>
              <a:rPr lang="en-US" dirty="0"/>
              <a:t>Although exposure to fetal tissue is common and thus finding fetal tissue within the maternal circulation is not significant, in a small percentage of women this exposure leads to a complex chain of events resulting in collapse and death. </a:t>
            </a:r>
          </a:p>
          <a:p>
            <a:r>
              <a:rPr lang="en-US" dirty="0"/>
              <a:t>Drugs causing amniotic fluid embolism</a:t>
            </a:r>
          </a:p>
          <a:p>
            <a:r>
              <a:rPr lang="en-US" dirty="0"/>
              <a:t>Dinoprostone</a:t>
            </a:r>
          </a:p>
          <a:p>
            <a:endParaRPr lang="en-US" dirty="0"/>
          </a:p>
        </p:txBody>
      </p:sp>
    </p:spTree>
    <p:extLst>
      <p:ext uri="{BB962C8B-B14F-4D97-AF65-F5344CB8AC3E}">
        <p14:creationId xmlns:p14="http://schemas.microsoft.com/office/powerpoint/2010/main" val="3891253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76200"/>
            <a:ext cx="7866888" cy="1066800"/>
          </a:xfrm>
        </p:spPr>
        <p:txBody>
          <a:bodyPr>
            <a:normAutofit/>
          </a:bodyPr>
          <a:lstStyle/>
          <a:p>
            <a:r>
              <a:rPr lang="en-US" sz="3600" b="1" dirty="0" smtClean="0">
                <a:solidFill>
                  <a:srgbClr val="FF0000"/>
                </a:solidFill>
                <a:effectLst/>
              </a:rPr>
              <a:t>5-Uterine </a:t>
            </a:r>
            <a:r>
              <a:rPr lang="en-US" sz="3600" b="1" dirty="0">
                <a:solidFill>
                  <a:srgbClr val="FF0000"/>
                </a:solidFill>
                <a:effectLst/>
              </a:rPr>
              <a:t>inversion</a:t>
            </a:r>
            <a:endParaRPr lang="en-US" sz="3600" dirty="0">
              <a:solidFill>
                <a:srgbClr val="FF0000"/>
              </a:solidFill>
            </a:endParaRPr>
          </a:p>
        </p:txBody>
      </p:sp>
      <p:sp>
        <p:nvSpPr>
          <p:cNvPr id="3" name="عنصر نائب للمحتوى 2"/>
          <p:cNvSpPr>
            <a:spLocks noGrp="1"/>
          </p:cNvSpPr>
          <p:nvPr>
            <p:ph idx="1"/>
          </p:nvPr>
        </p:nvSpPr>
        <p:spPr>
          <a:xfrm>
            <a:off x="1143000" y="1143000"/>
            <a:ext cx="7498080" cy="5029200"/>
          </a:xfrm>
        </p:spPr>
        <p:txBody>
          <a:bodyPr>
            <a:normAutofit/>
          </a:bodyPr>
          <a:lstStyle/>
          <a:p>
            <a:r>
              <a:rPr lang="en-US" sz="2800" dirty="0"/>
              <a:t>is when the uterus turns inside out, usually </a:t>
            </a:r>
            <a:endParaRPr lang="en-US" sz="2800" dirty="0" smtClean="0"/>
          </a:p>
          <a:p>
            <a:pPr marL="82296" indent="0">
              <a:buNone/>
            </a:pPr>
            <a:r>
              <a:rPr lang="en-US" sz="2800" dirty="0" smtClean="0"/>
              <a:t>following </a:t>
            </a:r>
            <a:r>
              <a:rPr lang="en-US" sz="2800" dirty="0"/>
              <a:t>childbirth.</a:t>
            </a:r>
            <a:r>
              <a:rPr lang="en-US" sz="2800" baseline="30000" dirty="0">
                <a:hlinkClick r:id="rId2"/>
              </a:rPr>
              <a:t>[1</a:t>
            </a:r>
            <a:r>
              <a:rPr lang="en-US" sz="2800" baseline="30000" dirty="0" smtClean="0">
                <a:hlinkClick r:id="rId2"/>
              </a:rPr>
              <a:t>]</a:t>
            </a:r>
            <a:endParaRPr lang="en-US" sz="2800" baseline="30000" dirty="0" smtClean="0"/>
          </a:p>
          <a:p>
            <a:pPr marL="82296" indent="0">
              <a:buNone/>
            </a:pPr>
            <a:endParaRPr lang="en-US" sz="2800" baseline="30000" dirty="0"/>
          </a:p>
          <a:p>
            <a:pPr marL="82296" indent="0">
              <a:buNone/>
            </a:pPr>
            <a:endParaRPr lang="en-US" sz="2800" baseline="30000" dirty="0" smtClean="0"/>
          </a:p>
          <a:p>
            <a:pPr marL="82296" indent="0">
              <a:buNone/>
            </a:pPr>
            <a:r>
              <a:rPr lang="en-US" sz="4000" b="1" dirty="0" smtClean="0"/>
              <a:t>Symptoms</a:t>
            </a:r>
          </a:p>
          <a:p>
            <a:pPr marL="82296" indent="0">
              <a:buNone/>
            </a:pPr>
            <a:r>
              <a:rPr lang="en-US" sz="2800" dirty="0" smtClean="0"/>
              <a:t> </a:t>
            </a:r>
            <a:r>
              <a:rPr lang="en-US" sz="2800" dirty="0"/>
              <a:t>include postpartum bleeding, abdominal pain, a mass in the vagina, and low blood pressure.</a:t>
            </a:r>
            <a:r>
              <a:rPr lang="en-US" sz="2800" baseline="30000" dirty="0">
                <a:hlinkClick r:id="rId2"/>
              </a:rPr>
              <a:t>[1]</a:t>
            </a:r>
            <a:r>
              <a:rPr lang="en-US" sz="2800" dirty="0"/>
              <a:t> Rarely inversion may occur not in association with pregnancy</a:t>
            </a:r>
          </a:p>
        </p:txBody>
      </p:sp>
    </p:spTree>
    <p:extLst>
      <p:ext uri="{BB962C8B-B14F-4D97-AF65-F5344CB8AC3E}">
        <p14:creationId xmlns:p14="http://schemas.microsoft.com/office/powerpoint/2010/main" val="364452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0"/>
            <a:ext cx="7866888" cy="1219200"/>
          </a:xfrm>
        </p:spPr>
        <p:txBody>
          <a:bodyPr/>
          <a:lstStyle/>
          <a:p>
            <a:r>
              <a:rPr lang="en-US" dirty="0">
                <a:effectLst/>
              </a:rPr>
              <a:t>Risk factors</a:t>
            </a:r>
            <a:endParaRPr lang="en-US" dirty="0"/>
          </a:p>
        </p:txBody>
      </p:sp>
      <p:sp>
        <p:nvSpPr>
          <p:cNvPr id="3" name="عنصر نائب للمحتوى 2"/>
          <p:cNvSpPr>
            <a:spLocks noGrp="1"/>
          </p:cNvSpPr>
          <p:nvPr>
            <p:ph idx="1"/>
          </p:nvPr>
        </p:nvSpPr>
        <p:spPr>
          <a:xfrm>
            <a:off x="1143000" y="1219200"/>
            <a:ext cx="7790688" cy="5029200"/>
          </a:xfrm>
        </p:spPr>
        <p:txBody>
          <a:bodyPr/>
          <a:lstStyle/>
          <a:p>
            <a:r>
              <a:rPr lang="en-US" dirty="0"/>
              <a:t>include pulling on the umbilical cord or pushing on the top of the uterus before the placenta has detached.</a:t>
            </a:r>
            <a:r>
              <a:rPr lang="en-US" baseline="30000" dirty="0">
                <a:hlinkClick r:id="rId2"/>
              </a:rPr>
              <a:t>[1</a:t>
            </a:r>
            <a:r>
              <a:rPr lang="en-US" baseline="30000" dirty="0" smtClean="0">
                <a:hlinkClick r:id="rId2"/>
              </a:rPr>
              <a:t>]</a:t>
            </a:r>
            <a:endParaRPr lang="en-US" baseline="30000" dirty="0" smtClean="0"/>
          </a:p>
          <a:p>
            <a:endParaRPr lang="en-US" baseline="30000" dirty="0" smtClean="0"/>
          </a:p>
          <a:p>
            <a:r>
              <a:rPr lang="en-US" dirty="0" smtClean="0"/>
              <a:t> </a:t>
            </a:r>
            <a:r>
              <a:rPr lang="en-US" dirty="0"/>
              <a:t>Other risk factors include uterine atony, placenta previa, and connective tissue disorders.</a:t>
            </a:r>
            <a:r>
              <a:rPr lang="en-US" baseline="30000" dirty="0">
                <a:hlinkClick r:id="rId2"/>
              </a:rPr>
              <a:t>[1</a:t>
            </a:r>
            <a:r>
              <a:rPr lang="en-US" baseline="30000" dirty="0" smtClean="0">
                <a:hlinkClick r:id="rId2"/>
              </a:rPr>
              <a:t>]</a:t>
            </a:r>
            <a:endParaRPr lang="en-US" baseline="30000" dirty="0" smtClean="0"/>
          </a:p>
        </p:txBody>
      </p:sp>
    </p:spTree>
    <p:extLst>
      <p:ext uri="{BB962C8B-B14F-4D97-AF65-F5344CB8AC3E}">
        <p14:creationId xmlns:p14="http://schemas.microsoft.com/office/powerpoint/2010/main" val="1338167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8077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89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76200"/>
            <a:ext cx="7866888" cy="1341438"/>
          </a:xfrm>
        </p:spPr>
        <p:txBody>
          <a:bodyPr>
            <a:noAutofit/>
          </a:bodyPr>
          <a:lstStyle/>
          <a:p>
            <a:r>
              <a:rPr lang="en-US" sz="3600" dirty="0"/>
              <a:t>What happens during the third stage of labor?</a:t>
            </a:r>
            <a:r>
              <a:rPr lang="en-US" sz="2800" dirty="0"/>
              <a:t/>
            </a:r>
            <a:br>
              <a:rPr lang="en-US" sz="2800" dirty="0"/>
            </a:br>
            <a:endParaRPr lang="en-US" sz="2800" dirty="0"/>
          </a:p>
        </p:txBody>
      </p:sp>
      <p:sp>
        <p:nvSpPr>
          <p:cNvPr id="3" name="عنصر نائب للمحتوى 2"/>
          <p:cNvSpPr>
            <a:spLocks noGrp="1"/>
          </p:cNvSpPr>
          <p:nvPr>
            <p:ph idx="1"/>
          </p:nvPr>
        </p:nvSpPr>
        <p:spPr>
          <a:xfrm>
            <a:off x="990600" y="1447800"/>
            <a:ext cx="7943088" cy="5334000"/>
          </a:xfrm>
        </p:spPr>
        <p:txBody>
          <a:bodyPr>
            <a:normAutofit/>
          </a:bodyPr>
          <a:lstStyle/>
          <a:p>
            <a:pPr marL="82296" indent="0" algn="just">
              <a:buNone/>
            </a:pPr>
            <a:r>
              <a:rPr lang="en-US" sz="2800" dirty="0"/>
              <a:t>The third stage of labor begins after the baby is born and ends when the placenta separates from the wall of the uterus and is passed through the vagina. This stage is often called delivery of the "afterbirth" and is the shortest stage of labor. It may last from a few minutes to 20 minutes. You will feel contractions but they won't be as painful. If you had an episiotomy or small tear, it will be stitched during this stage of labor.</a:t>
            </a:r>
            <a:endParaRPr lang="en-US" dirty="0"/>
          </a:p>
        </p:txBody>
      </p:sp>
    </p:spTree>
    <p:extLst>
      <p:ext uri="{BB962C8B-B14F-4D97-AF65-F5344CB8AC3E}">
        <p14:creationId xmlns:p14="http://schemas.microsoft.com/office/powerpoint/2010/main" val="2353329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76200"/>
            <a:ext cx="7790688" cy="990600"/>
          </a:xfrm>
        </p:spPr>
        <p:txBody>
          <a:bodyPr>
            <a:normAutofit/>
          </a:bodyPr>
          <a:lstStyle/>
          <a:p>
            <a:r>
              <a:rPr lang="en-US" sz="4000" dirty="0" smtClean="0"/>
              <a:t>Management of 3th stage of labor : </a:t>
            </a:r>
            <a:endParaRPr lang="en-US" sz="4000" dirty="0"/>
          </a:p>
        </p:txBody>
      </p:sp>
      <p:sp>
        <p:nvSpPr>
          <p:cNvPr id="3" name="عنصر نائب للمحتوى 2"/>
          <p:cNvSpPr>
            <a:spLocks noGrp="1"/>
          </p:cNvSpPr>
          <p:nvPr>
            <p:ph idx="1"/>
          </p:nvPr>
        </p:nvSpPr>
        <p:spPr>
          <a:xfrm>
            <a:off x="1066800" y="1295400"/>
            <a:ext cx="7866888" cy="5486400"/>
          </a:xfrm>
        </p:spPr>
        <p:txBody>
          <a:bodyPr>
            <a:normAutofit/>
          </a:bodyPr>
          <a:lstStyle/>
          <a:p>
            <a:pPr marL="82296" indent="0">
              <a:buNone/>
            </a:pPr>
            <a:r>
              <a:rPr lang="en-US" sz="3600" dirty="0"/>
              <a:t>Active </a:t>
            </a:r>
            <a:r>
              <a:rPr lang="en-US" sz="3600" dirty="0" smtClean="0"/>
              <a:t>management:</a:t>
            </a:r>
          </a:p>
          <a:p>
            <a:r>
              <a:rPr lang="en-US" sz="2800" dirty="0"/>
              <a:t>Oxytocin (10 units IV or IM) is preferred over other uterotonic drugs because it is effective 2-3 minutesafter injection, has minimal side effects and can be used in all women</a:t>
            </a:r>
            <a:r>
              <a:rPr lang="en-US" sz="2800" dirty="0" smtClean="0"/>
              <a:t>.</a:t>
            </a:r>
          </a:p>
          <a:p>
            <a:r>
              <a:rPr lang="en-US" sz="2800" dirty="0"/>
              <a:t>Syntometrine® is more effective than oxytocin (Syntocinon®) in reducing blood loss during the </a:t>
            </a:r>
            <a:r>
              <a:rPr lang="en-US" sz="2800" dirty="0" smtClean="0"/>
              <a:t>delivery of </a:t>
            </a:r>
            <a:r>
              <a:rPr lang="en-US" sz="2800" dirty="0"/>
              <a:t>the </a:t>
            </a:r>
            <a:r>
              <a:rPr lang="en-US" sz="2800" dirty="0" smtClean="0"/>
              <a:t>placenta.</a:t>
            </a:r>
          </a:p>
          <a:p>
            <a:endParaRPr lang="en-US" sz="2800" dirty="0"/>
          </a:p>
          <a:p>
            <a:endParaRPr lang="en-US" sz="2800" dirty="0"/>
          </a:p>
          <a:p>
            <a:endParaRPr lang="en-US" sz="2800" dirty="0"/>
          </a:p>
        </p:txBody>
      </p:sp>
    </p:spTree>
    <p:extLst>
      <p:ext uri="{BB962C8B-B14F-4D97-AF65-F5344CB8AC3E}">
        <p14:creationId xmlns:p14="http://schemas.microsoft.com/office/powerpoint/2010/main" val="1493037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0"/>
            <a:ext cx="7866888" cy="1066800"/>
          </a:xfrm>
        </p:spPr>
        <p:txBody>
          <a:bodyPr>
            <a:normAutofit/>
          </a:bodyPr>
          <a:lstStyle/>
          <a:p>
            <a:r>
              <a:rPr lang="en-US" sz="3200" dirty="0"/>
              <a:t>Physiological </a:t>
            </a:r>
            <a:r>
              <a:rPr lang="en-US" sz="3200" dirty="0" smtClean="0"/>
              <a:t>management.</a:t>
            </a:r>
            <a:endParaRPr lang="en-US" sz="3200" dirty="0"/>
          </a:p>
        </p:txBody>
      </p:sp>
      <p:sp>
        <p:nvSpPr>
          <p:cNvPr id="3" name="عنصر نائب للمحتوى 2"/>
          <p:cNvSpPr>
            <a:spLocks noGrp="1"/>
          </p:cNvSpPr>
          <p:nvPr>
            <p:ph idx="1"/>
          </p:nvPr>
        </p:nvSpPr>
        <p:spPr>
          <a:xfrm>
            <a:off x="990600" y="914400"/>
            <a:ext cx="8153400" cy="5867400"/>
          </a:xfrm>
        </p:spPr>
        <p:txBody>
          <a:bodyPr>
            <a:normAutofit fontScale="85000" lnSpcReduction="20000"/>
          </a:bodyPr>
          <a:lstStyle/>
          <a:p>
            <a:r>
              <a:rPr lang="en-US" dirty="0"/>
              <a:t>Physiological Management The physiological third stage involves supporting the woman’s physiology during the third stage. This is delivery of the placenta without intervention. No oxytocic drug, no cord clamping, unless it has stopped pulsating, no controlled cord traction, no palpation of the uterus. </a:t>
            </a:r>
            <a:r>
              <a:rPr lang="en-US" dirty="0" smtClean="0"/>
              <a:t>Facilitated </a:t>
            </a:r>
            <a:r>
              <a:rPr lang="en-US" dirty="0"/>
              <a:t>by: Lucy Griffiths, Midwife Last reviewed</a:t>
            </a:r>
            <a:r>
              <a:rPr lang="en-US" dirty="0" smtClean="0"/>
              <a:t>:</a:t>
            </a:r>
            <a:endParaRPr lang="en-US" dirty="0"/>
          </a:p>
          <a:p>
            <a:r>
              <a:rPr lang="en-US" dirty="0" smtClean="0"/>
              <a:t>gravity </a:t>
            </a:r>
            <a:r>
              <a:rPr lang="en-US" dirty="0"/>
              <a:t>and the baby suckling at the breast. Signs of separation and descent are seen (Baddock &amp; Dixon, 2006).Providing that fresh blood loss is not excessive, the mother’s condition remains stable and her pulse rate normal, there need be no anxiety. This spontaneous process can take from 20 minutes to an hour. Eighty nine percent of women having physiological management of the third stage birthed their placenta within 40 minutes of birth (Dixon et al, 2006). </a:t>
            </a:r>
          </a:p>
        </p:txBody>
      </p:sp>
    </p:spTree>
    <p:extLst>
      <p:ext uri="{BB962C8B-B14F-4D97-AF65-F5344CB8AC3E}">
        <p14:creationId xmlns:p14="http://schemas.microsoft.com/office/powerpoint/2010/main" val="3307757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0"/>
            <a:ext cx="8077200" cy="838200"/>
          </a:xfrm>
        </p:spPr>
        <p:txBody>
          <a:bodyPr/>
          <a:lstStyle/>
          <a:p>
            <a:r>
              <a:rPr lang="en-US" dirty="0" smtClean="0"/>
              <a:t>References </a:t>
            </a:r>
            <a:endParaRPr lang="en-US" dirty="0"/>
          </a:p>
        </p:txBody>
      </p:sp>
      <p:sp>
        <p:nvSpPr>
          <p:cNvPr id="3" name="عنصر نائب للمحتوى 2"/>
          <p:cNvSpPr>
            <a:spLocks noGrp="1"/>
          </p:cNvSpPr>
          <p:nvPr>
            <p:ph idx="1"/>
          </p:nvPr>
        </p:nvSpPr>
        <p:spPr>
          <a:xfrm>
            <a:off x="990600" y="762000"/>
            <a:ext cx="8153400" cy="6096000"/>
          </a:xfrm>
        </p:spPr>
        <p:txBody>
          <a:bodyPr>
            <a:normAutofit fontScale="62500" lnSpcReduction="20000"/>
          </a:bodyPr>
          <a:lstStyle/>
          <a:p>
            <a:pPr>
              <a:buFont typeface="Arial" pitchFamily="34" charset="0"/>
              <a:buChar char="•"/>
            </a:pPr>
            <a:r>
              <a:rPr lang="en-US" sz="2900" i="1" dirty="0"/>
              <a:t>Bhalla, Rita; Wuntakal, Rekha; Odejinmi, Funlayo; Khan, Rehan U (January 2009). "Acute inversion of the uterus". The Obstetrician &amp; Gynaecologist. </a:t>
            </a:r>
            <a:r>
              <a:rPr lang="en-US" sz="2900" b="1" i="1" dirty="0"/>
              <a:t>11</a:t>
            </a:r>
            <a:r>
              <a:rPr lang="en-US" sz="2900" i="1" dirty="0"/>
              <a:t> (1): 13–18. doi:</a:t>
            </a:r>
            <a:r>
              <a:rPr lang="en-US" sz="2900" i="1" u="sng" dirty="0"/>
              <a:t>10.1576/toag.11.1.13.27463</a:t>
            </a:r>
            <a:r>
              <a:rPr lang="en-US" sz="2900" i="1" dirty="0"/>
              <a:t>.</a:t>
            </a:r>
            <a:endParaRPr lang="en-US" sz="2900" dirty="0"/>
          </a:p>
          <a:p>
            <a:r>
              <a:rPr lang="en-US" sz="2900" dirty="0"/>
              <a:t>https://</a:t>
            </a:r>
            <a:r>
              <a:rPr lang="en-US" sz="2900" dirty="0" smtClean="0"/>
              <a:t>www.ncbi.nlm.nih.gov/pubmed/27054942</a:t>
            </a:r>
            <a:endParaRPr lang="en-US" sz="2900" dirty="0"/>
          </a:p>
          <a:p>
            <a:pPr>
              <a:buFont typeface="Arial" pitchFamily="34" charset="0"/>
              <a:buChar char="•"/>
            </a:pPr>
            <a:r>
              <a:rPr lang="en-US" dirty="0"/>
              <a:t>https://</a:t>
            </a:r>
            <a:r>
              <a:rPr lang="en-US" dirty="0" smtClean="0"/>
              <a:t>www.slideshare.net/hanisahwarrior/complications-of-3rd-stage-of-labo r</a:t>
            </a:r>
          </a:p>
          <a:p>
            <a:pPr>
              <a:buFont typeface="Arial" pitchFamily="34" charset="0"/>
              <a:buChar char="•"/>
            </a:pPr>
            <a:r>
              <a:rPr lang="en-US" dirty="0"/>
              <a:t>Baddock, S. &amp; Dixon, L. (2006). Physiological changes during </a:t>
            </a:r>
            <a:r>
              <a:rPr lang="en-US" dirty="0" smtClean="0"/>
              <a:t>labor </a:t>
            </a:r>
            <a:r>
              <a:rPr lang="en-US" dirty="0"/>
              <a:t>and the postnatal period. Midwifery preparation for practice. (pp. 383-384). Elsevier, Australia. </a:t>
            </a:r>
          </a:p>
          <a:p>
            <a:pPr>
              <a:buFont typeface="Arial" pitchFamily="34" charset="0"/>
              <a:buChar char="•"/>
            </a:pPr>
            <a:r>
              <a:rPr lang="en-US" dirty="0"/>
              <a:t>Dixon, L., Fletcher, L., Tracy, S., </a:t>
            </a:r>
            <a:r>
              <a:rPr lang="en-US" dirty="0" smtClean="0"/>
              <a:t>Gilliland, </a:t>
            </a:r>
            <a:r>
              <a:rPr lang="en-US" dirty="0"/>
              <a:t>K., </a:t>
            </a:r>
            <a:r>
              <a:rPr lang="en-US" dirty="0" smtClean="0"/>
              <a:t>Pair man, </a:t>
            </a:r>
            <a:r>
              <a:rPr lang="en-US" dirty="0"/>
              <a:t>S. &amp; Hendry, C. (2006). Midwives care during the Third Stage of </a:t>
            </a:r>
            <a:r>
              <a:rPr lang="en-US" dirty="0" smtClean="0"/>
              <a:t>Labor: </a:t>
            </a:r>
            <a:r>
              <a:rPr lang="en-US" dirty="0"/>
              <a:t>An analysis of the New Zealand College of Midwives Midwifery Database 2004 – 2008.  New Zealand College of Midwives. 41, October, 20 – 25. </a:t>
            </a:r>
          </a:p>
          <a:p>
            <a:pPr>
              <a:buFont typeface="Arial" pitchFamily="34" charset="0"/>
              <a:buChar char="•"/>
            </a:pPr>
            <a:r>
              <a:rPr lang="en-US" i="1" dirty="0"/>
              <a:t>Weeks, A (January 2015). "The prevention and treatment of postpartum </a:t>
            </a:r>
            <a:r>
              <a:rPr lang="en-US" i="1" dirty="0" smtClean="0"/>
              <a:t>hemorrhage: </a:t>
            </a:r>
            <a:r>
              <a:rPr lang="en-US" i="1" dirty="0"/>
              <a:t>what do we know, and where do we go to next?". BJOG : An International Journal of Obstetrics and </a:t>
            </a:r>
            <a:r>
              <a:rPr lang="en-US" i="1" dirty="0" smtClean="0"/>
              <a:t>Gynecology. </a:t>
            </a:r>
            <a:r>
              <a:rPr lang="en-US" b="1" i="1" dirty="0"/>
              <a:t>122</a:t>
            </a:r>
            <a:r>
              <a:rPr lang="en-US" i="1" dirty="0"/>
              <a:t> (2): 202–10. </a:t>
            </a:r>
            <a:endParaRPr lang="en-US" i="1" dirty="0" smtClean="0"/>
          </a:p>
          <a:p>
            <a:pPr>
              <a:buFont typeface="Arial" pitchFamily="34" charset="0"/>
              <a:buChar char="•"/>
            </a:pPr>
            <a:r>
              <a:rPr lang="en-US" i="1" dirty="0"/>
              <a:t>Lockhart, E (2015). "Postpartum hemorrhage: a continuing challenge". Hematology. American Society of Hematology. Education Program. </a:t>
            </a:r>
            <a:r>
              <a:rPr lang="en-US" b="1" i="1" dirty="0"/>
              <a:t>2015</a:t>
            </a:r>
            <a:r>
              <a:rPr lang="en-US" i="1" dirty="0"/>
              <a:t> (1): 132–7. doi:10.1182/asheducation-2015.1.132. PMID </a:t>
            </a:r>
            <a:r>
              <a:rPr lang="en-US" i="1" dirty="0" smtClean="0"/>
              <a:t>26637712.</a:t>
            </a:r>
            <a:r>
              <a:rPr lang="en-US" dirty="0" smtClean="0"/>
              <a:t>  </a:t>
            </a:r>
          </a:p>
          <a:p>
            <a:pPr>
              <a:buFont typeface="Arial" pitchFamily="34" charset="0"/>
              <a:buChar char="•"/>
            </a:pPr>
            <a:r>
              <a:rPr lang="en-US" b="1" dirty="0">
                <a:hlinkClick r:id="rId2" tooltip="Jump up"/>
              </a:rPr>
              <a:t>^</a:t>
            </a:r>
            <a:r>
              <a:rPr lang="en-US" dirty="0"/>
              <a:t> </a:t>
            </a:r>
            <a:r>
              <a:rPr lang="en-US" i="1" dirty="0"/>
              <a:t>Pacagnella RC, Souza JP, Durocher J, Perel P, Blum J, Winikoff B, Gülmezoglu AM (2013). "A systematic review of the relationship between blood loss and </a:t>
            </a:r>
            <a:r>
              <a:rPr lang="en-US" i="1" dirty="0" smtClean="0"/>
              <a:t>clinical </a:t>
            </a:r>
            <a:r>
              <a:rPr lang="en-US" i="1" dirty="0"/>
              <a:t>signs". PLOS ONE. </a:t>
            </a:r>
            <a:r>
              <a:rPr lang="en-US" b="1" i="1" dirty="0"/>
              <a:t>8</a:t>
            </a:r>
            <a:r>
              <a:rPr lang="en-US" i="1" dirty="0"/>
              <a:t> (3): e57594. Bibcode:2013PLoSO...857594P. </a:t>
            </a:r>
            <a:endParaRPr lang="en-US" dirty="0"/>
          </a:p>
          <a:p>
            <a:endParaRPr lang="en-US" dirty="0"/>
          </a:p>
        </p:txBody>
      </p:sp>
    </p:spTree>
    <p:extLst>
      <p:ext uri="{BB962C8B-B14F-4D97-AF65-F5344CB8AC3E}">
        <p14:creationId xmlns:p14="http://schemas.microsoft.com/office/powerpoint/2010/main" val="4195136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274638"/>
            <a:ext cx="7715250" cy="643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69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2400"/>
            <a:ext cx="7924800" cy="6705600"/>
          </a:xfrm>
        </p:spPr>
      </p:pic>
    </p:spTree>
    <p:extLst>
      <p:ext uri="{BB962C8B-B14F-4D97-AF65-F5344CB8AC3E}">
        <p14:creationId xmlns:p14="http://schemas.microsoft.com/office/powerpoint/2010/main" val="4170323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1" y="76200"/>
            <a:ext cx="7989750" cy="6705600"/>
          </a:xfrm>
        </p:spPr>
      </p:pic>
    </p:spTree>
    <p:extLst>
      <p:ext uri="{BB962C8B-B14F-4D97-AF65-F5344CB8AC3E}">
        <p14:creationId xmlns:p14="http://schemas.microsoft.com/office/powerpoint/2010/main" val="2956918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8919" y="152400"/>
            <a:ext cx="8062424" cy="6629400"/>
          </a:xfrm>
        </p:spPr>
      </p:pic>
    </p:spTree>
    <p:extLst>
      <p:ext uri="{BB962C8B-B14F-4D97-AF65-F5344CB8AC3E}">
        <p14:creationId xmlns:p14="http://schemas.microsoft.com/office/powerpoint/2010/main" val="125016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0"/>
            <a:ext cx="7943088" cy="1066800"/>
          </a:xfrm>
        </p:spPr>
        <p:txBody>
          <a:bodyPr/>
          <a:lstStyle/>
          <a:p>
            <a:r>
              <a:rPr lang="en-US" dirty="0" smtClean="0">
                <a:solidFill>
                  <a:srgbClr val="FF0000"/>
                </a:solidFill>
              </a:rPr>
              <a:t>1-postpartum </a:t>
            </a:r>
            <a:r>
              <a:rPr lang="en-US" dirty="0">
                <a:solidFill>
                  <a:srgbClr val="FF0000"/>
                </a:solidFill>
              </a:rPr>
              <a:t>hemorrhage (PPH)</a:t>
            </a:r>
          </a:p>
        </p:txBody>
      </p:sp>
      <p:sp>
        <p:nvSpPr>
          <p:cNvPr id="3" name="عنصر نائب للمحتوى 2"/>
          <p:cNvSpPr>
            <a:spLocks noGrp="1"/>
          </p:cNvSpPr>
          <p:nvPr>
            <p:ph idx="1"/>
          </p:nvPr>
        </p:nvSpPr>
        <p:spPr>
          <a:xfrm>
            <a:off x="990600" y="1219200"/>
            <a:ext cx="8153400" cy="5486400"/>
          </a:xfrm>
        </p:spPr>
        <p:txBody>
          <a:bodyPr/>
          <a:lstStyle/>
          <a:p>
            <a:r>
              <a:rPr lang="en-US" dirty="0"/>
              <a:t> primary postpartum bleeding is defined as blood loss in excess of 500 ml following vaginal delivery or 1000 ml following caesarean section in the first 24 hours following birth.[2] </a:t>
            </a:r>
            <a:endParaRPr lang="en-US" dirty="0" smtClean="0"/>
          </a:p>
          <a:p>
            <a:r>
              <a:rPr lang="en-US" dirty="0" smtClean="0"/>
              <a:t>Secondary </a:t>
            </a:r>
            <a:r>
              <a:rPr lang="en-US" dirty="0"/>
              <a:t>postpartum bleeding is that which occurs after the first day and up to six weeks after childbirth.[7]</a:t>
            </a:r>
          </a:p>
        </p:txBody>
      </p:sp>
    </p:spTree>
    <p:extLst>
      <p:ext uri="{BB962C8B-B14F-4D97-AF65-F5344CB8AC3E}">
        <p14:creationId xmlns:p14="http://schemas.microsoft.com/office/powerpoint/2010/main" val="34700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28600"/>
            <a:ext cx="7924800" cy="6248401"/>
          </a:xfrm>
        </p:spPr>
      </p:pic>
    </p:spTree>
    <p:extLst>
      <p:ext uri="{BB962C8B-B14F-4D97-AF65-F5344CB8AC3E}">
        <p14:creationId xmlns:p14="http://schemas.microsoft.com/office/powerpoint/2010/main" val="59757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0"/>
            <a:ext cx="7866888" cy="990600"/>
          </a:xfrm>
        </p:spPr>
        <p:txBody>
          <a:bodyPr>
            <a:normAutofit/>
          </a:bodyPr>
          <a:lstStyle/>
          <a:p>
            <a:r>
              <a:rPr lang="en-US" sz="3600" dirty="0"/>
              <a:t>Signs and symptoms</a:t>
            </a:r>
          </a:p>
        </p:txBody>
      </p:sp>
      <p:sp>
        <p:nvSpPr>
          <p:cNvPr id="3" name="عنصر نائب للمحتوى 2"/>
          <p:cNvSpPr>
            <a:spLocks noGrp="1"/>
          </p:cNvSpPr>
          <p:nvPr>
            <p:ph idx="1"/>
          </p:nvPr>
        </p:nvSpPr>
        <p:spPr>
          <a:xfrm>
            <a:off x="990600" y="914400"/>
            <a:ext cx="8153400" cy="5943600"/>
          </a:xfrm>
        </p:spPr>
        <p:txBody>
          <a:bodyPr>
            <a:normAutofit/>
          </a:bodyPr>
          <a:lstStyle/>
          <a:p>
            <a:r>
              <a:rPr lang="en-US" dirty="0"/>
              <a:t>Symptoms generally include heavy bleeding from the vagina that doesn't slow or stop over </a:t>
            </a:r>
            <a:r>
              <a:rPr lang="en-US" dirty="0" smtClean="0"/>
              <a:t>time</a:t>
            </a:r>
            <a:r>
              <a:rPr lang="en-US" dirty="0"/>
              <a:t>.</a:t>
            </a:r>
            <a:r>
              <a:rPr lang="en-US" dirty="0" smtClean="0"/>
              <a:t> </a:t>
            </a:r>
            <a:r>
              <a:rPr lang="en-US" dirty="0"/>
              <a:t>Initially there may be an increased heart rate, feeling faint </a:t>
            </a:r>
            <a:r>
              <a:rPr lang="en-US" dirty="0" smtClean="0"/>
              <a:t>upon standing</a:t>
            </a:r>
            <a:r>
              <a:rPr lang="en-US" dirty="0"/>
              <a:t>, and an increased respiratory rate</a:t>
            </a:r>
            <a:r>
              <a:rPr lang="en-US" dirty="0" smtClean="0"/>
              <a:t>. </a:t>
            </a:r>
            <a:r>
              <a:rPr lang="en-US" dirty="0"/>
              <a:t>As more blood is lost, the woman may feel cold, blood pressure may drop, and she may become unconscious</a:t>
            </a:r>
            <a:r>
              <a:rPr lang="en-US" dirty="0" smtClean="0"/>
              <a:t>.</a:t>
            </a:r>
          </a:p>
          <a:p>
            <a:pPr marL="82296" indent="0">
              <a:buNone/>
            </a:pPr>
            <a:r>
              <a:rPr lang="en-US" dirty="0" smtClean="0"/>
              <a:t> </a:t>
            </a:r>
            <a:endParaRPr lang="en-US" dirty="0"/>
          </a:p>
          <a:p>
            <a:r>
              <a:rPr lang="en-US" dirty="0"/>
              <a:t>Signs and symptoms of circulatory shock may also include blurry vision, cold and clammy skin, confusion, and feeling sleepy or weak</a:t>
            </a:r>
            <a:r>
              <a:rPr lang="en-US" dirty="0" smtClean="0"/>
              <a:t>.</a:t>
            </a:r>
            <a:endParaRPr lang="en-US" dirty="0"/>
          </a:p>
          <a:p>
            <a:endParaRPr lang="en-US" dirty="0"/>
          </a:p>
        </p:txBody>
      </p:sp>
    </p:spTree>
    <p:extLst>
      <p:ext uri="{BB962C8B-B14F-4D97-AF65-F5344CB8AC3E}">
        <p14:creationId xmlns:p14="http://schemas.microsoft.com/office/powerpoint/2010/main" val="239505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659</TotalTime>
  <Words>1592</Words>
  <Application>Microsoft Office PowerPoint</Application>
  <PresentationFormat>On-screen Show (4:3)</PresentationFormat>
  <Paragraphs>99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انقلاب</vt:lpstr>
      <vt:lpstr>Maternal and neonatal nursing nursing elective  complications of third stage of labor </vt:lpstr>
      <vt:lpstr>What the 3th stage of labor :</vt:lpstr>
      <vt:lpstr>What happens during the third stage of labor? </vt:lpstr>
      <vt:lpstr>PowerPoint Presentation</vt:lpstr>
      <vt:lpstr>PowerPoint Presentation</vt:lpstr>
      <vt:lpstr>PowerPoint Presentation</vt:lpstr>
      <vt:lpstr>1-postpartum hemorrhage (PPH)</vt:lpstr>
      <vt:lpstr>PowerPoint Presentation</vt:lpstr>
      <vt:lpstr>Signs and symptoms</vt:lpstr>
      <vt:lpstr>Causes</vt:lpstr>
      <vt:lpstr>PowerPoint Presentation</vt:lpstr>
      <vt:lpstr>PowerPoint Presentation</vt:lpstr>
      <vt:lpstr>Risk factors</vt:lpstr>
      <vt:lpstr>Diagnosis</vt:lpstr>
      <vt:lpstr>2-Retained placenta</vt:lpstr>
      <vt:lpstr>Symptoms</vt:lpstr>
      <vt:lpstr>Manual placenta removal</vt:lpstr>
      <vt:lpstr>PowerPoint Presentation</vt:lpstr>
      <vt:lpstr>PowerPoint Presentation</vt:lpstr>
      <vt:lpstr>PowerPoint Presentation</vt:lpstr>
      <vt:lpstr>3-Shock </vt:lpstr>
      <vt:lpstr>Signs and symptoms</vt:lpstr>
      <vt:lpstr>Cause</vt:lpstr>
      <vt:lpstr>4-Pulmonary embolism</vt:lpstr>
      <vt:lpstr>PowerPoint Presentation</vt:lpstr>
      <vt:lpstr>causes</vt:lpstr>
      <vt:lpstr>5-Uterine inversion</vt:lpstr>
      <vt:lpstr>Risk factors</vt:lpstr>
      <vt:lpstr>PowerPoint Presentation</vt:lpstr>
      <vt:lpstr>Management of 3th stage of labor : </vt:lpstr>
      <vt:lpstr>Physiological management.</vt:lpstr>
      <vt:lpstr>References </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of third stage of labor</dc:title>
  <dc:creator>DR.Ahmed Saker 2o1O</dc:creator>
  <cp:lastModifiedBy>Maher</cp:lastModifiedBy>
  <cp:revision>53</cp:revision>
  <dcterms:created xsi:type="dcterms:W3CDTF">2020-11-14T12:52:06Z</dcterms:created>
  <dcterms:modified xsi:type="dcterms:W3CDTF">2021-01-16T13:22:54Z</dcterms:modified>
</cp:coreProperties>
</file>