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2" r:id="rId5"/>
    <p:sldId id="259" r:id="rId6"/>
    <p:sldId id="293" r:id="rId7"/>
    <p:sldId id="294" r:id="rId8"/>
    <p:sldId id="260" r:id="rId9"/>
    <p:sldId id="295" r:id="rId10"/>
    <p:sldId id="261" r:id="rId11"/>
    <p:sldId id="262" r:id="rId12"/>
    <p:sldId id="263" r:id="rId13"/>
    <p:sldId id="264" r:id="rId14"/>
    <p:sldId id="265" r:id="rId15"/>
    <p:sldId id="266" r:id="rId16"/>
    <p:sldId id="267" r:id="rId17"/>
    <p:sldId id="268" r:id="rId18"/>
    <p:sldId id="296"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76" d="100"/>
          <a:sy n="76" d="100"/>
        </p:scale>
        <p:origin x="-121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DDD72ED7-2BB9-45EE-A5C7-22471A40C674}" type="datetimeFigureOut">
              <a:rPr lang="en-US" smtClean="0"/>
              <a:pPr/>
              <a:t>1/18/2021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EDC60A9-5058-46B4-87FE-F34E46E421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DDD72ED7-2BB9-45EE-A5C7-22471A40C674}"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C60A9-5058-46B4-87FE-F34E46E421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DDD72ED7-2BB9-45EE-A5C7-22471A40C674}"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C60A9-5058-46B4-87FE-F34E46E421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DDD72ED7-2BB9-45EE-A5C7-22471A40C674}"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C60A9-5058-46B4-87FE-F34E46E421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DDD72ED7-2BB9-45EE-A5C7-22471A40C674}"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C60A9-5058-46B4-87FE-F34E46E421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DDD72ED7-2BB9-45EE-A5C7-22471A40C674}"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C60A9-5058-46B4-87FE-F34E46E421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DDD72ED7-2BB9-45EE-A5C7-22471A40C674}"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C60A9-5058-46B4-87FE-F34E46E421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DDD72ED7-2BB9-45EE-A5C7-22471A40C674}"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C60A9-5058-46B4-87FE-F34E46E421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72ED7-2BB9-45EE-A5C7-22471A40C674}"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C60A9-5058-46B4-87FE-F34E46E421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DDD72ED7-2BB9-45EE-A5C7-22471A40C674}"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C60A9-5058-46B4-87FE-F34E46E421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DDD72ED7-2BB9-45EE-A5C7-22471A40C674}"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EDC60A9-5058-46B4-87FE-F34E46E4218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DD72ED7-2BB9-45EE-A5C7-22471A40C674}" type="datetimeFigureOut">
              <a:rPr lang="en-US" smtClean="0"/>
              <a:pPr/>
              <a:t>1/18/2021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DC60A9-5058-46B4-87FE-F34E46E4218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y.clevelandclinic.org/health/articles/non-steroidal-anti-inflammatory-medicines-nsaids" TargetMode="External"/><Relationship Id="rId2" Type="http://schemas.openxmlformats.org/officeDocument/2006/relationships/hyperlink" Target="https://my.clevelandclinic.org/health/articles/avoiding-dehydratio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ancer.org/cancer/breast-cancer/about/how-common-is-breast-cancer.html" TargetMode="External"/><Relationship Id="rId2" Type="http://schemas.openxmlformats.org/officeDocument/2006/relationships/hyperlink" Target="https://www.medicalnewstoday.com/info/cancer-oncology/"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cancer.org/cancer/breast-cancer/about/how-common-is-breast-cancer.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medicalnewstoday.com/articles/249141.php" TargetMode="External"/><Relationship Id="rId2" Type="http://schemas.openxmlformats.org/officeDocument/2006/relationships/hyperlink" Target="https://www.cancer.org/cancer/breast-cancer/understanding-a-breast-cancer-diagnosis/stages-of-breast-cancer.html" TargetMode="External"/><Relationship Id="rId1" Type="http://schemas.openxmlformats.org/officeDocument/2006/relationships/slideLayout" Target="../slideLayouts/slideLayout2.xml"/><Relationship Id="rId4" Type="http://schemas.openxmlformats.org/officeDocument/2006/relationships/hyperlink" Target="https://www.medicalnewstoday.com/articles/300871.php"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medicinenet.com/menopause/article.htm" TargetMode="External"/><Relationship Id="rId2" Type="http://schemas.openxmlformats.org/officeDocument/2006/relationships/hyperlink" Target="https://www.medicinenet.com/menstruation/article.htm" TargetMode="External"/><Relationship Id="rId1" Type="http://schemas.openxmlformats.org/officeDocument/2006/relationships/slideLayout" Target="../slideLayouts/slideLayout2.xml"/><Relationship Id="rId4" Type="http://schemas.openxmlformats.org/officeDocument/2006/relationships/hyperlink" Target="https://www.medicinenet.com/mammogram/article.htm"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medicinenet.com/oral_contraceptives_birth_control_pills/article.htm" TargetMode="External"/><Relationship Id="rId2" Type="http://schemas.openxmlformats.org/officeDocument/2006/relationships/hyperlink" Target="https://www.medicinenet.com/obesity_weight_loss/article.htm" TargetMode="External"/><Relationship Id="rId1" Type="http://schemas.openxmlformats.org/officeDocument/2006/relationships/slideLayout" Target="../slideLayouts/slideLayout2.xml"/><Relationship Id="rId4" Type="http://schemas.openxmlformats.org/officeDocument/2006/relationships/hyperlink" Target="https://www.medicinenet.com/menopause_and_perimenopause_pictures_slideshow/article.htm"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1295400"/>
            <a:ext cx="7851648" cy="4724400"/>
          </a:xfrm>
        </p:spPr>
        <p:txBody>
          <a:bodyPr>
            <a:normAutofit/>
          </a:bodyPr>
          <a:lstStyle/>
          <a:p>
            <a:pPr algn="ctr"/>
            <a:r>
              <a:rPr lang="en-US" sz="7200" dirty="0" smtClean="0">
                <a:solidFill>
                  <a:srgbClr val="002060"/>
                </a:solidFill>
              </a:rPr>
              <a:t>Breast health</a:t>
            </a: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sz="4000" dirty="0" smtClean="0">
                <a:solidFill>
                  <a:srgbClr val="002060"/>
                </a:solidFill>
              </a:rPr>
              <a:t>Prof. Dr. </a:t>
            </a:r>
            <a:r>
              <a:rPr lang="en-US" sz="4000" dirty="0" err="1" smtClean="0">
                <a:solidFill>
                  <a:srgbClr val="002060"/>
                </a:solidFill>
              </a:rPr>
              <a:t>Rabea</a:t>
            </a:r>
            <a:r>
              <a:rPr lang="en-US" sz="4000" dirty="0" smtClean="0">
                <a:solidFill>
                  <a:srgbClr val="002060"/>
                </a:solidFill>
              </a:rPr>
              <a:t> M. Ali </a:t>
            </a:r>
            <a:br>
              <a:rPr lang="en-US" sz="4000" dirty="0" smtClean="0">
                <a:solidFill>
                  <a:srgbClr val="002060"/>
                </a:solidFill>
              </a:rPr>
            </a:br>
            <a:endParaRPr lang="en-US" sz="4000" dirty="0">
              <a:solidFill>
                <a:srgbClr val="002060"/>
              </a:solidFill>
            </a:endParaRPr>
          </a:p>
        </p:txBody>
      </p:sp>
    </p:spTree>
    <p:extLst>
      <p:ext uri="{BB962C8B-B14F-4D97-AF65-F5344CB8AC3E}">
        <p14:creationId xmlns:p14="http://schemas.microsoft.com/office/powerpoint/2010/main" val="11206632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905000"/>
            <a:ext cx="8229600" cy="4221163"/>
          </a:xfrm>
        </p:spPr>
        <p:txBody>
          <a:bodyPr>
            <a:noAutofit/>
          </a:bodyPr>
          <a:lstStyle/>
          <a:p>
            <a:pPr fontAlgn="base">
              <a:lnSpc>
                <a:spcPct val="150000"/>
              </a:lnSpc>
            </a:pPr>
            <a:r>
              <a:rPr lang="en-US" dirty="0" smtClean="0">
                <a:latin typeface="Times New Roman" panose="02020603050405020304" pitchFamily="18" charset="0"/>
                <a:cs typeface="Times New Roman" panose="02020603050405020304" pitchFamily="18" charset="0"/>
              </a:rPr>
              <a:t>Many </a:t>
            </a:r>
            <a:r>
              <a:rPr lang="en-US" dirty="0">
                <a:latin typeface="Times New Roman" panose="02020603050405020304" pitchFamily="18" charset="0"/>
                <a:cs typeface="Times New Roman" panose="02020603050405020304" pitchFamily="18" charset="0"/>
              </a:rPr>
              <a:t>other hormones also play vital roles in milk production. These include (FSH), (LH), prolactin, oxytocin, and human placental </a:t>
            </a:r>
            <a:r>
              <a:rPr lang="en-US" dirty="0" err="1">
                <a:latin typeface="Times New Roman" panose="02020603050405020304" pitchFamily="18" charset="0"/>
                <a:cs typeface="Times New Roman" panose="02020603050405020304" pitchFamily="18" charset="0"/>
              </a:rPr>
              <a:t>lactogen</a:t>
            </a:r>
            <a:r>
              <a:rPr lang="en-US" dirty="0">
                <a:latin typeface="Times New Roman" panose="02020603050405020304" pitchFamily="18" charset="0"/>
                <a:cs typeface="Times New Roman" panose="02020603050405020304" pitchFamily="18" charset="0"/>
              </a:rPr>
              <a:t> (HPL).</a:t>
            </a:r>
          </a:p>
          <a:p>
            <a:pPr fontAlgn="base">
              <a:lnSpc>
                <a:spcPct val="150000"/>
              </a:lnSpc>
            </a:pPr>
            <a:r>
              <a:rPr lang="en-US" dirty="0" smtClean="0">
                <a:latin typeface="Times New Roman" panose="02020603050405020304" pitchFamily="18" charset="0"/>
                <a:cs typeface="Times New Roman" panose="02020603050405020304" pitchFamily="18" charset="0"/>
              </a:rPr>
              <a:t>blood </a:t>
            </a:r>
            <a:r>
              <a:rPr lang="en-US" dirty="0">
                <a:latin typeface="Times New Roman" panose="02020603050405020304" pitchFamily="18" charset="0"/>
                <a:cs typeface="Times New Roman" panose="02020603050405020304" pitchFamily="18" charset="0"/>
              </a:rPr>
              <a:t>vessels in the breast becoming more visible and the areola getting larger and darker. All of these changes are in preparation for breastfeeding the baby after birth.</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53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28600"/>
            <a:ext cx="8229600" cy="1143000"/>
          </a:xfrm>
        </p:spPr>
        <p:txBody>
          <a:bodyPr>
            <a:noAutofit/>
          </a:bodyPr>
          <a:lstStyle/>
          <a:p>
            <a:r>
              <a:rPr lang="en-US" sz="3200" b="1" dirty="0">
                <a:latin typeface="Times New Roman" panose="02020603050405020304" pitchFamily="18" charset="0"/>
                <a:cs typeface="Times New Roman" panose="02020603050405020304" pitchFamily="18" charset="0"/>
              </a:rPr>
              <a:t>What happens to the breasts at menopause?</a:t>
            </a:r>
            <a:br>
              <a:rPr lang="en-US" sz="32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1143000"/>
            <a:ext cx="8229600" cy="5715000"/>
          </a:xfrm>
        </p:spPr>
        <p:txBody>
          <a:bodyPr>
            <a:noAutofit/>
          </a:bodyPr>
          <a:lstStyle/>
          <a:p>
            <a:pPr marL="0" indent="0">
              <a:lnSpc>
                <a:spcPct val="170000"/>
              </a:lnSpc>
              <a:buNone/>
            </a:pPr>
            <a:r>
              <a:rPr lang="en-US" sz="2800" dirty="0"/>
              <a:t>By the time a woman reaches her late 40s and early 50s, perimenopause is starting or is well underway. </a:t>
            </a:r>
          </a:p>
          <a:p>
            <a:pPr>
              <a:lnSpc>
                <a:spcPct val="170000"/>
              </a:lnSpc>
            </a:pPr>
            <a:r>
              <a:rPr lang="en-US" sz="2800" dirty="0"/>
              <a:t>At this time </a:t>
            </a:r>
            <a:r>
              <a:rPr lang="en-US" sz="2800" dirty="0" smtClean="0"/>
              <a:t>: the </a:t>
            </a:r>
            <a:r>
              <a:rPr lang="en-US" sz="2800" dirty="0"/>
              <a:t>levels of estrogen and progesterone begin to change. </a:t>
            </a:r>
          </a:p>
          <a:p>
            <a:pPr lvl="0">
              <a:lnSpc>
                <a:spcPct val="170000"/>
              </a:lnSpc>
            </a:pPr>
            <a:r>
              <a:rPr lang="en-US" sz="2800" dirty="0"/>
              <a:t>Estrogen levels dramatically decrease. This leads to many of the symptoms commonly linked to menopause. </a:t>
            </a:r>
          </a:p>
        </p:txBody>
      </p:sp>
    </p:spTree>
    <p:extLst>
      <p:ext uri="{BB962C8B-B14F-4D97-AF65-F5344CB8AC3E}">
        <p14:creationId xmlns:p14="http://schemas.microsoft.com/office/powerpoint/2010/main" val="294406313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0">
              <a:lnSpc>
                <a:spcPct val="170000"/>
              </a:lnSpc>
            </a:pPr>
            <a:r>
              <a:rPr lang="en-US" dirty="0" smtClean="0"/>
              <a:t>Without estrogen, the breast’s connective tissue becomes dehydrated and is no longer elastic. </a:t>
            </a:r>
          </a:p>
          <a:p>
            <a:pPr lvl="0">
              <a:lnSpc>
                <a:spcPct val="170000"/>
              </a:lnSpc>
            </a:pPr>
            <a:r>
              <a:rPr lang="en-US" dirty="0" smtClean="0"/>
              <a:t>The breast tissue, which was prepared to make milk, shrinks and loses shape. This leads to the "saggy" breasts associated with women of this age.</a:t>
            </a:r>
          </a:p>
          <a:p>
            <a:endParaRPr lang="en-US" dirty="0"/>
          </a:p>
        </p:txBody>
      </p:sp>
    </p:spTree>
    <p:extLst>
      <p:ext uri="{BB962C8B-B14F-4D97-AF65-F5344CB8AC3E}">
        <p14:creationId xmlns:p14="http://schemas.microsoft.com/office/powerpoint/2010/main" val="997070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000" b="1" dirty="0"/>
              <a:t>Anatomy and physiology of the breast</a:t>
            </a:r>
            <a:r>
              <a:rPr lang="en-US" sz="4000" dirty="0"/>
              <a:t/>
            </a:r>
            <a:br>
              <a:rPr lang="en-US" sz="4000" dirty="0"/>
            </a:br>
            <a:endParaRPr lang="en-US" sz="4000" dirty="0"/>
          </a:p>
        </p:txBody>
      </p:sp>
      <p:sp>
        <p:nvSpPr>
          <p:cNvPr id="3" name="عنصر نائب للمحتوى 2"/>
          <p:cNvSpPr>
            <a:spLocks noGrp="1"/>
          </p:cNvSpPr>
          <p:nvPr>
            <p:ph idx="1"/>
          </p:nvPr>
        </p:nvSpPr>
        <p:spPr/>
        <p:txBody>
          <a:bodyPr>
            <a:normAutofit fontScale="85000" lnSpcReduction="20000"/>
          </a:bodyPr>
          <a:lstStyle/>
          <a:p>
            <a:pPr lvl="1" algn="just">
              <a:lnSpc>
                <a:spcPct val="150000"/>
              </a:lnSpc>
            </a:pPr>
            <a:r>
              <a:rPr lang="en-US" sz="3600" dirty="0">
                <a:latin typeface="Times New Roman" panose="02020603050405020304" pitchFamily="18" charset="0"/>
                <a:cs typeface="Times New Roman" panose="02020603050405020304" pitchFamily="18" charset="0"/>
              </a:rPr>
              <a:t>Made up of milk-producing glands</a:t>
            </a:r>
          </a:p>
          <a:p>
            <a:pPr lvl="1" algn="just">
              <a:lnSpc>
                <a:spcPct val="150000"/>
              </a:lnSpc>
            </a:pPr>
            <a:r>
              <a:rPr lang="en-US" sz="3600" dirty="0">
                <a:latin typeface="Times New Roman" panose="02020603050405020304" pitchFamily="18" charset="0"/>
                <a:cs typeface="Times New Roman" panose="02020603050405020304" pitchFamily="18" charset="0"/>
              </a:rPr>
              <a:t>Supported and attached to the chest wall by ligaments</a:t>
            </a:r>
          </a:p>
          <a:p>
            <a:pPr lvl="1" algn="just">
              <a:lnSpc>
                <a:spcPct val="150000"/>
              </a:lnSpc>
            </a:pPr>
            <a:r>
              <a:rPr lang="en-US" sz="3600" dirty="0">
                <a:latin typeface="Times New Roman" panose="02020603050405020304" pitchFamily="18" charset="0"/>
                <a:cs typeface="Times New Roman" panose="02020603050405020304" pitchFamily="18" charset="0"/>
              </a:rPr>
              <a:t>Rests on pectoralis major muscle</a:t>
            </a:r>
          </a:p>
          <a:p>
            <a:pPr lvl="0" algn="just">
              <a:lnSpc>
                <a:spcPct val="150000"/>
              </a:lnSpc>
            </a:pPr>
            <a:r>
              <a:rPr lang="en-US" sz="3600" dirty="0">
                <a:latin typeface="Times New Roman" panose="02020603050405020304" pitchFamily="18" charset="0"/>
                <a:cs typeface="Times New Roman" panose="02020603050405020304" pitchFamily="18" charset="0"/>
              </a:rPr>
              <a:t>Three major hormones affect the breast</a:t>
            </a:r>
          </a:p>
          <a:p>
            <a:pPr lvl="1" algn="just">
              <a:lnSpc>
                <a:spcPct val="150000"/>
              </a:lnSpc>
            </a:pPr>
            <a:r>
              <a:rPr lang="en-US" sz="3600" dirty="0">
                <a:latin typeface="Times New Roman" panose="02020603050405020304" pitchFamily="18" charset="0"/>
                <a:cs typeface="Times New Roman" panose="02020603050405020304" pitchFamily="18" charset="0"/>
              </a:rPr>
              <a:t>Estrogen, </a:t>
            </a:r>
            <a:r>
              <a:rPr lang="en-US" sz="3600" dirty="0" smtClean="0">
                <a:latin typeface="Times New Roman" panose="02020603050405020304" pitchFamily="18" charset="0"/>
                <a:cs typeface="Times New Roman" panose="02020603050405020304" pitchFamily="18" charset="0"/>
              </a:rPr>
              <a:t>progesterone , </a:t>
            </a:r>
            <a:r>
              <a:rPr lang="en-US" sz="3600" dirty="0">
                <a:latin typeface="Times New Roman" panose="02020603050405020304" pitchFamily="18" charset="0"/>
                <a:cs typeface="Times New Roman" panose="02020603050405020304" pitchFamily="18" charset="0"/>
              </a:rPr>
              <a:t>and prolactin</a:t>
            </a: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52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lnSpc>
                <a:spcPct val="150000"/>
              </a:lnSpc>
            </a:pPr>
            <a:r>
              <a:rPr lang="en-US" dirty="0">
                <a:latin typeface="Times New Roman" panose="02020603050405020304" pitchFamily="18" charset="0"/>
                <a:cs typeface="Times New Roman" panose="02020603050405020304" pitchFamily="18" charset="0"/>
              </a:rPr>
              <a:t>Breast contains 15-20 lobes</a:t>
            </a:r>
          </a:p>
          <a:p>
            <a:pPr lvl="0">
              <a:lnSpc>
                <a:spcPct val="150000"/>
              </a:lnSpc>
            </a:pPr>
            <a:r>
              <a:rPr lang="en-US" dirty="0">
                <a:latin typeface="Times New Roman" panose="02020603050405020304" pitchFamily="18" charset="0"/>
                <a:cs typeface="Times New Roman" panose="02020603050405020304" pitchFamily="18" charset="0"/>
              </a:rPr>
              <a:t>Fat covers the lobes and shapes the breast</a:t>
            </a:r>
          </a:p>
          <a:p>
            <a:pPr lvl="0">
              <a:lnSpc>
                <a:spcPct val="150000"/>
              </a:lnSpc>
            </a:pPr>
            <a:r>
              <a:rPr lang="en-US" dirty="0">
                <a:latin typeface="Times New Roman" panose="02020603050405020304" pitchFamily="18" charset="0"/>
                <a:cs typeface="Times New Roman" panose="02020603050405020304" pitchFamily="18" charset="0"/>
              </a:rPr>
              <a:t>Lobules fill each lobe</a:t>
            </a:r>
          </a:p>
          <a:p>
            <a:pPr lvl="0">
              <a:lnSpc>
                <a:spcPct val="150000"/>
              </a:lnSpc>
            </a:pPr>
            <a:r>
              <a:rPr lang="en-US" dirty="0">
                <a:latin typeface="Times New Roman" panose="02020603050405020304" pitchFamily="18" charset="0"/>
                <a:cs typeface="Times New Roman" panose="02020603050405020304" pitchFamily="18" charset="0"/>
              </a:rPr>
              <a:t>Sacs at the end </a:t>
            </a:r>
            <a:r>
              <a:rPr lang="en-US" dirty="0" smtClean="0">
                <a:latin typeface="Times New Roman" panose="02020603050405020304" pitchFamily="18" charset="0"/>
                <a:cs typeface="Times New Roman" panose="02020603050405020304" pitchFamily="18" charset="0"/>
              </a:rPr>
              <a:t>of lobules produce </a:t>
            </a:r>
            <a:r>
              <a:rPr lang="en-US" dirty="0">
                <a:latin typeface="Times New Roman" panose="02020603050405020304" pitchFamily="18" charset="0"/>
                <a:cs typeface="Times New Roman" panose="02020603050405020304" pitchFamily="18" charset="0"/>
              </a:rPr>
              <a:t>milk</a:t>
            </a:r>
          </a:p>
          <a:p>
            <a:pPr lvl="0">
              <a:lnSpc>
                <a:spcPct val="150000"/>
              </a:lnSpc>
            </a:pPr>
            <a:r>
              <a:rPr lang="en-US" dirty="0">
                <a:latin typeface="Times New Roman" panose="02020603050405020304" pitchFamily="18" charset="0"/>
                <a:cs typeface="Times New Roman" panose="02020603050405020304" pitchFamily="18" charset="0"/>
              </a:rPr>
              <a:t>Ducts deliver milk to </a:t>
            </a:r>
            <a:r>
              <a:rPr lang="en-US" dirty="0" smtClean="0">
                <a:latin typeface="Times New Roman" panose="02020603050405020304" pitchFamily="18" charset="0"/>
                <a:cs typeface="Times New Roman" panose="02020603050405020304" pitchFamily="18" charset="0"/>
              </a:rPr>
              <a:t>the Nipple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32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4" descr="Cross-sections of a breast showing the location of ribs, muscle, lobes, ducts, nipple, areola, and fa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extLst/>
        </p:spPr>
      </p:pic>
    </p:spTree>
    <p:extLst>
      <p:ext uri="{BB962C8B-B14F-4D97-AF65-F5344CB8AC3E}">
        <p14:creationId xmlns:p14="http://schemas.microsoft.com/office/powerpoint/2010/main" val="3960670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breas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242010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function of the breast</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1295400"/>
            <a:ext cx="8229600" cy="4525963"/>
          </a:xfrm>
        </p:spPr>
        <p:txBody>
          <a:bodyPr>
            <a:noAutofit/>
          </a:bodyPr>
          <a:lstStyle/>
          <a:p>
            <a:pPr>
              <a:lnSpc>
                <a:spcPct val="150000"/>
              </a:lnSpc>
            </a:pPr>
            <a:r>
              <a:rPr lang="en-US" sz="28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The breast produces milk which serves to nutrition for infants. It provides complete nutrition for the newborn baby and contains carbohydrate (lactose), fats and proteins as well as micronutrients. as well as offering immunological protection to the newborn baby. </a:t>
            </a:r>
          </a:p>
          <a:p>
            <a:pPr>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38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nSpc>
                <a:spcPct val="150000"/>
              </a:lnSpc>
            </a:pPr>
            <a:r>
              <a:rPr lang="en-US" dirty="0" smtClean="0">
                <a:latin typeface="Times New Roman" panose="02020603050405020304" pitchFamily="18" charset="0"/>
                <a:cs typeface="Times New Roman" panose="02020603050405020304" pitchFamily="18" charset="0"/>
              </a:rPr>
              <a:t>2- Female breasts have social (body image) and sexual characteristics. </a:t>
            </a:r>
          </a:p>
          <a:p>
            <a:pPr>
              <a:lnSpc>
                <a:spcPct val="150000"/>
              </a:lnSpc>
            </a:pPr>
            <a:r>
              <a:rPr lang="en-US" dirty="0" smtClean="0">
                <a:latin typeface="Times New Roman" panose="02020603050405020304" pitchFamily="18" charset="0"/>
                <a:cs typeface="Times New Roman" panose="02020603050405020304" pitchFamily="18" charset="0"/>
              </a:rPr>
              <a:t>especially the nipples is an erogenous zone on women. </a:t>
            </a:r>
          </a:p>
          <a:p>
            <a:endParaRPr lang="en-US" dirty="0"/>
          </a:p>
        </p:txBody>
      </p:sp>
    </p:spTree>
    <p:extLst>
      <p:ext uri="{BB962C8B-B14F-4D97-AF65-F5344CB8AC3E}">
        <p14:creationId xmlns:p14="http://schemas.microsoft.com/office/powerpoint/2010/main" val="2142596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u="sng" dirty="0" smtClean="0"/>
              <a:t/>
            </a:r>
            <a:br>
              <a:rPr lang="en-US" b="1" i="1" u="sng" dirty="0" smtClean="0"/>
            </a:br>
            <a:r>
              <a:rPr lang="en-US" b="1" i="1" dirty="0" smtClean="0"/>
              <a:t>Normal changes of the breast</a:t>
            </a:r>
            <a:r>
              <a:rPr lang="en-US" dirty="0" smtClean="0"/>
              <a:t> </a:t>
            </a:r>
            <a:br>
              <a:rPr lang="en-US" dirty="0" smtClean="0"/>
            </a:br>
            <a:endParaRPr lang="en-US" dirty="0"/>
          </a:p>
        </p:txBody>
      </p:sp>
      <p:sp>
        <p:nvSpPr>
          <p:cNvPr id="3" name="عنصر نائب للمحتوى 2"/>
          <p:cNvSpPr>
            <a:spLocks noGrp="1"/>
          </p:cNvSpPr>
          <p:nvPr>
            <p:ph idx="1"/>
          </p:nvPr>
        </p:nvSpPr>
        <p:spPr/>
        <p:txBody>
          <a:bodyPr>
            <a:normAutofit/>
          </a:bodyPr>
          <a:lstStyle/>
          <a:p>
            <a:pPr>
              <a:lnSpc>
                <a:spcPct val="150000"/>
              </a:lnSpc>
            </a:pPr>
            <a:r>
              <a:rPr lang="en-US" dirty="0" smtClean="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breasts are slightly different sizes. </a:t>
            </a:r>
          </a:p>
          <a:p>
            <a:pPr>
              <a:lnSpc>
                <a:spcPct val="150000"/>
              </a:lnSpc>
            </a:pPr>
            <a:r>
              <a:rPr lang="en-US" dirty="0">
                <a:latin typeface="Times New Roman" panose="02020603050405020304" pitchFamily="18" charset="0"/>
                <a:cs typeface="Times New Roman" panose="02020603050405020304" pitchFamily="18" charset="0"/>
              </a:rPr>
              <a:t>2- One breast hangs slightly lower than the other. </a:t>
            </a:r>
          </a:p>
          <a:p>
            <a:pPr>
              <a:lnSpc>
                <a:spcPct val="150000"/>
              </a:lnSpc>
            </a:pPr>
            <a:r>
              <a:rPr lang="en-US" dirty="0">
                <a:latin typeface="Times New Roman" panose="02020603050405020304" pitchFamily="18" charset="0"/>
                <a:cs typeface="Times New Roman" panose="02020603050405020304" pitchFamily="18" charset="0"/>
              </a:rPr>
              <a:t>3- You have hair around your nipples. </a:t>
            </a:r>
          </a:p>
          <a:p>
            <a:pPr>
              <a:lnSpc>
                <a:spcPct val="150000"/>
              </a:lnSpc>
            </a:pPr>
            <a:r>
              <a:rPr lang="en-US" dirty="0">
                <a:latin typeface="Times New Roman" panose="02020603050405020304" pitchFamily="18" charset="0"/>
                <a:cs typeface="Times New Roman" panose="02020603050405020304" pitchFamily="18" charset="0"/>
              </a:rPr>
              <a:t>4- breasts hurt or feel tender before and during period. . </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157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b="1" i="1" u="sng" dirty="0"/>
              <a:t>Introduction</a:t>
            </a:r>
            <a:r>
              <a:rPr lang="en-US" dirty="0"/>
              <a:t/>
            </a:r>
            <a:br>
              <a:rPr lang="en-US" dirty="0"/>
            </a:br>
            <a:endParaRPr lang="en-US" dirty="0"/>
          </a:p>
        </p:txBody>
      </p:sp>
      <p:sp>
        <p:nvSpPr>
          <p:cNvPr id="3" name="عنصر نائب للمحتوى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The breast is one of two important located on the upper ventral region of the torso of primates. In females, it serves as the mammary gland, which produces and secretes milk and feeds infants.</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075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i="1" dirty="0" smtClean="0"/>
              <a:t/>
            </a:r>
            <a:br>
              <a:rPr lang="en-US" sz="3600" b="1" i="1" dirty="0" smtClean="0"/>
            </a:br>
            <a:r>
              <a:rPr lang="en-US" sz="3600" b="1" i="1" dirty="0" smtClean="0"/>
              <a:t>Some common problems of the breast:</a:t>
            </a:r>
            <a:r>
              <a:rPr lang="en-US" sz="3600" dirty="0" smtClean="0"/>
              <a:t> </a:t>
            </a:r>
            <a:br>
              <a:rPr lang="en-US" sz="3600" dirty="0" smtClean="0"/>
            </a:br>
            <a:endParaRPr lang="en-US" sz="3600" dirty="0"/>
          </a:p>
        </p:txBody>
      </p:sp>
      <p:sp>
        <p:nvSpPr>
          <p:cNvPr id="3" name="عنصر نائب للمحتوى 2"/>
          <p:cNvSpPr>
            <a:spLocks noGrp="1"/>
          </p:cNvSpPr>
          <p:nvPr>
            <p:ph idx="1"/>
          </p:nvPr>
        </p:nvSpPr>
        <p:spPr>
          <a:xfrm>
            <a:off x="381000" y="1935480"/>
            <a:ext cx="8229600" cy="4389120"/>
          </a:xfrm>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Inverted or flat nipples </a:t>
            </a:r>
            <a:r>
              <a:rPr lang="en-US" dirty="0" err="1">
                <a:latin typeface="Times New Roman" panose="02020603050405020304" pitchFamily="18" charset="0"/>
                <a:cs typeface="Times New Roman" panose="02020603050405020304" pitchFamily="18" charset="0"/>
              </a:rPr>
              <a:t>Nipples</a:t>
            </a:r>
            <a:r>
              <a:rPr lang="en-US" dirty="0">
                <a:latin typeface="Times New Roman" panose="02020603050405020304" pitchFamily="18" charset="0"/>
                <a:cs typeface="Times New Roman" panose="02020603050405020304" pitchFamily="18" charset="0"/>
              </a:rPr>
              <a:t> are considered flat if they don't stand out much from the surrounding area (areola) and don't protrude when stimulated.</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855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download.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24000"/>
            <a:ext cx="7620000" cy="4267200"/>
          </a:xfrm>
          <a:prstGeom prst="rect">
            <a:avLst/>
          </a:prstGeom>
          <a:noFill/>
          <a:ln>
            <a:noFill/>
          </a:ln>
        </p:spPr>
      </p:pic>
    </p:spTree>
    <p:extLst>
      <p:ext uri="{BB962C8B-B14F-4D97-AF65-F5344CB8AC3E}">
        <p14:creationId xmlns:p14="http://schemas.microsoft.com/office/powerpoint/2010/main" val="643060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management</a:t>
            </a:r>
            <a:endParaRPr lang="en-US" dirty="0"/>
          </a:p>
        </p:txBody>
      </p:sp>
      <p:pic>
        <p:nvPicPr>
          <p:cNvPr id="4" name="عنصر نائب للمحتوى 3" descr="نتيجة بحث الصور عن ‪Inverted or flat nipples pp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43000"/>
            <a:ext cx="8763000" cy="5410200"/>
          </a:xfrm>
          <a:prstGeom prst="rect">
            <a:avLst/>
          </a:prstGeom>
          <a:noFill/>
          <a:ln>
            <a:noFill/>
          </a:ln>
        </p:spPr>
      </p:pic>
    </p:spTree>
    <p:extLst>
      <p:ext uri="{BB962C8B-B14F-4D97-AF65-F5344CB8AC3E}">
        <p14:creationId xmlns:p14="http://schemas.microsoft.com/office/powerpoint/2010/main" val="3971271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2- cracked or bleeding nipples</a:t>
            </a:r>
            <a:br>
              <a:rPr lang="en-US" dirty="0"/>
            </a:br>
            <a:endParaRPr lang="en-US" dirty="0"/>
          </a:p>
        </p:txBody>
      </p:sp>
      <p:pic>
        <p:nvPicPr>
          <p:cNvPr id="4" name="عنصر نائب للمحتوى 3" descr="CRACKED NIPPLE&#10; Loss of surface epithelium with the formation&#10;of raw area on the nipple&#10; Fissure either at the tip or th..."/>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763000" cy="5638800"/>
          </a:xfrm>
          <a:prstGeom prst="rect">
            <a:avLst/>
          </a:prstGeom>
          <a:noFill/>
          <a:ln>
            <a:noFill/>
          </a:ln>
        </p:spPr>
      </p:pic>
    </p:spTree>
    <p:extLst>
      <p:ext uri="{BB962C8B-B14F-4D97-AF65-F5344CB8AC3E}">
        <p14:creationId xmlns:p14="http://schemas.microsoft.com/office/powerpoint/2010/main" val="3282637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MANAGEMENT&#10; Correct attachment&#10; Application of fresh human milk&#10; Application of lotion (miconazole)&#10; Rest to the affec..."/>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8991600" cy="6324600"/>
          </a:xfrm>
          <a:prstGeom prst="rect">
            <a:avLst/>
          </a:prstGeom>
          <a:noFill/>
          <a:ln>
            <a:noFill/>
          </a:ln>
        </p:spPr>
      </p:pic>
    </p:spTree>
    <p:extLst>
      <p:ext uri="{BB962C8B-B14F-4D97-AF65-F5344CB8AC3E}">
        <p14:creationId xmlns:p14="http://schemas.microsoft.com/office/powerpoint/2010/main" val="2923950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Breast (Venous) engorgement: </a:t>
            </a:r>
          </a:p>
          <a:p>
            <a:pPr marL="0" indent="0" algn="just">
              <a:lnSpc>
                <a:spcPct val="150000"/>
              </a:lnSpc>
              <a:buNone/>
            </a:pP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when the breast tissue overfills with milk, blood and other fluids. This causes the breasts to feel very full, to become hard and painful and the nipples appear flattened and tight</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14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نتيجة بحث الصور عن ‪venous breast engorgement pp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8458200" cy="6019800"/>
          </a:xfrm>
          <a:prstGeom prst="rect">
            <a:avLst/>
          </a:prstGeom>
          <a:noFill/>
          <a:ln>
            <a:noFill/>
          </a:ln>
        </p:spPr>
      </p:pic>
    </p:spTree>
    <p:extLst>
      <p:ext uri="{BB962C8B-B14F-4D97-AF65-F5344CB8AC3E}">
        <p14:creationId xmlns:p14="http://schemas.microsoft.com/office/powerpoint/2010/main" val="1629524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
            </a:r>
            <a:br>
              <a:rPr lang="en-US" b="1" dirty="0" smtClean="0"/>
            </a:br>
            <a:r>
              <a:rPr lang="en-US" b="1" dirty="0" smtClean="0"/>
              <a:t>Management </a:t>
            </a:r>
            <a:r>
              <a:rPr lang="en-US" b="1" dirty="0"/>
              <a:t>and treatment </a:t>
            </a:r>
            <a:r>
              <a:rPr lang="en-US" dirty="0"/>
              <a:t/>
            </a:r>
            <a:br>
              <a:rPr lang="en-US" dirty="0"/>
            </a:br>
            <a:endParaRPr lang="en-US" dirty="0"/>
          </a:p>
        </p:txBody>
      </p:sp>
      <p:sp>
        <p:nvSpPr>
          <p:cNvPr id="3" name="عنصر نائب للمحتوى 2"/>
          <p:cNvSpPr>
            <a:spLocks noGrp="1"/>
          </p:cNvSpPr>
          <p:nvPr>
            <p:ph idx="1"/>
          </p:nvPr>
        </p:nvSpPr>
        <p:spPr>
          <a:xfrm>
            <a:off x="457200" y="1143000"/>
            <a:ext cx="8229600" cy="4525963"/>
          </a:xfrm>
        </p:spPr>
        <p:txBody>
          <a:bodyPr>
            <a:noAutofit/>
          </a:bodyPr>
          <a:lstStyle/>
          <a:p>
            <a:pPr>
              <a:lnSpc>
                <a:spcPct val="150000"/>
              </a:lnSpc>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Nonmedical method</a:t>
            </a:r>
            <a:endParaRPr lang="en-US" sz="2800" dirty="0">
              <a:latin typeface="Times New Roman" panose="02020603050405020304" pitchFamily="18" charset="0"/>
              <a:cs typeface="Times New Roman" panose="02020603050405020304" pitchFamily="18" charset="0"/>
            </a:endParaRPr>
          </a:p>
          <a:p>
            <a:pPr lvl="0">
              <a:lnSpc>
                <a:spcPct val="150000"/>
              </a:lnSpc>
            </a:pPr>
            <a:r>
              <a:rPr lang="en-US" sz="2800" dirty="0">
                <a:latin typeface="Times New Roman" panose="02020603050405020304" pitchFamily="18" charset="0"/>
                <a:cs typeface="Times New Roman" panose="02020603050405020304" pitchFamily="18" charset="0"/>
              </a:rPr>
              <a:t>The mother must remove the breast milk. If the baby can attach well and suckle, then she should breastfeed as frequently as the baby is willing. </a:t>
            </a:r>
          </a:p>
          <a:p>
            <a:pPr lvl="0">
              <a:lnSpc>
                <a:spcPct val="150000"/>
              </a:lnSpc>
            </a:pPr>
            <a:r>
              <a:rPr lang="en-US" sz="2800" dirty="0">
                <a:latin typeface="Times New Roman" panose="02020603050405020304" pitchFamily="18" charset="0"/>
                <a:cs typeface="Times New Roman" panose="02020603050405020304" pitchFamily="18" charset="0"/>
              </a:rPr>
              <a:t>If the baby is not able to attach and suckle effectively, she should express her milk by hand or with a pump a few times until the breasts are softer, so that the baby can attach better, and then get them to breastfeed frequently. </a:t>
            </a:r>
          </a:p>
          <a:p>
            <a:pPr>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444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lnSpc>
                <a:spcPct val="170000"/>
              </a:lnSpc>
            </a:pPr>
            <a:r>
              <a:rPr lang="en-US" dirty="0" smtClean="0">
                <a:latin typeface="Times New Roman" panose="02020603050405020304" pitchFamily="18" charset="0"/>
                <a:cs typeface="Times New Roman" panose="02020603050405020304" pitchFamily="18" charset="0"/>
              </a:rPr>
              <a:t>apply warm compresses to the breast or take a warm shower before expressing, which helps the milk to flow. </a:t>
            </a:r>
          </a:p>
          <a:p>
            <a:pPr lvl="0">
              <a:lnSpc>
                <a:spcPct val="170000"/>
              </a:lnSpc>
            </a:pPr>
            <a:r>
              <a:rPr lang="en-US" dirty="0" smtClean="0">
                <a:latin typeface="Times New Roman" panose="02020603050405020304" pitchFamily="18" charset="0"/>
                <a:cs typeface="Times New Roman" panose="02020603050405020304" pitchFamily="18" charset="0"/>
              </a:rPr>
              <a:t>use cold compresses after feeding or expressing, which helps to reduce the </a:t>
            </a:r>
            <a:r>
              <a:rPr lang="en-US" dirty="0" err="1" smtClean="0">
                <a:latin typeface="Times New Roman" panose="02020603050405020304" pitchFamily="18" charset="0"/>
                <a:cs typeface="Times New Roman" panose="02020603050405020304" pitchFamily="18" charset="0"/>
              </a:rPr>
              <a:t>oedema</a:t>
            </a:r>
            <a:r>
              <a:rPr lang="en-US" dirty="0" smtClean="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922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nSpc>
                <a:spcPct val="150000"/>
              </a:lnSpc>
              <a:buFont typeface="Wingdings" panose="05000000000000000000" pitchFamily="2" charset="2"/>
              <a:buChar char="q"/>
            </a:pPr>
            <a:r>
              <a:rPr lang="en-US" b="1" dirty="0" smtClean="0">
                <a:latin typeface="Times New Roman" panose="02020603050405020304" pitchFamily="18" charset="0"/>
                <a:cs typeface="Times New Roman" panose="02020603050405020304" pitchFamily="18" charset="0"/>
              </a:rPr>
              <a:t>medical </a:t>
            </a:r>
            <a:r>
              <a:rPr lang="en-US" b="1" dirty="0">
                <a:latin typeface="Times New Roman" panose="02020603050405020304" pitchFamily="18" charset="0"/>
                <a:cs typeface="Times New Roman" panose="02020603050405020304" pitchFamily="18" charset="0"/>
              </a:rPr>
              <a:t>methods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proteolytic enzymes such as </a:t>
            </a:r>
            <a:r>
              <a:rPr lang="en-US" dirty="0" err="1">
                <a:latin typeface="Times New Roman" panose="02020603050405020304" pitchFamily="18" charset="0"/>
                <a:cs typeface="Times New Roman" panose="02020603050405020304" pitchFamily="18" charset="0"/>
              </a:rPr>
              <a:t>serrapeptase</a:t>
            </a:r>
            <a:r>
              <a:rPr lang="en-US" dirty="0">
                <a:latin typeface="Times New Roman" panose="02020603050405020304" pitchFamily="18" charset="0"/>
                <a:cs typeface="Times New Roman" panose="02020603050405020304" pitchFamily="18" charset="0"/>
              </a:rPr>
              <a:t>, protease, and subcutaneous oxytocin. </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332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At puberty</a:t>
            </a:r>
            <a:r>
              <a:rPr lang="en-US" dirty="0" smtClean="0"/>
              <a:t/>
            </a:r>
            <a:br>
              <a:rPr lang="en-US" dirty="0" smtClean="0"/>
            </a:br>
            <a:endParaRPr lang="en-US" dirty="0"/>
          </a:p>
        </p:txBody>
      </p:sp>
      <p:sp>
        <p:nvSpPr>
          <p:cNvPr id="3" name="عنصر نائب للمحتوى 2"/>
          <p:cNvSpPr>
            <a:spLocks noGrp="1"/>
          </p:cNvSpPr>
          <p:nvPr>
            <p:ph idx="1"/>
          </p:nvPr>
        </p:nvSpPr>
        <p:spPr/>
        <p:txBody>
          <a:bodyPr>
            <a:no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a girl approaches her teen years, the first visible signs of breast development begin. When the ovaries start to produce and release (secrete) estrogen, fat in the connective tissue starts to collect. This causes the breasts to enlarge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2489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nSpc>
                <a:spcPct val="150000"/>
              </a:lnSpc>
              <a:buNone/>
            </a:pPr>
            <a:r>
              <a:rPr lang="en-US" b="1" dirty="0" smtClean="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Milk engorgement:</a:t>
            </a:r>
            <a:r>
              <a:rPr lang="en-US" dirty="0">
                <a:latin typeface="Times New Roman" panose="02020603050405020304" pitchFamily="18" charset="0"/>
                <a:cs typeface="Times New Roman" panose="02020603050405020304" pitchFamily="18" charset="0"/>
              </a:rPr>
              <a:t> This may occur as milk “comes in” and is relieved by allowing baby to feed frequently. </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959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591312"/>
          </a:xfrm>
        </p:spPr>
        <p:txBody>
          <a:bodyPr>
            <a:normAutofit/>
          </a:bodyPr>
          <a:lstStyle/>
          <a:p>
            <a:pPr algn="ctr"/>
            <a:r>
              <a:rPr lang="en-US" sz="3200" b="1" dirty="0" smtClean="0"/>
              <a:t>5- </a:t>
            </a:r>
            <a:r>
              <a:rPr lang="en-US" sz="3200" b="1" dirty="0"/>
              <a:t>Mastitis</a:t>
            </a:r>
            <a:r>
              <a:rPr lang="en-US" sz="3200" dirty="0"/>
              <a:t> </a:t>
            </a:r>
          </a:p>
        </p:txBody>
      </p:sp>
      <p:sp>
        <p:nvSpPr>
          <p:cNvPr id="3" name="عنصر نائب للمحتوى 2"/>
          <p:cNvSpPr>
            <a:spLocks noGrp="1"/>
          </p:cNvSpPr>
          <p:nvPr>
            <p:ph idx="1"/>
          </p:nvPr>
        </p:nvSpPr>
        <p:spPr>
          <a:xfrm>
            <a:off x="457200" y="1752600"/>
            <a:ext cx="8229600" cy="4525963"/>
          </a:xfrm>
        </p:spPr>
        <p:txBody>
          <a:bodyPr>
            <a:noAutofit/>
          </a:bodyPr>
          <a:lstStyle/>
          <a:p>
            <a:pPr>
              <a:lnSpc>
                <a:spcPct val="150000"/>
              </a:lnSpc>
            </a:pPr>
            <a:r>
              <a:rPr lang="en-US" dirty="0"/>
              <a:t>is an infection in the tissue of one or both of the mammary glands inside the breasts. It usually affects women who are producing milk and breast-feeding</a:t>
            </a:r>
            <a:r>
              <a:rPr lang="en-US" dirty="0" smtClean="0"/>
              <a:t>..</a:t>
            </a:r>
          </a:p>
          <a:p>
            <a:pPr>
              <a:lnSpc>
                <a:spcPct val="150000"/>
              </a:lnSpc>
            </a:pPr>
            <a:r>
              <a:rPr lang="en-US" dirty="0" smtClean="0"/>
              <a:t>There </a:t>
            </a:r>
            <a:r>
              <a:rPr lang="en-US" dirty="0"/>
              <a:t>is often a hard, sore spot inside the breast. </a:t>
            </a:r>
            <a:r>
              <a:rPr lang="en-US" b="1" dirty="0"/>
              <a:t>This can result from </a:t>
            </a:r>
            <a:r>
              <a:rPr lang="en-US" dirty="0"/>
              <a:t>a blocked milk duct or because bacteria enter the breast through a break in the skin. </a:t>
            </a:r>
          </a:p>
          <a:p>
            <a:pPr>
              <a:lnSpc>
                <a:spcPct val="150000"/>
              </a:lnSpc>
            </a:pPr>
            <a:endParaRPr lang="en-US" dirty="0"/>
          </a:p>
        </p:txBody>
      </p:sp>
    </p:spTree>
    <p:extLst>
      <p:ext uri="{BB962C8B-B14F-4D97-AF65-F5344CB8AC3E}">
        <p14:creationId xmlns:p14="http://schemas.microsoft.com/office/powerpoint/2010/main" val="3952167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nSpc>
                <a:spcPct val="150000"/>
              </a:lnSpc>
            </a:pPr>
            <a:r>
              <a:rPr lang="en-US" sz="3600" dirty="0" smtClean="0">
                <a:latin typeface="Times New Roman" panose="02020603050405020304" pitchFamily="18" charset="0"/>
                <a:cs typeface="Times New Roman" panose="02020603050405020304" pitchFamily="18" charset="0"/>
              </a:rPr>
              <a:t>Sometimes, it can affect women who are not lactating, but it is uncommon. In very rare cases, it can affect men.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119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Symptoms</a:t>
            </a:r>
            <a:br>
              <a:rPr lang="en-US" b="1" dirty="0"/>
            </a:br>
            <a:endParaRPr lang="en-US" dirty="0"/>
          </a:p>
        </p:txBody>
      </p:sp>
      <p:sp>
        <p:nvSpPr>
          <p:cNvPr id="3" name="عنصر نائب للمحتوى 2"/>
          <p:cNvSpPr>
            <a:spLocks noGrp="1"/>
          </p:cNvSpPr>
          <p:nvPr>
            <p:ph idx="1"/>
          </p:nvPr>
        </p:nvSpPr>
        <p:spPr>
          <a:xfrm>
            <a:off x="381000" y="1447800"/>
            <a:ext cx="8229600" cy="4389120"/>
          </a:xfrm>
        </p:spPr>
        <p:txBody>
          <a:bodyPr>
            <a:noAutofit/>
          </a:bodyPr>
          <a:lstStyle/>
          <a:p>
            <a:pPr lvl="0">
              <a:lnSpc>
                <a:spcPct val="150000"/>
              </a:lnSpc>
            </a:pPr>
            <a:r>
              <a:rPr lang="en-US" sz="2800" dirty="0"/>
              <a:t>an area of the breast becoming red and swollen</a:t>
            </a:r>
          </a:p>
          <a:p>
            <a:pPr lvl="0">
              <a:lnSpc>
                <a:spcPct val="150000"/>
              </a:lnSpc>
            </a:pPr>
            <a:r>
              <a:rPr lang="en-US" sz="2800" dirty="0"/>
              <a:t>the affected area of the breast hurting when touched</a:t>
            </a:r>
          </a:p>
          <a:p>
            <a:pPr lvl="0">
              <a:lnSpc>
                <a:spcPct val="150000"/>
              </a:lnSpc>
            </a:pPr>
            <a:r>
              <a:rPr lang="en-US" sz="2800" dirty="0"/>
              <a:t>the affected area feeling hot when touched</a:t>
            </a:r>
          </a:p>
          <a:p>
            <a:pPr lvl="0">
              <a:lnSpc>
                <a:spcPct val="150000"/>
              </a:lnSpc>
            </a:pPr>
            <a:r>
              <a:rPr lang="en-US" sz="2800" dirty="0"/>
              <a:t>a burning sensation in the breast that may always be there or only when breast-feeding</a:t>
            </a:r>
          </a:p>
          <a:p>
            <a:pPr lvl="0">
              <a:lnSpc>
                <a:spcPct val="150000"/>
              </a:lnSpc>
            </a:pPr>
            <a:r>
              <a:rPr lang="en-US" sz="2800" dirty="0"/>
              <a:t>flu-like symptoms</a:t>
            </a:r>
          </a:p>
          <a:p>
            <a:pPr>
              <a:lnSpc>
                <a:spcPct val="150000"/>
              </a:lnSpc>
            </a:pPr>
            <a:endParaRPr lang="en-US" sz="2800" dirty="0"/>
          </a:p>
        </p:txBody>
      </p:sp>
    </p:spTree>
    <p:extLst>
      <p:ext uri="{BB962C8B-B14F-4D97-AF65-F5344CB8AC3E}">
        <p14:creationId xmlns:p14="http://schemas.microsoft.com/office/powerpoint/2010/main" val="820741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752600"/>
            <a:ext cx="8229600" cy="4373563"/>
          </a:xfrm>
        </p:spPr>
        <p:txBody>
          <a:bodyPr>
            <a:normAutofit fontScale="92500"/>
          </a:bodyPr>
          <a:lstStyle/>
          <a:p>
            <a:pPr marL="0" indent="0">
              <a:lnSpc>
                <a:spcPct val="150000"/>
              </a:lnSpc>
              <a:buNone/>
            </a:pPr>
            <a:r>
              <a:rPr lang="en-US" b="1" dirty="0">
                <a:latin typeface="Times New Roman" panose="02020603050405020304" pitchFamily="18" charset="0"/>
                <a:cs typeface="Times New Roman" panose="02020603050405020304" pitchFamily="18" charset="0"/>
              </a:rPr>
              <a:t>The following symptoms may be present</a:t>
            </a:r>
            <a:r>
              <a:rPr lang="en-US" dirty="0">
                <a:latin typeface="Times New Roman" panose="02020603050405020304" pitchFamily="18" charset="0"/>
                <a:cs typeface="Times New Roman" panose="02020603050405020304" pitchFamily="18" charset="0"/>
              </a:rPr>
              <a:t>:</a:t>
            </a:r>
          </a:p>
          <a:p>
            <a:pPr lvl="0">
              <a:lnSpc>
                <a:spcPct val="150000"/>
              </a:lnSpc>
            </a:pPr>
            <a:r>
              <a:rPr lang="en-US" dirty="0" smtClean="0">
                <a:latin typeface="Times New Roman" panose="02020603050405020304" pitchFamily="18" charset="0"/>
                <a:cs typeface="Times New Roman" panose="02020603050405020304" pitchFamily="18" charset="0"/>
              </a:rPr>
              <a:t>anxiety</a:t>
            </a:r>
            <a:r>
              <a:rPr lang="en-US" dirty="0">
                <a:latin typeface="Times New Roman" panose="02020603050405020304" pitchFamily="18" charset="0"/>
                <a:cs typeface="Times New Roman" panose="02020603050405020304" pitchFamily="18" charset="0"/>
              </a:rPr>
              <a:t> and feeling stressed</a:t>
            </a:r>
          </a:p>
          <a:p>
            <a:pPr lvl="0">
              <a:lnSpc>
                <a:spcPct val="150000"/>
              </a:lnSpc>
            </a:pPr>
            <a:r>
              <a:rPr lang="en-US" dirty="0">
                <a:latin typeface="Times New Roman" panose="02020603050405020304" pitchFamily="18" charset="0"/>
                <a:cs typeface="Times New Roman" panose="02020603050405020304" pitchFamily="18" charset="0"/>
              </a:rPr>
              <a:t>chills and shivering</a:t>
            </a:r>
          </a:p>
          <a:p>
            <a:pPr lvl="0">
              <a:lnSpc>
                <a:spcPct val="150000"/>
              </a:lnSpc>
            </a:pPr>
            <a:r>
              <a:rPr lang="en-US" dirty="0">
                <a:latin typeface="Times New Roman" panose="02020603050405020304" pitchFamily="18" charset="0"/>
                <a:cs typeface="Times New Roman" panose="02020603050405020304" pitchFamily="18" charset="0"/>
              </a:rPr>
              <a:t>elevated body temperature</a:t>
            </a:r>
          </a:p>
          <a:p>
            <a:pPr lvl="0">
              <a:lnSpc>
                <a:spcPct val="150000"/>
              </a:lnSpc>
            </a:pPr>
            <a:r>
              <a:rPr lang="en-US" dirty="0">
                <a:latin typeface="Times New Roman" panose="02020603050405020304" pitchFamily="18" charset="0"/>
                <a:cs typeface="Times New Roman" panose="02020603050405020304" pitchFamily="18" charset="0"/>
              </a:rPr>
              <a:t>fatigue</a:t>
            </a:r>
          </a:p>
          <a:p>
            <a:pPr lvl="0">
              <a:lnSpc>
                <a:spcPct val="150000"/>
              </a:lnSpc>
            </a:pPr>
            <a:r>
              <a:rPr lang="en-US" dirty="0">
                <a:latin typeface="Times New Roman" panose="02020603050405020304" pitchFamily="18" charset="0"/>
                <a:cs typeface="Times New Roman" panose="02020603050405020304" pitchFamily="18" charset="0"/>
              </a:rPr>
              <a:t>general aches and pains</a:t>
            </a:r>
          </a:p>
          <a:p>
            <a:pPr lvl="0">
              <a:lnSpc>
                <a:spcPct val="150000"/>
              </a:lnSpc>
            </a:pPr>
            <a:r>
              <a:rPr lang="en-US" dirty="0">
                <a:latin typeface="Times New Roman" panose="02020603050405020304" pitchFamily="18" charset="0"/>
                <a:cs typeface="Times New Roman" panose="02020603050405020304" pitchFamily="18" charset="0"/>
              </a:rPr>
              <a:t>a feeling of malaise</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297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management and treatment </a:t>
            </a:r>
            <a:r>
              <a:rPr lang="en-US" dirty="0" smtClean="0"/>
              <a:t/>
            </a:r>
            <a:br>
              <a:rPr lang="en-US" dirty="0" smtClean="0"/>
            </a:br>
            <a:endParaRPr lang="en-US" dirty="0"/>
          </a:p>
        </p:txBody>
      </p:sp>
      <p:sp>
        <p:nvSpPr>
          <p:cNvPr id="3" name="عنصر نائب للمحتوى 2"/>
          <p:cNvSpPr>
            <a:spLocks noGrp="1"/>
          </p:cNvSpPr>
          <p:nvPr>
            <p:ph idx="1"/>
          </p:nvPr>
        </p:nvSpPr>
        <p:spPr>
          <a:xfrm>
            <a:off x="457200" y="1066800"/>
            <a:ext cx="8229600" cy="5059363"/>
          </a:xfrm>
        </p:spPr>
        <p:txBody>
          <a:bodyPr>
            <a:noAutofit/>
          </a:bodyPr>
          <a:lstStyle/>
          <a:p>
            <a:pPr lvl="0">
              <a:lnSpc>
                <a:spcPct val="170000"/>
              </a:lnSpc>
            </a:pPr>
            <a:r>
              <a:rPr lang="en-US" sz="2800" dirty="0" smtClean="0">
                <a:latin typeface="Times New Roman" panose="02020603050405020304" pitchFamily="18" charset="0"/>
                <a:cs typeface="Times New Roman" panose="02020603050405020304" pitchFamily="18" charset="0"/>
                <a:hlinkClick r:id="rId2"/>
              </a:rPr>
              <a:t>Staying </a:t>
            </a:r>
            <a:r>
              <a:rPr lang="en-US" sz="2800" dirty="0">
                <a:latin typeface="Times New Roman" panose="02020603050405020304" pitchFamily="18" charset="0"/>
                <a:cs typeface="Times New Roman" panose="02020603050405020304" pitchFamily="18" charset="0"/>
                <a:hlinkClick r:id="rId2"/>
              </a:rPr>
              <a:t>hydrated.</a:t>
            </a:r>
            <a:endParaRPr lang="en-US" sz="2800" dirty="0">
              <a:latin typeface="Times New Roman" panose="02020603050405020304" pitchFamily="18" charset="0"/>
              <a:cs typeface="Times New Roman" panose="02020603050405020304" pitchFamily="18" charset="0"/>
            </a:endParaRPr>
          </a:p>
          <a:p>
            <a:pPr lvl="0">
              <a:lnSpc>
                <a:spcPct val="170000"/>
              </a:lnSpc>
            </a:pPr>
            <a:r>
              <a:rPr lang="en-US" sz="2800" dirty="0">
                <a:latin typeface="Times New Roman" panose="02020603050405020304" pitchFamily="18" charset="0"/>
                <a:cs typeface="Times New Roman" panose="02020603050405020304" pitchFamily="18" charset="0"/>
              </a:rPr>
              <a:t>Getting plenty of rest.</a:t>
            </a:r>
          </a:p>
          <a:p>
            <a:pPr lvl="0">
              <a:lnSpc>
                <a:spcPct val="170000"/>
              </a:lnSpc>
            </a:pPr>
            <a:r>
              <a:rPr lang="en-US" sz="2800" dirty="0">
                <a:latin typeface="Times New Roman" panose="02020603050405020304" pitchFamily="18" charset="0"/>
                <a:cs typeface="Times New Roman" panose="02020603050405020304" pitchFamily="18" charset="0"/>
              </a:rPr>
              <a:t>Continuing to breastfeed the baby, making sure that he or she is correctly attached to the breast.</a:t>
            </a:r>
          </a:p>
          <a:p>
            <a:pPr lvl="0">
              <a:lnSpc>
                <a:spcPct val="170000"/>
              </a:lnSpc>
            </a:pPr>
            <a:r>
              <a:rPr lang="en-US" sz="2800" dirty="0">
                <a:latin typeface="Times New Roman" panose="02020603050405020304" pitchFamily="18" charset="0"/>
                <a:cs typeface="Times New Roman" panose="02020603050405020304" pitchFamily="18" charset="0"/>
              </a:rPr>
              <a:t>Taking </a:t>
            </a:r>
            <a:r>
              <a:rPr lang="en-US" sz="2800" dirty="0">
                <a:latin typeface="Times New Roman" panose="02020603050405020304" pitchFamily="18" charset="0"/>
                <a:cs typeface="Times New Roman" panose="02020603050405020304" pitchFamily="18" charset="0"/>
                <a:hlinkClick r:id="rId3"/>
              </a:rPr>
              <a:t>over-the-counter pain relievers</a:t>
            </a:r>
            <a:r>
              <a:rPr lang="en-US" sz="2800" dirty="0">
                <a:latin typeface="Times New Roman" panose="02020603050405020304" pitchFamily="18" charset="0"/>
                <a:cs typeface="Times New Roman" panose="02020603050405020304" pitchFamily="18" charset="0"/>
              </a:rPr>
              <a:t> such as ibuprofen (with a doctor’s approval) to help reduce fever or pain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676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lnSpc>
                <a:spcPct val="170000"/>
              </a:lnSpc>
            </a:pPr>
            <a:r>
              <a:rPr lang="en-US" dirty="0" smtClean="0">
                <a:latin typeface="Times New Roman" panose="02020603050405020304" pitchFamily="18" charset="0"/>
                <a:cs typeface="Times New Roman" panose="02020603050405020304" pitchFamily="18" charset="0"/>
              </a:rPr>
              <a:t>Expressing milk from the breast, if needed.</a:t>
            </a:r>
          </a:p>
          <a:p>
            <a:pPr lvl="0">
              <a:lnSpc>
                <a:spcPct val="170000"/>
              </a:lnSpc>
            </a:pPr>
            <a:r>
              <a:rPr lang="en-US" dirty="0" smtClean="0">
                <a:latin typeface="Times New Roman" panose="02020603050405020304" pitchFamily="18" charset="0"/>
                <a:cs typeface="Times New Roman" panose="02020603050405020304" pitchFamily="18" charset="0"/>
              </a:rPr>
              <a:t>Sometimes need Oral Antibiotics , Amoxicillin/</a:t>
            </a:r>
            <a:r>
              <a:rPr lang="en-US" dirty="0" err="1" smtClean="0">
                <a:latin typeface="Times New Roman" panose="02020603050405020304" pitchFamily="18" charset="0"/>
                <a:cs typeface="Times New Roman" panose="02020603050405020304" pitchFamily="18" charset="0"/>
              </a:rPr>
              <a:t>clavulanate</a:t>
            </a:r>
            <a:r>
              <a:rPr lang="en-US" dirty="0" smtClean="0">
                <a:latin typeface="Times New Roman" panose="02020603050405020304" pitchFamily="18" charset="0"/>
                <a:cs typeface="Times New Roman" panose="02020603050405020304" pitchFamily="18" charset="0"/>
              </a:rPr>
              <a:t> (Augmentin), 875 mg twice daily </a:t>
            </a:r>
          </a:p>
          <a:p>
            <a:endParaRPr lang="en-US" dirty="0"/>
          </a:p>
        </p:txBody>
      </p:sp>
    </p:spTree>
    <p:extLst>
      <p:ext uri="{BB962C8B-B14F-4D97-AF65-F5344CB8AC3E}">
        <p14:creationId xmlns:p14="http://schemas.microsoft.com/office/powerpoint/2010/main" val="549419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7- </a:t>
            </a:r>
            <a:r>
              <a:rPr lang="en-US" dirty="0">
                <a:latin typeface="Times New Roman" panose="02020603050405020304" pitchFamily="18" charset="0"/>
                <a:cs typeface="Times New Roman" panose="02020603050405020304" pitchFamily="18" charset="0"/>
              </a:rPr>
              <a:t>Poor milk supply.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4" name="عنصر نائب للمحتوى 3" descr="نتيجة بحث الصور عن ‪grazed or bleeding nipples pp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066800"/>
            <a:ext cx="9144000" cy="5486400"/>
          </a:xfrm>
          <a:prstGeom prst="rect">
            <a:avLst/>
          </a:prstGeom>
          <a:noFill/>
          <a:ln>
            <a:noFill/>
          </a:ln>
        </p:spPr>
      </p:pic>
    </p:spTree>
    <p:extLst>
      <p:ext uri="{BB962C8B-B14F-4D97-AF65-F5344CB8AC3E}">
        <p14:creationId xmlns:p14="http://schemas.microsoft.com/office/powerpoint/2010/main" val="2500420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nSpc>
                <a:spcPct val="150000"/>
              </a:lnSpc>
              <a:buNone/>
            </a:pPr>
            <a:r>
              <a:rPr lang="en-US" b="1" dirty="0">
                <a:latin typeface="Times New Roman" panose="02020603050405020304" pitchFamily="18" charset="0"/>
                <a:cs typeface="Times New Roman" panose="02020603050405020304" pitchFamily="18" charset="0"/>
              </a:rPr>
              <a:t>8- Over supply: </a:t>
            </a:r>
            <a:endParaRPr lang="en-US" b="1"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Sometimes </a:t>
            </a:r>
            <a:r>
              <a:rPr lang="en-US" dirty="0">
                <a:latin typeface="Times New Roman" panose="02020603050405020304" pitchFamily="18" charset="0"/>
                <a:cs typeface="Times New Roman" panose="02020603050405020304" pitchFamily="18" charset="0"/>
              </a:rPr>
              <a:t>initial milk supply is much more than baby requires and this may lead to engorgement and mastitis. </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622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b="1" i="1" dirty="0" smtClean="0"/>
              <a:t/>
            </a:r>
            <a:br>
              <a:rPr lang="en-US" b="1" i="1" dirty="0" smtClean="0"/>
            </a:br>
            <a:r>
              <a:rPr lang="en-US" b="1" i="1" dirty="0" smtClean="0"/>
              <a:t>Care of the breast (Postnatal care) </a:t>
            </a:r>
            <a:r>
              <a:rPr lang="en-US" dirty="0" smtClean="0"/>
              <a:t/>
            </a:r>
            <a:br>
              <a:rPr lang="en-US" dirty="0" smtClean="0"/>
            </a:br>
            <a:endParaRPr lang="en-US" dirty="0"/>
          </a:p>
        </p:txBody>
      </p:sp>
      <p:sp>
        <p:nvSpPr>
          <p:cNvPr id="3" name="عنصر نائب للمحتوى 2"/>
          <p:cNvSpPr>
            <a:spLocks noGrp="1"/>
          </p:cNvSpPr>
          <p:nvPr>
            <p:ph idx="1"/>
          </p:nvPr>
        </p:nvSpPr>
        <p:spPr>
          <a:xfrm>
            <a:off x="381000" y="1219200"/>
            <a:ext cx="8229600" cy="4525963"/>
          </a:xfrm>
        </p:spPr>
        <p:txBody>
          <a:bodyPr>
            <a:noAutofit/>
          </a:bodyPr>
          <a:lstStyle/>
          <a:p>
            <a:pPr marL="0" indent="0">
              <a:lnSpc>
                <a:spcPct val="170000"/>
              </a:lnSpc>
              <a:buNone/>
            </a:pPr>
            <a:r>
              <a:rPr lang="en-US" sz="2800" dirty="0" smtClean="0"/>
              <a:t>1- </a:t>
            </a:r>
            <a:r>
              <a:rPr lang="en-US" sz="2800" dirty="0"/>
              <a:t>Always wash your hands prior to feeds to prevent potential infection however; there is no need to wash the nipples before feeds. </a:t>
            </a:r>
          </a:p>
          <a:p>
            <a:pPr marL="0" indent="0">
              <a:lnSpc>
                <a:spcPct val="170000"/>
              </a:lnSpc>
              <a:buNone/>
            </a:pPr>
            <a:r>
              <a:rPr lang="en-US" sz="2800" dirty="0"/>
              <a:t>2- Avoid soap, alcohol based products or creams on your breasts/nipples as these will not prevent nipple damage and in some cases may increase the risk of damage to the nipples.</a:t>
            </a:r>
          </a:p>
          <a:p>
            <a:pPr>
              <a:lnSpc>
                <a:spcPct val="170000"/>
              </a:lnSpc>
            </a:pPr>
            <a:endParaRPr lang="en-US" sz="2800" dirty="0"/>
          </a:p>
        </p:txBody>
      </p:sp>
    </p:spTree>
    <p:extLst>
      <p:ext uri="{BB962C8B-B14F-4D97-AF65-F5344CB8AC3E}">
        <p14:creationId xmlns:p14="http://schemas.microsoft.com/office/powerpoint/2010/main" val="435607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nSpc>
                <a:spcPct val="150000"/>
              </a:lnSpc>
            </a:pPr>
            <a:r>
              <a:rPr lang="en-US" dirty="0" smtClean="0">
                <a:latin typeface="Times New Roman" panose="02020603050405020304" pitchFamily="18" charset="0"/>
                <a:cs typeface="Times New Roman" panose="02020603050405020304" pitchFamily="18" charset="0"/>
              </a:rPr>
              <a:t>The duct system also starts to grow. Often these breast changes happen at the same that pubic hair and armpit hair appear</a:t>
            </a:r>
            <a:endParaRPr lang="en-US" dirty="0"/>
          </a:p>
        </p:txBody>
      </p:sp>
    </p:spTree>
    <p:extLst>
      <p:ext uri="{BB962C8B-B14F-4D97-AF65-F5344CB8AC3E}">
        <p14:creationId xmlns:p14="http://schemas.microsoft.com/office/powerpoint/2010/main" val="3646792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nSpc>
                <a:spcPct val="170000"/>
              </a:lnSpc>
              <a:buNone/>
            </a:pPr>
            <a:r>
              <a:rPr lang="en-US" dirty="0" smtClean="0"/>
              <a:t>3- Allow breast milk to dry on your nipples as it has natural antibacterial and healing properties. </a:t>
            </a:r>
          </a:p>
          <a:p>
            <a:pPr marL="0" indent="0">
              <a:lnSpc>
                <a:spcPct val="170000"/>
              </a:lnSpc>
              <a:buNone/>
            </a:pPr>
            <a:r>
              <a:rPr lang="en-US" dirty="0" smtClean="0"/>
              <a:t>4- Wear a comfortable, supportive bra when lactation is established. Ensure the bra is not too tight to prevent pressure on the milk ducts which may lead to mastitis. </a:t>
            </a:r>
          </a:p>
          <a:p>
            <a:endParaRPr lang="en-US" dirty="0"/>
          </a:p>
        </p:txBody>
      </p:sp>
    </p:spTree>
    <p:extLst>
      <p:ext uri="{BB962C8B-B14F-4D97-AF65-F5344CB8AC3E}">
        <p14:creationId xmlns:p14="http://schemas.microsoft.com/office/powerpoint/2010/main" val="3970827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
            </a:r>
            <a:br>
              <a:rPr lang="en-US" b="1" dirty="0" smtClean="0"/>
            </a:br>
            <a:r>
              <a:rPr lang="en-US" b="1" dirty="0" smtClean="0"/>
              <a:t>Abnormal changes of the breast</a:t>
            </a:r>
            <a:r>
              <a:rPr lang="en-US" dirty="0" smtClean="0"/>
              <a:t> </a:t>
            </a:r>
            <a:br>
              <a:rPr lang="en-US" dirty="0" smtClean="0"/>
            </a:br>
            <a:endParaRPr lang="en-US" dirty="0"/>
          </a:p>
        </p:txBody>
      </p:sp>
      <p:sp>
        <p:nvSpPr>
          <p:cNvPr id="3" name="عنصر نائب للمحتوى 2"/>
          <p:cNvSpPr>
            <a:spLocks noGrp="1"/>
          </p:cNvSpPr>
          <p:nvPr>
            <p:ph idx="1"/>
          </p:nvPr>
        </p:nvSpPr>
        <p:spPr>
          <a:xfrm>
            <a:off x="457200" y="1295400"/>
            <a:ext cx="8229600" cy="4525963"/>
          </a:xfrm>
        </p:spPr>
        <p:txBody>
          <a:bodyPr>
            <a:noAutofit/>
          </a:bodyPr>
          <a:lstStyle/>
          <a:p>
            <a:pPr marL="0" indent="0" algn="just">
              <a:lnSpc>
                <a:spcPct val="150000"/>
              </a:lnSpc>
              <a:buNone/>
            </a:pPr>
            <a:r>
              <a:rPr lang="en-US" dirty="0" smtClean="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A firm lump you've never felt before. </a:t>
            </a:r>
          </a:p>
          <a:p>
            <a:pPr marL="0" indent="0" algn="just">
              <a:lnSpc>
                <a:spcPct val="150000"/>
              </a:lnSpc>
              <a:buNone/>
            </a:pPr>
            <a:r>
              <a:rPr lang="en-US" dirty="0">
                <a:latin typeface="Times New Roman" panose="02020603050405020304" pitchFamily="18" charset="0"/>
                <a:cs typeface="Times New Roman" panose="02020603050405020304" pitchFamily="18" charset="0"/>
              </a:rPr>
              <a:t>2- Swelling around your breast, collarbone, or armpit. </a:t>
            </a:r>
          </a:p>
          <a:p>
            <a:pPr marL="0" indent="0" algn="just">
              <a:lnSpc>
                <a:spcPct val="150000"/>
              </a:lnSpc>
              <a:buNone/>
            </a:pPr>
            <a:r>
              <a:rPr lang="en-US" dirty="0">
                <a:latin typeface="Times New Roman" panose="02020603050405020304" pitchFamily="18" charset="0"/>
                <a:cs typeface="Times New Roman" panose="02020603050405020304" pitchFamily="18" charset="0"/>
              </a:rPr>
              <a:t>3- Dry, cracked, red, or thickened skin (like an orange peel) around nipple. </a:t>
            </a:r>
          </a:p>
          <a:p>
            <a:pPr marL="0" indent="0" algn="just">
              <a:lnSpc>
                <a:spcPct val="150000"/>
              </a:lnSpc>
              <a:buNone/>
            </a:pPr>
            <a:r>
              <a:rPr lang="en-US" dirty="0">
                <a:latin typeface="Times New Roman" panose="02020603050405020304" pitchFamily="18" charset="0"/>
                <a:cs typeface="Times New Roman" panose="02020603050405020304" pitchFamily="18" charset="0"/>
              </a:rPr>
              <a:t>4- Blood or fluid (besides milk) leaking from nipples. </a:t>
            </a:r>
            <a:r>
              <a:rPr lang="en-US" dirty="0" smtClean="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Warmth or itching in breasts. </a:t>
            </a:r>
          </a:p>
        </p:txBody>
      </p:sp>
    </p:spTree>
    <p:extLst>
      <p:ext uri="{BB962C8B-B14F-4D97-AF65-F5344CB8AC3E}">
        <p14:creationId xmlns:p14="http://schemas.microsoft.com/office/powerpoint/2010/main" val="2559534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These symptoms don't always mean something's wrong, but it's important to get checked out by a doctor. They may be harmless changes, or they may be caused by an irritation or infection that can be easily treated. Rarely, they can be signs of cancer.</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7585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Breast health </a:t>
            </a:r>
            <a:r>
              <a:rPr lang="en-US" dirty="0"/>
              <a:t/>
            </a:r>
            <a:br>
              <a:rPr lang="en-US" dirty="0"/>
            </a:br>
            <a:endParaRPr lang="en-US" dirty="0"/>
          </a:p>
        </p:txBody>
      </p:sp>
      <p:sp>
        <p:nvSpPr>
          <p:cNvPr id="3" name="عنصر نائب للمحتوى 2"/>
          <p:cNvSpPr>
            <a:spLocks noGrp="1"/>
          </p:cNvSpPr>
          <p:nvPr>
            <p:ph idx="1"/>
          </p:nvPr>
        </p:nvSpPr>
        <p:spPr>
          <a:xfrm>
            <a:off x="457200" y="1143000"/>
            <a:ext cx="8229600" cy="4525963"/>
          </a:xfrm>
        </p:spPr>
        <p:txBody>
          <a:bodyPr>
            <a:noAutofit/>
          </a:bodyPr>
          <a:lstStyle/>
          <a:p>
            <a:pPr lvl="0">
              <a:lnSpc>
                <a:spcPct val="160000"/>
              </a:lnSpc>
            </a:pPr>
            <a:r>
              <a:rPr lang="en-US" sz="2800" dirty="0">
                <a:latin typeface="Times New Roman" panose="02020603050405020304" pitchFamily="18" charset="0"/>
                <a:cs typeface="Times New Roman" panose="02020603050405020304" pitchFamily="18" charset="0"/>
              </a:rPr>
              <a:t>knowing your own breasts – how they look and feel</a:t>
            </a:r>
          </a:p>
          <a:p>
            <a:pPr lvl="0">
              <a:lnSpc>
                <a:spcPct val="160000"/>
              </a:lnSpc>
            </a:pPr>
            <a:r>
              <a:rPr lang="en-US" sz="2800" dirty="0">
                <a:latin typeface="Times New Roman" panose="02020603050405020304" pitchFamily="18" charset="0"/>
                <a:cs typeface="Times New Roman" panose="02020603050405020304" pitchFamily="18" charset="0"/>
              </a:rPr>
              <a:t>begins with a sense of what's normal for  breasts (breast awareness). </a:t>
            </a:r>
          </a:p>
          <a:p>
            <a:pPr>
              <a:lnSpc>
                <a:spcPct val="160000"/>
              </a:lnSpc>
            </a:pPr>
            <a:r>
              <a:rPr lang="en-US" sz="2800" dirty="0">
                <a:latin typeface="Times New Roman" panose="02020603050405020304" pitchFamily="18" charset="0"/>
                <a:cs typeface="Times New Roman" panose="02020603050405020304" pitchFamily="18" charset="0"/>
              </a:rPr>
              <a:t>To promote breast health, consider doing regular breast self-exams. With practice, 'll discover how breasts vary in sensitivity and texture at different times during menstrual cycle. </a:t>
            </a:r>
          </a:p>
          <a:p>
            <a:pPr>
              <a:lnSpc>
                <a:spcPct val="16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031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lgn="just">
              <a:lnSpc>
                <a:spcPct val="150000"/>
              </a:lnSpc>
            </a:pPr>
            <a:r>
              <a:rPr lang="en-US" dirty="0">
                <a:latin typeface="Times New Roman" panose="02020603050405020304" pitchFamily="18" charset="0"/>
                <a:cs typeface="Times New Roman" panose="02020603050405020304" pitchFamily="18" charset="0"/>
              </a:rPr>
              <a:t>For many women, breast health includes concerns about breast lumps, breast pain or nipple discharge. It's also important to understand common screening and diagnostic tests for breast health, </a:t>
            </a:r>
            <a:r>
              <a:rPr lang="en-US" b="1" dirty="0">
                <a:latin typeface="Times New Roman" panose="02020603050405020304" pitchFamily="18" charset="0"/>
                <a:cs typeface="Times New Roman" panose="02020603050405020304" pitchFamily="18" charset="0"/>
              </a:rPr>
              <a:t>such as</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clinical breast exams</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mammograms</a:t>
            </a:r>
            <a:r>
              <a:rPr lang="en-US" dirty="0">
                <a:latin typeface="Times New Roman" panose="02020603050405020304" pitchFamily="18" charset="0"/>
                <a:cs typeface="Times New Roman" panose="02020603050405020304" pitchFamily="18" charset="0"/>
              </a:rPr>
              <a:t> and </a:t>
            </a:r>
            <a:r>
              <a:rPr lang="en-US" u="sng" dirty="0">
                <a:latin typeface="Times New Roman" panose="02020603050405020304" pitchFamily="18" charset="0"/>
                <a:cs typeface="Times New Roman" panose="02020603050405020304" pitchFamily="18" charset="0"/>
              </a:rPr>
              <a:t>breast ultrasounds</a:t>
            </a:r>
            <a:r>
              <a:rPr lang="en-US" dirty="0">
                <a:latin typeface="Times New Roman" panose="02020603050405020304" pitchFamily="18" charset="0"/>
                <a:cs typeface="Times New Roman" panose="02020603050405020304" pitchFamily="18" charset="0"/>
              </a:rPr>
              <a:t>. </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691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t/>
            </a:r>
            <a:br>
              <a:rPr lang="en-US" b="1" i="1" dirty="0" smtClean="0"/>
            </a:br>
            <a:r>
              <a:rPr lang="en-US" b="1" i="1" dirty="0" smtClean="0"/>
              <a:t>Methods of Breast  Examination</a:t>
            </a:r>
            <a:r>
              <a:rPr lang="en-US" dirty="0" smtClean="0"/>
              <a:t> </a:t>
            </a:r>
            <a:br>
              <a:rPr lang="en-US" dirty="0" smtClean="0"/>
            </a:br>
            <a:endParaRPr lang="en-US" dirty="0"/>
          </a:p>
        </p:txBody>
      </p:sp>
      <p:sp>
        <p:nvSpPr>
          <p:cNvPr id="3" name="عنصر نائب للمحتوى 2"/>
          <p:cNvSpPr>
            <a:spLocks noGrp="1"/>
          </p:cNvSpPr>
          <p:nvPr>
            <p:ph idx="1"/>
          </p:nvPr>
        </p:nvSpPr>
        <p:spPr/>
        <p:txBody>
          <a:bodyPr/>
          <a:lstStyle/>
          <a:p>
            <a:pPr marL="0" indent="0">
              <a:buNone/>
            </a:pPr>
            <a:r>
              <a:rPr lang="en-US" dirty="0" smtClean="0"/>
              <a:t>1- </a:t>
            </a:r>
            <a:r>
              <a:rPr lang="en-US" dirty="0"/>
              <a:t>Clinical Breast Exam (CBE) once a year </a:t>
            </a:r>
          </a:p>
          <a:p>
            <a:pPr marL="0" indent="0">
              <a:buNone/>
            </a:pPr>
            <a:r>
              <a:rPr lang="en-US" dirty="0"/>
              <a:t>2- Screening mammogram every year for women aged 40-49 </a:t>
            </a:r>
          </a:p>
          <a:p>
            <a:pPr marL="0" indent="0">
              <a:buNone/>
            </a:pPr>
            <a:r>
              <a:rPr lang="en-US" dirty="0"/>
              <a:t>3- Screening mammogram every one to two years for women 50 and over. </a:t>
            </a:r>
          </a:p>
          <a:p>
            <a:pPr marL="0" indent="0">
              <a:buNone/>
            </a:pPr>
            <a:r>
              <a:rPr lang="en-US" dirty="0"/>
              <a:t>4- Computer aided detection (CAD). </a:t>
            </a:r>
          </a:p>
        </p:txBody>
      </p:sp>
    </p:spTree>
    <p:extLst>
      <p:ext uri="{BB962C8B-B14F-4D97-AF65-F5344CB8AC3E}">
        <p14:creationId xmlns:p14="http://schemas.microsoft.com/office/powerpoint/2010/main" val="1326715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en-US" dirty="0" smtClean="0"/>
              <a:t>5-Digital </a:t>
            </a:r>
            <a:r>
              <a:rPr lang="en-US" dirty="0"/>
              <a:t>mammography to check breast tissue</a:t>
            </a:r>
          </a:p>
        </p:txBody>
      </p:sp>
      <p:pic>
        <p:nvPicPr>
          <p:cNvPr id="4" name="صورة 3" descr="نتيجة بحث الصور عن ‪Digital mammograph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057400"/>
            <a:ext cx="8077200" cy="4495800"/>
          </a:xfrm>
          <a:prstGeom prst="rect">
            <a:avLst/>
          </a:prstGeom>
          <a:noFill/>
          <a:ln>
            <a:noFill/>
          </a:ln>
        </p:spPr>
      </p:pic>
    </p:spTree>
    <p:extLst>
      <p:ext uri="{BB962C8B-B14F-4D97-AF65-F5344CB8AC3E}">
        <p14:creationId xmlns:p14="http://schemas.microsoft.com/office/powerpoint/2010/main" val="3265041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3600" dirty="0" smtClean="0">
                <a:latin typeface="+mn-lt"/>
                <a:ea typeface="+mn-ea"/>
                <a:cs typeface="+mn-cs"/>
              </a:rPr>
              <a:t>6-Breast </a:t>
            </a:r>
            <a:r>
              <a:rPr lang="en-US" sz="3600" dirty="0">
                <a:latin typeface="+mn-lt"/>
                <a:ea typeface="+mn-ea"/>
                <a:cs typeface="+mn-cs"/>
              </a:rPr>
              <a:t>ultrasound (ultrasonography).</a:t>
            </a:r>
            <a:br>
              <a:rPr lang="en-US" sz="3600" dirty="0">
                <a:latin typeface="+mn-lt"/>
                <a:ea typeface="+mn-ea"/>
                <a:cs typeface="+mn-cs"/>
              </a:rPr>
            </a:br>
            <a:endParaRPr lang="en-US" sz="3600" dirty="0">
              <a:latin typeface="+mn-lt"/>
              <a:ea typeface="+mn-ea"/>
              <a:cs typeface="+mn-cs"/>
            </a:endParaRPr>
          </a:p>
        </p:txBody>
      </p:sp>
      <p:sp>
        <p:nvSpPr>
          <p:cNvPr id="3" name="عنصر نائب للمحتوى 2"/>
          <p:cNvSpPr>
            <a:spLocks noGrp="1"/>
          </p:cNvSpPr>
          <p:nvPr>
            <p:ph idx="1"/>
          </p:nvPr>
        </p:nvSpPr>
        <p:spPr/>
        <p:txBody>
          <a:bodyPr/>
          <a:lstStyle/>
          <a:p>
            <a:pPr marL="0" indent="0">
              <a:buNone/>
            </a:pPr>
            <a:r>
              <a:rPr lang="en-US" dirty="0" smtClean="0"/>
              <a:t>7-magnetic </a:t>
            </a:r>
            <a:r>
              <a:rPr lang="en-US" dirty="0"/>
              <a:t>resonance imaging (MRI).</a:t>
            </a:r>
          </a:p>
          <a:p>
            <a:endParaRPr lang="en-US" dirty="0"/>
          </a:p>
        </p:txBody>
      </p:sp>
      <p:pic>
        <p:nvPicPr>
          <p:cNvPr id="4" name="صورة 3" descr="نتيجة بحث الصور عن ‪magnetic resonance imaging brea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91715"/>
            <a:ext cx="8077200" cy="3347086"/>
          </a:xfrm>
          <a:prstGeom prst="rect">
            <a:avLst/>
          </a:prstGeom>
          <a:noFill/>
          <a:ln>
            <a:noFill/>
          </a:ln>
        </p:spPr>
      </p:pic>
    </p:spTree>
    <p:extLst>
      <p:ext uri="{BB962C8B-B14F-4D97-AF65-F5344CB8AC3E}">
        <p14:creationId xmlns:p14="http://schemas.microsoft.com/office/powerpoint/2010/main" val="2102580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i="1" u="sng" dirty="0" smtClean="0"/>
              <a:t/>
            </a:r>
            <a:br>
              <a:rPr lang="en-US" sz="3600" b="1" i="1" u="sng" dirty="0" smtClean="0"/>
            </a:br>
            <a:r>
              <a:rPr lang="en-US" sz="3600" b="1" i="1" u="sng" dirty="0" smtClean="0"/>
              <a:t>Methods of the clinical breast </a:t>
            </a:r>
            <a:br>
              <a:rPr lang="en-US" sz="3600" b="1" i="1" u="sng" dirty="0" smtClean="0"/>
            </a:br>
            <a:r>
              <a:rPr lang="en-US" sz="3600" b="1" i="1" u="sng" dirty="0" smtClean="0"/>
              <a:t>examination</a:t>
            </a:r>
            <a:r>
              <a:rPr lang="en-US" sz="3600" dirty="0" smtClean="0"/>
              <a:t/>
            </a:r>
            <a:br>
              <a:rPr lang="en-US" sz="3600" dirty="0" smtClean="0"/>
            </a:br>
            <a:endParaRPr lang="en-US" sz="3600" dirty="0"/>
          </a:p>
        </p:txBody>
      </p:sp>
      <p:sp>
        <p:nvSpPr>
          <p:cNvPr id="3" name="عنصر نائب للمحتوى 2"/>
          <p:cNvSpPr>
            <a:spLocks noGrp="1"/>
          </p:cNvSpPr>
          <p:nvPr>
            <p:ph idx="1"/>
          </p:nvPr>
        </p:nvSpPr>
        <p:spPr/>
        <p:txBody>
          <a:bodyPr/>
          <a:lstStyle/>
          <a:p>
            <a:pPr marL="0" indent="0">
              <a:buNone/>
            </a:pPr>
            <a:r>
              <a:rPr lang="en-US" dirty="0" smtClean="0"/>
              <a:t>1- Inspect </a:t>
            </a:r>
            <a:r>
              <a:rPr lang="en-US" dirty="0"/>
              <a:t>( relaxed, arms raised, hand on hips)</a:t>
            </a:r>
          </a:p>
          <a:p>
            <a:pPr lvl="0"/>
            <a:r>
              <a:rPr lang="en-US" dirty="0"/>
              <a:t>Breast symmetry</a:t>
            </a:r>
          </a:p>
          <a:p>
            <a:pPr lvl="0"/>
            <a:r>
              <a:rPr lang="en-US" dirty="0"/>
              <a:t>skin changes (edema, ulceration)</a:t>
            </a:r>
          </a:p>
          <a:p>
            <a:r>
              <a:rPr lang="en-US" dirty="0"/>
              <a:t>nipples (retraction, discharge).</a:t>
            </a:r>
          </a:p>
        </p:txBody>
      </p:sp>
    </p:spTree>
    <p:extLst>
      <p:ext uri="{BB962C8B-B14F-4D97-AF65-F5344CB8AC3E}">
        <p14:creationId xmlns:p14="http://schemas.microsoft.com/office/powerpoint/2010/main" val="24335527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76400"/>
            <a:ext cx="8229600" cy="4525963"/>
          </a:xfrm>
        </p:spPr>
        <p:txBody>
          <a:bodyPr>
            <a:normAutofit/>
          </a:bodyPr>
          <a:lstStyle/>
          <a:p>
            <a:pPr marL="0" indent="0">
              <a:lnSpc>
                <a:spcPct val="150000"/>
              </a:lnSpc>
              <a:buNone/>
            </a:pPr>
            <a:r>
              <a:rPr lang="en-US" sz="2800" b="1" dirty="0" smtClean="0">
                <a:latin typeface="Times New Roman" panose="02020603050405020304" pitchFamily="18" charset="0"/>
                <a:cs typeface="Times New Roman" panose="02020603050405020304" pitchFamily="18" charset="0"/>
              </a:rPr>
              <a:t>2-Palpation</a:t>
            </a:r>
            <a:endParaRPr lang="en-US" sz="28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ask the patient to lie flat and stand at the patient's right side, </a:t>
            </a:r>
          </a:p>
          <a:p>
            <a:pPr lvl="1"/>
            <a:r>
              <a:rPr lang="en-US" dirty="0">
                <a:latin typeface="Times New Roman" panose="02020603050405020304" pitchFamily="18" charset="0"/>
                <a:cs typeface="Times New Roman" panose="02020603050405020304" pitchFamily="18" charset="0"/>
              </a:rPr>
              <a:t>place a small pillow under the shoulder</a:t>
            </a:r>
          </a:p>
          <a:p>
            <a:pPr lvl="1"/>
            <a:r>
              <a:rPr lang="en-US" dirty="0">
                <a:latin typeface="Times New Roman" panose="02020603050405020304" pitchFamily="18" charset="0"/>
                <a:cs typeface="Times New Roman" panose="02020603050405020304" pitchFamily="18" charset="0"/>
              </a:rPr>
              <a:t>with ipsilateral arm above head</a:t>
            </a:r>
          </a:p>
          <a:p>
            <a:pPr lvl="2"/>
            <a:r>
              <a:rPr lang="en-US" sz="2800" dirty="0">
                <a:latin typeface="Times New Roman" panose="02020603050405020304" pitchFamily="18" charset="0"/>
                <a:cs typeface="Times New Roman" panose="02020603050405020304" pitchFamily="18" charset="0"/>
              </a:rPr>
              <a:t>spreads the breast more evenly across chest</a:t>
            </a:r>
          </a:p>
          <a:p>
            <a:pPr lvl="1"/>
            <a:r>
              <a:rPr lang="en-US" dirty="0">
                <a:latin typeface="Times New Roman" panose="02020603050405020304" pitchFamily="18" charset="0"/>
                <a:cs typeface="Times New Roman" panose="02020603050405020304" pitchFamily="18" charset="0"/>
              </a:rPr>
              <a:t>warm your hands and keep conversing with patient to make them comfortable</a:t>
            </a:r>
          </a:p>
        </p:txBody>
      </p:sp>
    </p:spTree>
    <p:extLst>
      <p:ext uri="{BB962C8B-B14F-4D97-AF65-F5344CB8AC3E}">
        <p14:creationId xmlns:p14="http://schemas.microsoft.com/office/powerpoint/2010/main" val="3481685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At menstrual cycle </a:t>
            </a:r>
            <a:r>
              <a:rPr lang="en-US" dirty="0"/>
              <a:t/>
            </a:r>
            <a:br>
              <a:rPr lang="en-US" dirty="0"/>
            </a:br>
            <a:endParaRPr lang="en-US" dirty="0"/>
          </a:p>
        </p:txBody>
      </p:sp>
      <p:sp>
        <p:nvSpPr>
          <p:cNvPr id="3" name="عنصر نائب للمحتوى 2"/>
          <p:cNvSpPr>
            <a:spLocks noGrp="1"/>
          </p:cNvSpPr>
          <p:nvPr>
            <p:ph idx="1"/>
          </p:nvPr>
        </p:nvSpPr>
        <p:spPr/>
        <p:txBody>
          <a:bodyPr>
            <a:noAutofit/>
          </a:bodyPr>
          <a:lstStyle/>
          <a:p>
            <a:pPr>
              <a:lnSpc>
                <a:spcPct val="170000"/>
              </a:lnSpc>
            </a:pPr>
            <a:r>
              <a:rPr lang="en-US" dirty="0">
                <a:latin typeface="Times New Roman" panose="02020603050405020304" pitchFamily="18" charset="0"/>
                <a:cs typeface="Times New Roman" panose="02020603050405020304" pitchFamily="18" charset="0"/>
              </a:rPr>
              <a:t>Each month, women go through changes in the hormones that make up the normal menstrual cycle. The hormone estrogen is produced by the ovaries in the first half of the menstrual cycle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nSpc>
                <a:spcPct val="17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424424"/>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66800"/>
            <a:ext cx="8229600" cy="4525963"/>
          </a:xfrm>
        </p:spPr>
        <p:txBody>
          <a:bodyPr>
            <a:noAutofit/>
          </a:bodyPr>
          <a:lstStyle/>
          <a:p>
            <a:endParaRPr lang="en-US" sz="2800" dirty="0" smtClean="0">
              <a:effectLst/>
            </a:endParaRPr>
          </a:p>
          <a:p>
            <a:pPr lvl="1"/>
            <a:r>
              <a:rPr lang="en-US" dirty="0"/>
              <a:t>palpate breasts with both the flat of your hand and fingers.</a:t>
            </a:r>
          </a:p>
          <a:p>
            <a:pPr lvl="1"/>
            <a:r>
              <a:rPr lang="en-US" dirty="0"/>
              <a:t>with flat fingers compress breast tissue</a:t>
            </a:r>
          </a:p>
          <a:p>
            <a:pPr lvl="1"/>
            <a:r>
              <a:rPr lang="en-US" dirty="0"/>
              <a:t>follow systematically, in a circular pattern around the nipple or along the radial lines (simulate a clock) or vertical segments and feel the entire breast, including the tail near the axilla.</a:t>
            </a:r>
          </a:p>
          <a:p>
            <a:pPr lvl="1"/>
            <a:r>
              <a:rPr lang="en-US" dirty="0"/>
              <a:t>consistency of tissue</a:t>
            </a:r>
          </a:p>
          <a:p>
            <a:pPr lvl="2"/>
            <a:r>
              <a:rPr lang="en-US" sz="2800" dirty="0"/>
              <a:t>fat (soft) and gland (lumpy)</a:t>
            </a:r>
          </a:p>
          <a:p>
            <a:pPr lvl="2"/>
            <a:r>
              <a:rPr lang="en-US" sz="2800" dirty="0"/>
              <a:t>firm transverse ridge along lower edge</a:t>
            </a:r>
          </a:p>
          <a:p>
            <a:endParaRPr lang="en-US" sz="2800" dirty="0"/>
          </a:p>
        </p:txBody>
      </p:sp>
    </p:spTree>
    <p:extLst>
      <p:ext uri="{BB962C8B-B14F-4D97-AF65-F5344CB8AC3E}">
        <p14:creationId xmlns:p14="http://schemas.microsoft.com/office/powerpoint/2010/main" val="17908807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smtClean="0">
              <a:effectLst/>
            </a:endParaRPr>
          </a:p>
          <a:p>
            <a:pPr lvl="1"/>
            <a:r>
              <a:rPr lang="en-US" dirty="0"/>
              <a:t>note any tenderness</a:t>
            </a:r>
            <a:endParaRPr lang="en-US" sz="2000" dirty="0"/>
          </a:p>
          <a:p>
            <a:pPr lvl="1"/>
            <a:r>
              <a:rPr lang="en-US" dirty="0"/>
              <a:t>feel the areola and nipple.</a:t>
            </a:r>
            <a:endParaRPr lang="en-US" sz="2000" dirty="0"/>
          </a:p>
          <a:p>
            <a:pPr lvl="1"/>
            <a:r>
              <a:rPr lang="en-US" dirty="0"/>
              <a:t>compress the areola, going about its circumference. Gently squeeze the nipple to note for discharge.</a:t>
            </a:r>
            <a:endParaRPr lang="en-US" sz="2000" dirty="0"/>
          </a:p>
          <a:p>
            <a:r>
              <a:rPr lang="en-US" dirty="0"/>
              <a:t>palpate nipple for elasticity</a:t>
            </a:r>
          </a:p>
        </p:txBody>
      </p:sp>
    </p:spTree>
    <p:extLst>
      <p:ext uri="{BB962C8B-B14F-4D97-AF65-F5344CB8AC3E}">
        <p14:creationId xmlns:p14="http://schemas.microsoft.com/office/powerpoint/2010/main" val="666546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0"/>
            <a:r>
              <a:rPr lang="en-US" b="1" dirty="0"/>
              <a:t>Focused examination</a:t>
            </a:r>
            <a:endParaRPr lang="en-US" sz="2400" dirty="0"/>
          </a:p>
          <a:p>
            <a:pPr lvl="1"/>
            <a:r>
              <a:rPr lang="en-US" dirty="0"/>
              <a:t>Characteristics of mass if any / Dominant mass</a:t>
            </a:r>
            <a:endParaRPr lang="en-US" sz="2000" dirty="0"/>
          </a:p>
          <a:p>
            <a:pPr lvl="2"/>
            <a:r>
              <a:rPr lang="en-US" dirty="0"/>
              <a:t>location</a:t>
            </a:r>
            <a:endParaRPr lang="en-US" sz="1800" dirty="0"/>
          </a:p>
          <a:p>
            <a:pPr lvl="2"/>
            <a:r>
              <a:rPr lang="en-US" dirty="0"/>
              <a:t>size</a:t>
            </a:r>
            <a:endParaRPr lang="en-US" sz="1800" dirty="0"/>
          </a:p>
          <a:p>
            <a:pPr lvl="2"/>
            <a:r>
              <a:rPr lang="en-US" dirty="0"/>
              <a:t>shape</a:t>
            </a:r>
            <a:endParaRPr lang="en-US" sz="1800" dirty="0"/>
          </a:p>
          <a:p>
            <a:pPr lvl="2"/>
            <a:r>
              <a:rPr lang="en-US" dirty="0"/>
              <a:t>consistency</a:t>
            </a:r>
            <a:endParaRPr lang="en-US" sz="1800" dirty="0"/>
          </a:p>
          <a:p>
            <a:pPr lvl="2"/>
            <a:r>
              <a:rPr lang="en-US" dirty="0"/>
              <a:t>delimitation</a:t>
            </a:r>
            <a:endParaRPr lang="en-US" sz="1800" dirty="0"/>
          </a:p>
          <a:p>
            <a:pPr lvl="2"/>
            <a:r>
              <a:rPr lang="en-US" dirty="0"/>
              <a:t>mobility</a:t>
            </a:r>
            <a:endParaRPr lang="en-US" sz="1800" dirty="0"/>
          </a:p>
          <a:p>
            <a:pPr lvl="2"/>
            <a:r>
              <a:rPr lang="en-US" dirty="0"/>
              <a:t>move mass and watch for dimpling</a:t>
            </a:r>
            <a:endParaRPr lang="en-US" sz="1800" dirty="0"/>
          </a:p>
          <a:p>
            <a:pPr lvl="2"/>
            <a:r>
              <a:rPr lang="en-US" dirty="0"/>
              <a:t>tenderness</a:t>
            </a:r>
            <a:endParaRPr lang="en-US" sz="1800" dirty="0"/>
          </a:p>
          <a:p>
            <a:endParaRPr lang="en-US" dirty="0"/>
          </a:p>
        </p:txBody>
      </p:sp>
    </p:spTree>
    <p:extLst>
      <p:ext uri="{BB962C8B-B14F-4D97-AF65-F5344CB8AC3E}">
        <p14:creationId xmlns:p14="http://schemas.microsoft.com/office/powerpoint/2010/main" val="19389538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457200" lvl="1" indent="0">
              <a:lnSpc>
                <a:spcPct val="150000"/>
              </a:lnSpc>
              <a:buNone/>
            </a:pPr>
            <a:r>
              <a:rPr lang="en-US" sz="4000" dirty="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Spontaneous </a:t>
            </a:r>
            <a:r>
              <a:rPr lang="en-US" sz="3600" dirty="0">
                <a:latin typeface="Times New Roman" panose="02020603050405020304" pitchFamily="18" charset="0"/>
                <a:cs typeface="Times New Roman" panose="02020603050405020304" pitchFamily="18" charset="0"/>
              </a:rPr>
              <a:t>discharge</a:t>
            </a:r>
            <a:endParaRPr lang="en-US" dirty="0">
              <a:latin typeface="Times New Roman" panose="02020603050405020304" pitchFamily="18" charset="0"/>
              <a:cs typeface="Times New Roman" panose="02020603050405020304" pitchFamily="18" charset="0"/>
            </a:endParaRPr>
          </a:p>
          <a:p>
            <a:pPr lvl="2">
              <a:lnSpc>
                <a:spcPct val="150000"/>
              </a:lnSpc>
            </a:pPr>
            <a:r>
              <a:rPr lang="en-US" sz="3200" dirty="0">
                <a:latin typeface="Times New Roman" panose="02020603050405020304" pitchFamily="18" charset="0"/>
                <a:cs typeface="Times New Roman" panose="02020603050405020304" pitchFamily="18" charset="0"/>
              </a:rPr>
              <a:t>compress the areola with index finger in radial positions around </a:t>
            </a:r>
            <a:r>
              <a:rPr lang="en-US" sz="3200" dirty="0" smtClean="0">
                <a:latin typeface="Times New Roman" panose="02020603050405020304" pitchFamily="18" charset="0"/>
                <a:cs typeface="Times New Roman" panose="02020603050405020304" pitchFamily="18" charset="0"/>
              </a:rPr>
              <a:t>nipple</a:t>
            </a:r>
          </a:p>
          <a:p>
            <a:pPr lvl="2">
              <a:lnSpc>
                <a:spcPct val="150000"/>
              </a:lnSpc>
            </a:pPr>
            <a:r>
              <a:rPr lang="en-US" sz="3200" dirty="0">
                <a:latin typeface="Times New Roman" panose="02020603050405020304" pitchFamily="18" charset="0"/>
                <a:cs typeface="Times New Roman" panose="02020603050405020304" pitchFamily="18" charset="0"/>
              </a:rPr>
              <a:t>note color, consistency and quantity of discharge</a:t>
            </a:r>
          </a:p>
          <a:p>
            <a:pPr lvl="2">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6625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0"/>
            <a:ext cx="8229600" cy="5668963"/>
          </a:xfrm>
        </p:spPr>
        <p:txBody>
          <a:bodyPr>
            <a:noAutofit/>
          </a:bodyPr>
          <a:lstStyle/>
          <a:p>
            <a:endParaRPr lang="en-US" sz="2800" dirty="0" smtClean="0">
              <a:effectLst/>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Mastectomy </a:t>
            </a:r>
            <a:r>
              <a:rPr lang="en-US" dirty="0">
                <a:latin typeface="Times New Roman" panose="02020603050405020304" pitchFamily="18" charset="0"/>
                <a:cs typeface="Times New Roman" panose="02020603050405020304" pitchFamily="18" charset="0"/>
              </a:rPr>
              <a:t>Breast</a:t>
            </a:r>
          </a:p>
          <a:p>
            <a:pPr lvl="2"/>
            <a:r>
              <a:rPr lang="en-US" sz="2800" dirty="0">
                <a:latin typeface="Times New Roman" panose="02020603050405020304" pitchFamily="18" charset="0"/>
                <a:cs typeface="Times New Roman" panose="02020603050405020304" pitchFamily="18" charset="0"/>
              </a:rPr>
              <a:t>scar</a:t>
            </a:r>
          </a:p>
          <a:p>
            <a:pPr lvl="2"/>
            <a:r>
              <a:rPr lang="en-US" sz="2800" dirty="0">
                <a:latin typeface="Times New Roman" panose="02020603050405020304" pitchFamily="18" charset="0"/>
                <a:cs typeface="Times New Roman" panose="02020603050405020304" pitchFamily="18" charset="0"/>
              </a:rPr>
              <a:t>lymphedema</a:t>
            </a:r>
          </a:p>
          <a:p>
            <a:pPr marL="0" indent="0">
              <a:buNone/>
            </a:pPr>
            <a:r>
              <a:rPr lang="en-US" sz="2800" dirty="0">
                <a:latin typeface="Times New Roman" panose="02020603050405020304" pitchFamily="18" charset="0"/>
                <a:cs typeface="Times New Roman" panose="02020603050405020304" pitchFamily="18" charset="0"/>
              </a:rPr>
              <a:t>Normal:</a:t>
            </a:r>
            <a:endParaRPr lang="en-US" sz="2800" b="1" dirty="0">
              <a:latin typeface="Times New Roman" panose="02020603050405020304" pitchFamily="18" charset="0"/>
              <a:cs typeface="Times New Roman" panose="02020603050405020304" pitchFamily="18" charset="0"/>
            </a:endParaRPr>
          </a:p>
          <a:p>
            <a:pPr lvl="0"/>
            <a:r>
              <a:rPr lang="en-US" sz="2800" dirty="0">
                <a:latin typeface="Times New Roman" panose="02020603050405020304" pitchFamily="18" charset="0"/>
                <a:cs typeface="Times New Roman" panose="02020603050405020304" pitchFamily="18" charset="0"/>
              </a:rPr>
              <a:t>Breast has firm elasticity in young. Glandular tissue may feel lobulated, granular, irregular ("tapioca").</a:t>
            </a:r>
          </a:p>
          <a:p>
            <a:pPr lvl="0"/>
            <a:r>
              <a:rPr lang="en-US" sz="2800" dirty="0">
                <a:latin typeface="Times New Roman" panose="02020603050405020304" pitchFamily="18" charset="0"/>
                <a:cs typeface="Times New Roman" panose="02020603050405020304" pitchFamily="18" charset="0"/>
              </a:rPr>
              <a:t>Slight tenderness and fullness can be anticipated in premenstrual period.</a:t>
            </a:r>
          </a:p>
          <a:p>
            <a:pPr lvl="0"/>
            <a:r>
              <a:rPr lang="en-US" sz="2800" dirty="0">
                <a:latin typeface="Times New Roman" panose="02020603050405020304" pitchFamily="18" charset="0"/>
                <a:cs typeface="Times New Roman" panose="02020603050405020304" pitchFamily="18" charset="0"/>
              </a:rPr>
              <a:t>In older women, breasts feel stringy</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9955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u="sng" dirty="0" smtClean="0"/>
              <a:t/>
            </a:r>
            <a:br>
              <a:rPr lang="en-US" b="1" i="1" u="sng" dirty="0" smtClean="0"/>
            </a:br>
            <a:r>
              <a:rPr lang="en-US" b="1" i="1" u="sng" dirty="0"/>
              <a:t/>
            </a:r>
            <a:br>
              <a:rPr lang="en-US" b="1" i="1" u="sng" dirty="0"/>
            </a:br>
            <a:r>
              <a:rPr lang="en-US" b="1" i="1" u="sng" dirty="0" smtClean="0"/>
              <a:t/>
            </a:r>
            <a:br>
              <a:rPr lang="en-US" b="1" i="1" u="sng" dirty="0" smtClean="0"/>
            </a:br>
            <a:r>
              <a:rPr lang="en-US" b="1" i="1" u="sng" dirty="0" smtClean="0"/>
              <a:t>Self-breast examination</a:t>
            </a:r>
            <a:r>
              <a:rPr lang="en-US" dirty="0" smtClean="0"/>
              <a:t/>
            </a:r>
            <a:br>
              <a:rPr lang="en-US" dirty="0" smtClean="0"/>
            </a:br>
            <a:r>
              <a:rPr lang="en-US" dirty="0" smtClean="0"/>
              <a:t> </a:t>
            </a:r>
            <a:br>
              <a:rPr lang="en-US" dirty="0" smtClean="0"/>
            </a:br>
            <a:r>
              <a:rPr lang="en-US" dirty="0" smtClean="0"/>
              <a:t/>
            </a:r>
            <a:br>
              <a:rPr lang="en-US" dirty="0" smtClean="0"/>
            </a:br>
            <a:endParaRPr lang="en-US" dirty="0"/>
          </a:p>
        </p:txBody>
      </p:sp>
      <p:pic>
        <p:nvPicPr>
          <p:cNvPr id="4" name="عنصر نائب للمحتوى 3" descr="نتيجة بحث الصور عن ‪self breast examination definition‬‏"/>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71600"/>
            <a:ext cx="8762999" cy="5257800"/>
          </a:xfrm>
          <a:prstGeom prst="rect">
            <a:avLst/>
          </a:prstGeom>
          <a:noFill/>
          <a:ln>
            <a:noFill/>
          </a:ln>
        </p:spPr>
      </p:pic>
    </p:spTree>
    <p:extLst>
      <p:ext uri="{BB962C8B-B14F-4D97-AF65-F5344CB8AC3E}">
        <p14:creationId xmlns:p14="http://schemas.microsoft.com/office/powerpoint/2010/main" val="34450728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smtClean="0"/>
              <a:t/>
            </a:r>
            <a:br>
              <a:rPr lang="en-US" b="1" u="sng" dirty="0" smtClean="0"/>
            </a:br>
            <a:r>
              <a:rPr lang="en-US" b="1" u="sng" dirty="0" smtClean="0"/>
              <a:t>Breast cancer </a:t>
            </a:r>
            <a:r>
              <a:rPr lang="en-US" dirty="0" smtClean="0"/>
              <a:t/>
            </a:r>
            <a:br>
              <a:rPr lang="en-US" dirty="0" smtClean="0"/>
            </a:br>
            <a:endParaRPr lang="en-US" dirty="0"/>
          </a:p>
        </p:txBody>
      </p:sp>
      <p:sp>
        <p:nvSpPr>
          <p:cNvPr id="3" name="عنصر نائب للمحتوى 2"/>
          <p:cNvSpPr>
            <a:spLocks noGrp="1"/>
          </p:cNvSpPr>
          <p:nvPr>
            <p:ph idx="1"/>
          </p:nvPr>
        </p:nvSpPr>
        <p:spPr>
          <a:xfrm>
            <a:off x="457200" y="1371600"/>
            <a:ext cx="8229600" cy="4525963"/>
          </a:xfrm>
        </p:spPr>
        <p:txBody>
          <a:bodyPr>
            <a:noAutofit/>
          </a:bodyPr>
          <a:lstStyle/>
          <a:p>
            <a:pPr>
              <a:lnSpc>
                <a:spcPct val="160000"/>
              </a:lnSpc>
            </a:pPr>
            <a:r>
              <a:rPr lang="en-US" sz="2400" dirty="0" smtClean="0">
                <a:latin typeface="Times New Roman" panose="02020603050405020304" pitchFamily="18" charset="0"/>
                <a:cs typeface="Times New Roman" panose="02020603050405020304" pitchFamily="18" charset="0"/>
              </a:rPr>
              <a:t>Breast </a:t>
            </a:r>
            <a:r>
              <a:rPr lang="en-US" sz="2400" dirty="0">
                <a:latin typeface="Times New Roman" panose="02020603050405020304" pitchFamily="18" charset="0"/>
                <a:cs typeface="Times New Roman" panose="02020603050405020304" pitchFamily="18" charset="0"/>
              </a:rPr>
              <a:t>cancer is the most common invasive cancer in women and the second leading cause of cancer death in women after lung cancer.</a:t>
            </a:r>
          </a:p>
          <a:p>
            <a:pPr>
              <a:lnSpc>
                <a:spcPct val="160000"/>
              </a:lnSpc>
            </a:pPr>
            <a:r>
              <a:rPr lang="en-US" sz="2400" dirty="0">
                <a:latin typeface="Times New Roman" panose="02020603050405020304" pitchFamily="18" charset="0"/>
                <a:cs typeface="Times New Roman" panose="02020603050405020304" pitchFamily="18" charset="0"/>
              </a:rPr>
              <a:t>Advances in screening and treatment for breast </a:t>
            </a:r>
            <a:r>
              <a:rPr lang="en-US" sz="2400" dirty="0">
                <a:latin typeface="Times New Roman" panose="02020603050405020304" pitchFamily="18" charset="0"/>
                <a:cs typeface="Times New Roman" panose="02020603050405020304" pitchFamily="18" charset="0"/>
                <a:hlinkClick r:id="rId2" tooltip="What is Cancer?"/>
              </a:rPr>
              <a:t>cancer</a:t>
            </a:r>
            <a:r>
              <a:rPr lang="en-US" sz="2400" dirty="0">
                <a:latin typeface="Times New Roman" panose="02020603050405020304" pitchFamily="18" charset="0"/>
                <a:cs typeface="Times New Roman" panose="02020603050405020304" pitchFamily="18" charset="0"/>
              </a:rPr>
              <a:t> have improved survival rates dramatically since 1989. According to the American Cancer Society (ACS), there are more than </a:t>
            </a:r>
            <a:r>
              <a:rPr lang="en-US" sz="2400" dirty="0">
                <a:latin typeface="Times New Roman" panose="02020603050405020304" pitchFamily="18" charset="0"/>
                <a:cs typeface="Times New Roman" panose="02020603050405020304" pitchFamily="18" charset="0"/>
                <a:hlinkClick r:id="rId3"/>
              </a:rPr>
              <a:t>3.1 million breast</a:t>
            </a:r>
            <a:r>
              <a:rPr lang="en-US" sz="2400" dirty="0">
                <a:latin typeface="Times New Roman" panose="02020603050405020304" pitchFamily="18" charset="0"/>
                <a:cs typeface="Times New Roman" panose="02020603050405020304" pitchFamily="18" charset="0"/>
              </a:rPr>
              <a:t> cancer survivors in the United States. The chance of any woman dying from breast cancer is around 1 in 38 (2.6%).</a:t>
            </a:r>
          </a:p>
          <a:p>
            <a:pPr>
              <a:lnSpc>
                <a:spcPct val="16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4076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dirty="0"/>
              <a:t>The ACS estimate that </a:t>
            </a:r>
            <a:r>
              <a:rPr lang="en-US" dirty="0">
                <a:hlinkClick r:id="rId2"/>
              </a:rPr>
              <a:t>268,600 women</a:t>
            </a:r>
            <a:r>
              <a:rPr lang="en-US" dirty="0"/>
              <a:t> will receive a diagnosis of invasive breast cancer, and 62,930 people will receive a diagnosis of noninvasive cancer in 2019.</a:t>
            </a:r>
          </a:p>
          <a:p>
            <a:endParaRPr lang="en-US" dirty="0"/>
          </a:p>
        </p:txBody>
      </p:sp>
    </p:spTree>
    <p:extLst>
      <p:ext uri="{BB962C8B-B14F-4D97-AF65-F5344CB8AC3E}">
        <p14:creationId xmlns:p14="http://schemas.microsoft.com/office/powerpoint/2010/main" val="37496782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
            </a:r>
            <a:br>
              <a:rPr lang="en-US" b="1" dirty="0" smtClean="0"/>
            </a:br>
            <a:r>
              <a:rPr lang="en-US" b="1" dirty="0" smtClean="0"/>
              <a:t>Symptom </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r>
              <a:rPr lang="en-US" dirty="0" smtClean="0"/>
              <a:t>The </a:t>
            </a:r>
            <a:r>
              <a:rPr lang="en-US" dirty="0"/>
              <a:t>first symptoms of breast cancer usually appear as an area of thickened tissue in the breast or a lump in the breast or an armpit.</a:t>
            </a:r>
          </a:p>
          <a:p>
            <a:endParaRPr lang="en-US" dirty="0"/>
          </a:p>
        </p:txBody>
      </p:sp>
    </p:spTree>
    <p:extLst>
      <p:ext uri="{BB962C8B-B14F-4D97-AF65-F5344CB8AC3E}">
        <p14:creationId xmlns:p14="http://schemas.microsoft.com/office/powerpoint/2010/main" val="28276987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8200"/>
            <a:ext cx="8229600" cy="4525963"/>
          </a:xfrm>
        </p:spPr>
        <p:txBody>
          <a:bodyPr>
            <a:noAutofit/>
          </a:bodyPr>
          <a:lstStyle/>
          <a:p>
            <a:pPr marL="0" indent="0">
              <a:lnSpc>
                <a:spcPct val="160000"/>
              </a:lnSpc>
              <a:buNone/>
            </a:pPr>
            <a:r>
              <a:rPr lang="en-US" sz="2800" dirty="0">
                <a:latin typeface="Times New Roman" panose="02020603050405020304" pitchFamily="18" charset="0"/>
                <a:cs typeface="Times New Roman" panose="02020603050405020304" pitchFamily="18" charset="0"/>
              </a:rPr>
              <a:t>Other symptoms include:</a:t>
            </a:r>
          </a:p>
          <a:p>
            <a:pPr lvl="0">
              <a:lnSpc>
                <a:spcPct val="160000"/>
              </a:lnSpc>
            </a:pPr>
            <a:r>
              <a:rPr lang="en-US" sz="2800" dirty="0">
                <a:latin typeface="Times New Roman" panose="02020603050405020304" pitchFamily="18" charset="0"/>
                <a:cs typeface="Times New Roman" panose="02020603050405020304" pitchFamily="18" charset="0"/>
              </a:rPr>
              <a:t>pain in the armpits or breast that does not change with the monthly cycle</a:t>
            </a:r>
          </a:p>
          <a:p>
            <a:pPr lvl="0">
              <a:lnSpc>
                <a:spcPct val="160000"/>
              </a:lnSpc>
            </a:pPr>
            <a:r>
              <a:rPr lang="en-US" sz="2800" dirty="0">
                <a:latin typeface="Times New Roman" panose="02020603050405020304" pitchFamily="18" charset="0"/>
                <a:cs typeface="Times New Roman" panose="02020603050405020304" pitchFamily="18" charset="0"/>
              </a:rPr>
              <a:t>pitting or redness on the skin of the breast, similar to the surface of an orange</a:t>
            </a:r>
          </a:p>
          <a:p>
            <a:pPr lvl="0">
              <a:lnSpc>
                <a:spcPct val="160000"/>
              </a:lnSpc>
            </a:pPr>
            <a:r>
              <a:rPr lang="en-US" sz="2800" dirty="0">
                <a:latin typeface="Times New Roman" panose="02020603050405020304" pitchFamily="18" charset="0"/>
                <a:cs typeface="Times New Roman" panose="02020603050405020304" pitchFamily="18" charset="0"/>
              </a:rPr>
              <a:t>a rash around or on one of the nipples</a:t>
            </a:r>
          </a:p>
          <a:p>
            <a:pPr lvl="0">
              <a:lnSpc>
                <a:spcPct val="160000"/>
              </a:lnSpc>
            </a:pPr>
            <a:r>
              <a:rPr lang="en-US" sz="2800" dirty="0">
                <a:latin typeface="Times New Roman" panose="02020603050405020304" pitchFamily="18" charset="0"/>
                <a:cs typeface="Times New Roman" panose="02020603050405020304" pitchFamily="18" charset="0"/>
              </a:rPr>
              <a:t>discharge from a nipple, possibly containing blood</a:t>
            </a:r>
          </a:p>
          <a:p>
            <a:pPr lvl="0">
              <a:lnSpc>
                <a:spcPct val="160000"/>
              </a:lnSpc>
            </a:pPr>
            <a:r>
              <a:rPr lang="en-US" sz="2800" dirty="0">
                <a:latin typeface="Times New Roman" panose="02020603050405020304" pitchFamily="18" charset="0"/>
                <a:cs typeface="Times New Roman" panose="02020603050405020304" pitchFamily="18" charset="0"/>
              </a:rPr>
              <a:t>a sunken or inverted nipple</a:t>
            </a:r>
          </a:p>
          <a:p>
            <a:pPr>
              <a:lnSpc>
                <a:spcPct val="16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214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nSpc>
                <a:spcPct val="150000"/>
              </a:lnSpc>
            </a:pPr>
            <a:r>
              <a:rPr lang="en-US" dirty="0" smtClean="0">
                <a:latin typeface="Times New Roman" panose="02020603050405020304" pitchFamily="18" charset="0"/>
                <a:cs typeface="Times New Roman" panose="02020603050405020304" pitchFamily="18" charset="0"/>
              </a:rPr>
              <a:t>It stimulates the growth of milk ducts in the breasts. The increasing level of estrogen leads to ovulation halfway through the cycle. Next, the hormone progesterone takes over in the second half of the cycle. </a:t>
            </a:r>
            <a:endParaRPr lang="en-US" dirty="0"/>
          </a:p>
        </p:txBody>
      </p:sp>
    </p:spTree>
    <p:extLst>
      <p:ext uri="{BB962C8B-B14F-4D97-AF65-F5344CB8AC3E}">
        <p14:creationId xmlns:p14="http://schemas.microsoft.com/office/powerpoint/2010/main" val="2161103056"/>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r>
              <a:rPr lang="en-US" dirty="0"/>
              <a:t>a change in the size or shape of the breast</a:t>
            </a:r>
          </a:p>
          <a:p>
            <a:pPr lvl="0"/>
            <a:r>
              <a:rPr lang="en-US" dirty="0"/>
              <a:t>flaking, or scaling of the skin on the breast or nipple</a:t>
            </a:r>
          </a:p>
          <a:p>
            <a:endParaRPr lang="en-US" dirty="0"/>
          </a:p>
        </p:txBody>
      </p:sp>
    </p:spTree>
    <p:extLst>
      <p:ext uri="{BB962C8B-B14F-4D97-AF65-F5344CB8AC3E}">
        <p14:creationId xmlns:p14="http://schemas.microsoft.com/office/powerpoint/2010/main" val="5237817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2000"/>
            <a:ext cx="8229600" cy="4525963"/>
          </a:xfrm>
        </p:spPr>
        <p:txBody>
          <a:bodyPr>
            <a:noAutofit/>
          </a:bodyPr>
          <a:lstStyle/>
          <a:p>
            <a:pPr marL="0" indent="0">
              <a:lnSpc>
                <a:spcPct val="170000"/>
              </a:lnSpc>
              <a:buNone/>
            </a:pPr>
            <a:r>
              <a:rPr lang="en-US" sz="2800" b="1" dirty="0">
                <a:latin typeface="Times New Roman" panose="02020603050405020304" pitchFamily="18" charset="0"/>
                <a:cs typeface="Times New Roman" panose="02020603050405020304" pitchFamily="18" charset="0"/>
              </a:rPr>
              <a:t>Stages</a:t>
            </a:r>
          </a:p>
          <a:p>
            <a:pPr>
              <a:lnSpc>
                <a:spcPct val="170000"/>
              </a:lnSpc>
            </a:pPr>
            <a:r>
              <a:rPr lang="en-US" sz="2800" dirty="0">
                <a:latin typeface="Times New Roman" panose="02020603050405020304" pitchFamily="18" charset="0"/>
                <a:cs typeface="Times New Roman" panose="02020603050405020304" pitchFamily="18" charset="0"/>
                <a:hlinkClick r:id="rId2"/>
              </a:rPr>
              <a:t>stages cancer</a:t>
            </a:r>
            <a:r>
              <a:rPr lang="en-US" sz="2800" dirty="0">
                <a:latin typeface="Times New Roman" panose="02020603050405020304" pitchFamily="18" charset="0"/>
                <a:cs typeface="Times New Roman" panose="02020603050405020304" pitchFamily="18" charset="0"/>
              </a:rPr>
              <a:t> according to the size of the </a:t>
            </a:r>
            <a:r>
              <a:rPr lang="en-US" sz="2800" dirty="0">
                <a:latin typeface="Times New Roman" panose="02020603050405020304" pitchFamily="18" charset="0"/>
                <a:cs typeface="Times New Roman" panose="02020603050405020304" pitchFamily="18" charset="0"/>
                <a:hlinkClick r:id="rId3" tooltip="What are the different types of tumor?"/>
              </a:rPr>
              <a:t>tumor</a:t>
            </a:r>
            <a:r>
              <a:rPr lang="en-US" sz="2800" dirty="0">
                <a:latin typeface="Times New Roman" panose="02020603050405020304" pitchFamily="18" charset="0"/>
                <a:cs typeface="Times New Roman" panose="02020603050405020304" pitchFamily="18" charset="0"/>
              </a:rPr>
              <a:t> and whether it has spread to lymph nodes or other parts of the body.</a:t>
            </a:r>
          </a:p>
          <a:p>
            <a:pPr lvl="0">
              <a:lnSpc>
                <a:spcPct val="170000"/>
              </a:lnSpc>
            </a:pPr>
            <a:r>
              <a:rPr lang="en-US" sz="2800" b="1" dirty="0">
                <a:latin typeface="Times New Roman" panose="02020603050405020304" pitchFamily="18" charset="0"/>
                <a:cs typeface="Times New Roman" panose="02020603050405020304" pitchFamily="18" charset="0"/>
              </a:rPr>
              <a:t>Stage 0:</a:t>
            </a:r>
            <a:r>
              <a:rPr lang="en-US" sz="2800" dirty="0">
                <a:latin typeface="Times New Roman" panose="02020603050405020304" pitchFamily="18" charset="0"/>
                <a:cs typeface="Times New Roman" panose="02020603050405020304" pitchFamily="18" charset="0"/>
              </a:rPr>
              <a:t> Known as ductal </a:t>
            </a:r>
            <a:r>
              <a:rPr lang="en-US" sz="2800" dirty="0">
                <a:latin typeface="Times New Roman" panose="02020603050405020304" pitchFamily="18" charset="0"/>
                <a:cs typeface="Times New Roman" panose="02020603050405020304" pitchFamily="18" charset="0"/>
                <a:hlinkClick r:id="rId4" tooltip="What's to know about carcinoma?"/>
              </a:rPr>
              <a:t>carcinoma</a:t>
            </a:r>
            <a:r>
              <a:rPr lang="en-US" sz="2800" dirty="0">
                <a:latin typeface="Times New Roman" panose="02020603050405020304" pitchFamily="18" charset="0"/>
                <a:cs typeface="Times New Roman" panose="02020603050405020304" pitchFamily="18" charset="0"/>
              </a:rPr>
              <a:t> in situ (DCIS), the cells are limited to within the ducts and have not invaded surrounding tissues.</a:t>
            </a:r>
          </a:p>
          <a:p>
            <a:pPr>
              <a:lnSpc>
                <a:spcPct val="17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8188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r>
              <a:rPr lang="en-US" b="1" dirty="0" smtClean="0">
                <a:latin typeface="Times New Roman" panose="02020603050405020304" pitchFamily="18" charset="0"/>
                <a:cs typeface="Times New Roman" panose="02020603050405020304" pitchFamily="18" charset="0"/>
              </a:rPr>
              <a:t>Stage 1:</a:t>
            </a:r>
            <a:r>
              <a:rPr lang="en-US" dirty="0" smtClean="0">
                <a:latin typeface="Times New Roman" panose="02020603050405020304" pitchFamily="18" charset="0"/>
                <a:cs typeface="Times New Roman" panose="02020603050405020304" pitchFamily="18" charset="0"/>
              </a:rPr>
              <a:t> At this stage, the tumor measures up to 2 centimeters (cm) across. It has not affected any lymph nodes, or there are small groups of cancer cells in the lymph nodes.</a:t>
            </a:r>
          </a:p>
          <a:p>
            <a:pPr lvl="0"/>
            <a:r>
              <a:rPr lang="en-US" b="1" dirty="0"/>
              <a:t>Stage 2:</a:t>
            </a:r>
            <a:r>
              <a:rPr lang="en-US" dirty="0"/>
              <a:t> The tumor is 2 cm across, and it has started to spread to nearby nodes, or is 2–5 cm across and has not spread to the lymph nodes.</a:t>
            </a:r>
          </a:p>
          <a:p>
            <a:endParaRPr lang="en-US" dirty="0"/>
          </a:p>
        </p:txBody>
      </p:sp>
    </p:spTree>
    <p:extLst>
      <p:ext uri="{BB962C8B-B14F-4D97-AF65-F5344CB8AC3E}">
        <p14:creationId xmlns:p14="http://schemas.microsoft.com/office/powerpoint/2010/main" val="24881048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r>
              <a:rPr lang="en-US" b="1" dirty="0"/>
              <a:t>Stage 3:</a:t>
            </a:r>
            <a:r>
              <a:rPr lang="en-US" dirty="0"/>
              <a:t> The tumor is up to 5 cm across, and it has spread to several lymph nodes or the tumor is larger than 5 cm and has spread to a few lymph nodes.</a:t>
            </a:r>
          </a:p>
          <a:p>
            <a:r>
              <a:rPr lang="en-US" b="1" dirty="0"/>
              <a:t>Stage 4:</a:t>
            </a:r>
            <a:r>
              <a:rPr lang="en-US" dirty="0"/>
              <a:t> The cancer has spread to distant organs, most often the bones, liver, brain, or lungs.</a:t>
            </a:r>
          </a:p>
        </p:txBody>
      </p:sp>
    </p:spTree>
    <p:extLst>
      <p:ext uri="{BB962C8B-B14F-4D97-AF65-F5344CB8AC3E}">
        <p14:creationId xmlns:p14="http://schemas.microsoft.com/office/powerpoint/2010/main" val="27454301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descr="نتيجة بحث الصور عن ‪breast cance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33400"/>
            <a:ext cx="8839200" cy="5638800"/>
          </a:xfrm>
          <a:prstGeom prst="rect">
            <a:avLst/>
          </a:prstGeom>
          <a:noFill/>
          <a:ln>
            <a:noFill/>
          </a:ln>
        </p:spPr>
      </p:pic>
    </p:spTree>
    <p:extLst>
      <p:ext uri="{BB962C8B-B14F-4D97-AF65-F5344CB8AC3E}">
        <p14:creationId xmlns:p14="http://schemas.microsoft.com/office/powerpoint/2010/main" val="28511077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buNone/>
            </a:pPr>
            <a:r>
              <a:rPr lang="en-US" b="1" dirty="0"/>
              <a:t>risk factors for breast cancer:</a:t>
            </a:r>
            <a:endParaRPr lang="en-US" dirty="0"/>
          </a:p>
          <a:p>
            <a:pPr lvl="0"/>
            <a:r>
              <a:rPr lang="en-US" dirty="0"/>
              <a:t>Age: The chances of breast cancer increase as one gets older.</a:t>
            </a:r>
          </a:p>
          <a:p>
            <a:pPr lvl="0"/>
            <a:r>
              <a:rPr lang="en-US" dirty="0"/>
              <a:t>Family history: The risk of breast cancer is higher among women who have relatives with the disease. Having a close relative with the disease (sister, mother, daughter) doubles a woman's risk.</a:t>
            </a:r>
          </a:p>
          <a:p>
            <a:pPr lvl="0"/>
            <a:r>
              <a:rPr lang="en-US" dirty="0"/>
              <a:t>Personal history: Having a breast cancer diagnosis in one breast increases the risk of cancer in the other breast </a:t>
            </a:r>
          </a:p>
          <a:p>
            <a:endParaRPr lang="en-US" dirty="0"/>
          </a:p>
        </p:txBody>
      </p:sp>
    </p:spTree>
    <p:extLst>
      <p:ext uri="{BB962C8B-B14F-4D97-AF65-F5344CB8AC3E}">
        <p14:creationId xmlns:p14="http://schemas.microsoft.com/office/powerpoint/2010/main" val="9082394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0"/>
            <a:r>
              <a:rPr lang="en-US" dirty="0"/>
              <a:t>Women diagnosed with certain benign (non-cancerous) breast conditions have an increased risk of breast cancer. </a:t>
            </a:r>
          </a:p>
          <a:p>
            <a:pPr lvl="0"/>
            <a:r>
              <a:rPr lang="en-US" dirty="0">
                <a:hlinkClick r:id="rId2"/>
              </a:rPr>
              <a:t>Menstruation</a:t>
            </a:r>
            <a:r>
              <a:rPr lang="en-US" dirty="0"/>
              <a:t>: Women who started their </a:t>
            </a:r>
            <a:r>
              <a:rPr lang="en-US" dirty="0">
                <a:hlinkClick r:id="rId2"/>
              </a:rPr>
              <a:t>menstrual cycle</a:t>
            </a:r>
            <a:r>
              <a:rPr lang="en-US" dirty="0"/>
              <a:t> at a younger age (before 12) or went through </a:t>
            </a:r>
            <a:r>
              <a:rPr lang="en-US" dirty="0">
                <a:hlinkClick r:id="rId3"/>
              </a:rPr>
              <a:t>menopause</a:t>
            </a:r>
            <a:r>
              <a:rPr lang="en-US" dirty="0"/>
              <a:t> later (after 55) have a slightly increased risk.</a:t>
            </a:r>
          </a:p>
          <a:p>
            <a:pPr lvl="0"/>
            <a:r>
              <a:rPr lang="en-US" dirty="0"/>
              <a:t>Breast tissue: Women with dense breast tissue (as documented by </a:t>
            </a:r>
            <a:r>
              <a:rPr lang="en-US" dirty="0">
                <a:hlinkClick r:id="rId4"/>
              </a:rPr>
              <a:t>mammogram</a:t>
            </a:r>
            <a:r>
              <a:rPr lang="en-US" dirty="0"/>
              <a:t>) have a higher risk of breast cancer.</a:t>
            </a:r>
          </a:p>
          <a:p>
            <a:endParaRPr lang="en-US" dirty="0"/>
          </a:p>
        </p:txBody>
      </p:sp>
    </p:spTree>
    <p:extLst>
      <p:ext uri="{BB962C8B-B14F-4D97-AF65-F5344CB8AC3E}">
        <p14:creationId xmlns:p14="http://schemas.microsoft.com/office/powerpoint/2010/main" val="36732139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66800"/>
            <a:ext cx="8229600" cy="5059363"/>
          </a:xfrm>
        </p:spPr>
        <p:txBody>
          <a:bodyPr>
            <a:normAutofit/>
          </a:bodyPr>
          <a:lstStyle/>
          <a:p>
            <a:pPr lvl="0"/>
            <a:r>
              <a:rPr lang="en-US" dirty="0"/>
              <a:t>Race: White women have </a:t>
            </a:r>
            <a:r>
              <a:rPr lang="en-US" dirty="0" smtClean="0"/>
              <a:t>a </a:t>
            </a:r>
            <a:r>
              <a:rPr lang="en-US" dirty="0"/>
              <a:t>higher risk of developing breast cancer</a:t>
            </a:r>
          </a:p>
          <a:p>
            <a:pPr lvl="0"/>
            <a:r>
              <a:rPr lang="en-US" dirty="0"/>
              <a:t>Exposure to previous chest radiation </a:t>
            </a:r>
          </a:p>
          <a:p>
            <a:pPr lvl="0"/>
            <a:r>
              <a:rPr lang="en-US" dirty="0"/>
              <a:t>Having no children or the first child after age 30 </a:t>
            </a:r>
          </a:p>
          <a:p>
            <a:pPr lvl="0"/>
            <a:r>
              <a:rPr lang="en-US" dirty="0"/>
              <a:t>Being </a:t>
            </a:r>
            <a:r>
              <a:rPr lang="en-US" dirty="0">
                <a:hlinkClick r:id="rId2"/>
              </a:rPr>
              <a:t>overweight</a:t>
            </a:r>
            <a:r>
              <a:rPr lang="en-US" dirty="0"/>
              <a:t> or </a:t>
            </a:r>
            <a:r>
              <a:rPr lang="en-US" dirty="0">
                <a:hlinkClick r:id="rId2"/>
              </a:rPr>
              <a:t>obese</a:t>
            </a:r>
            <a:r>
              <a:rPr lang="en-US" dirty="0"/>
              <a:t> </a:t>
            </a:r>
          </a:p>
          <a:p>
            <a:pPr lvl="0"/>
            <a:r>
              <a:rPr lang="en-US" dirty="0"/>
              <a:t>Use of </a:t>
            </a:r>
            <a:r>
              <a:rPr lang="en-US" dirty="0">
                <a:hlinkClick r:id="rId3"/>
              </a:rPr>
              <a:t>oral contraceptives</a:t>
            </a:r>
            <a:r>
              <a:rPr lang="en-US" dirty="0"/>
              <a:t> in the last 10 years </a:t>
            </a:r>
          </a:p>
          <a:p>
            <a:pPr lvl="0"/>
            <a:r>
              <a:rPr lang="en-US" dirty="0"/>
              <a:t>Using combined hormone therapy after </a:t>
            </a:r>
            <a:r>
              <a:rPr lang="en-US" dirty="0">
                <a:hlinkClick r:id="rId4" tooltip="Educational Slideshow"/>
              </a:rPr>
              <a:t>menopause</a:t>
            </a:r>
            <a:r>
              <a:rPr lang="en-US" dirty="0"/>
              <a:t> increases the risk of breast cancer.</a:t>
            </a:r>
          </a:p>
          <a:p>
            <a:pPr lvl="0"/>
            <a:r>
              <a:rPr lang="en-US" dirty="0"/>
              <a:t>Alcohol consumption..</a:t>
            </a:r>
          </a:p>
          <a:p>
            <a:pPr lvl="0"/>
            <a:r>
              <a:rPr lang="en-US" dirty="0"/>
              <a:t>Genetic risk factors</a:t>
            </a:r>
          </a:p>
          <a:p>
            <a:endParaRPr lang="en-US" dirty="0"/>
          </a:p>
        </p:txBody>
      </p:sp>
    </p:spTree>
    <p:extLst>
      <p:ext uri="{BB962C8B-B14F-4D97-AF65-F5344CB8AC3E}">
        <p14:creationId xmlns:p14="http://schemas.microsoft.com/office/powerpoint/2010/main" val="19476892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43000"/>
            <a:ext cx="8229600" cy="4983163"/>
          </a:xfrm>
        </p:spPr>
        <p:txBody>
          <a:bodyPr/>
          <a:lstStyle/>
          <a:p>
            <a:pPr marL="0" indent="0">
              <a:buNone/>
            </a:pPr>
            <a:r>
              <a:rPr lang="en-US" b="1" dirty="0"/>
              <a:t>the main treatments for breast cancer are</a:t>
            </a:r>
            <a:endParaRPr lang="en-US" dirty="0"/>
          </a:p>
          <a:p>
            <a:pPr lvl="0"/>
            <a:r>
              <a:rPr lang="en-US" dirty="0"/>
              <a:t>surgery.</a:t>
            </a:r>
          </a:p>
          <a:p>
            <a:pPr lvl="0"/>
            <a:r>
              <a:rPr lang="en-US" dirty="0"/>
              <a:t>radiotherapy.</a:t>
            </a:r>
          </a:p>
          <a:p>
            <a:pPr lvl="0"/>
            <a:r>
              <a:rPr lang="en-US" dirty="0"/>
              <a:t>chemotherapy.</a:t>
            </a:r>
          </a:p>
          <a:p>
            <a:pPr lvl="0"/>
            <a:r>
              <a:rPr lang="en-US" dirty="0"/>
              <a:t>hormone therapy.</a:t>
            </a:r>
          </a:p>
          <a:p>
            <a:r>
              <a:rPr lang="en-US" dirty="0"/>
              <a:t>biological therapy (targeted therapy) </a:t>
            </a:r>
          </a:p>
        </p:txBody>
      </p:sp>
    </p:spTree>
    <p:extLst>
      <p:ext uri="{BB962C8B-B14F-4D97-AF65-F5344CB8AC3E}">
        <p14:creationId xmlns:p14="http://schemas.microsoft.com/office/powerpoint/2010/main" val="1457995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nSpc>
                <a:spcPct val="150000"/>
              </a:lnSpc>
            </a:pPr>
            <a:r>
              <a:rPr lang="en-US" dirty="0" smtClean="0">
                <a:latin typeface="Times New Roman" panose="02020603050405020304" pitchFamily="18" charset="0"/>
                <a:cs typeface="Times New Roman" panose="02020603050405020304" pitchFamily="18" charset="0"/>
              </a:rPr>
              <a:t>It stimulates the formation of the milk glands. These hormones are believed to be responsible for the cyclical changes that many women feel in their breasts just before menstruation. These include swelling, pain, and soreness</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30640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smtClean="0"/>
              <a:t/>
            </a:r>
            <a:br>
              <a:rPr lang="en-US" sz="3600" b="1" dirty="0" smtClean="0"/>
            </a:br>
            <a:r>
              <a:rPr lang="en-US" sz="3600" b="1" dirty="0" smtClean="0"/>
              <a:t>During pregnancy and milk production </a:t>
            </a:r>
            <a:r>
              <a:rPr lang="en-US" sz="3600" dirty="0" smtClean="0"/>
              <a:t/>
            </a:r>
            <a:br>
              <a:rPr lang="en-US" sz="3600" dirty="0" smtClean="0"/>
            </a:br>
            <a:endParaRPr lang="en-US" sz="3600" dirty="0"/>
          </a:p>
        </p:txBody>
      </p:sp>
      <p:sp>
        <p:nvSpPr>
          <p:cNvPr id="3" name="عنصر نائب للمحتوى 2"/>
          <p:cNvSpPr>
            <a:spLocks noGrp="1"/>
          </p:cNvSpPr>
          <p:nvPr>
            <p:ph idx="1"/>
          </p:nvPr>
        </p:nvSpPr>
        <p:spPr>
          <a:xfrm>
            <a:off x="457200" y="1524000"/>
            <a:ext cx="8229600" cy="4525963"/>
          </a:xfrm>
        </p:spPr>
        <p:txBody>
          <a:bodyPr>
            <a:normAutofit fontScale="55000" lnSpcReduction="20000"/>
          </a:bodyPr>
          <a:lstStyle/>
          <a:p>
            <a:pPr>
              <a:lnSpc>
                <a:spcPct val="160000"/>
              </a:lnSpc>
            </a:pPr>
            <a:r>
              <a:rPr lang="en-US" sz="5900" dirty="0">
                <a:latin typeface="Times New Roman" panose="02020603050405020304" pitchFamily="18" charset="0"/>
                <a:cs typeface="Times New Roman" panose="02020603050405020304" pitchFamily="18" charset="0"/>
              </a:rPr>
              <a:t>Breast changes are one of the earliest signs of pregnancy. This is a result of the hormone progesterone. In addition, the dark areas of skin around the nipples (the areolas) begin to swell. This is followed by the rapid swelling of the breasts themselves.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443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0"/>
            <a:ext cx="8229600" cy="1447801"/>
          </a:xfrm>
        </p:spPr>
        <p:txBody>
          <a:bodyPr>
            <a:noAutofit/>
          </a:bodyPr>
          <a:lstStyle/>
          <a:p>
            <a:pPr>
              <a:lnSpc>
                <a:spcPct val="150000"/>
              </a:lnSpc>
            </a:pPr>
            <a:r>
              <a:rPr lang="en-US" sz="2800" dirty="0" smtClean="0">
                <a:latin typeface="Times New Roman" panose="02020603050405020304" pitchFamily="18" charset="0"/>
                <a:cs typeface="Times New Roman" panose="02020603050405020304" pitchFamily="18" charset="0"/>
              </a:rPr>
              <a:t>Most pregnant women feel soreness down the sides of the breasts, and nipple tingling or soreness. This is because of the growth of the milk duct system and the formation of many more lobules. </a:t>
            </a:r>
          </a:p>
          <a:p>
            <a:pPr>
              <a:lnSpc>
                <a:spcPct val="150000"/>
              </a:lnSpc>
            </a:pPr>
            <a:r>
              <a:rPr lang="en-US" sz="2800" dirty="0" smtClean="0">
                <a:latin typeface="Times New Roman" panose="02020603050405020304" pitchFamily="18" charset="0"/>
                <a:cs typeface="Times New Roman" panose="02020603050405020304" pitchFamily="18" charset="0"/>
              </a:rPr>
              <a:t>By the fifth or sixth month of pregnancy, the breasts are fully capable of producing milk. As in puberty, estrogen controls the growth of the ducts, and progesterone controls the growth of the glandular buds. </a:t>
            </a:r>
          </a:p>
          <a:p>
            <a:pPr>
              <a:lnSpc>
                <a:spcPct val="150000"/>
              </a:lnSpc>
            </a:pPr>
            <a:endParaRPr lang="en-US" sz="2800" dirty="0"/>
          </a:p>
        </p:txBody>
      </p:sp>
    </p:spTree>
    <p:extLst>
      <p:ext uri="{BB962C8B-B14F-4D97-AF65-F5344CB8AC3E}">
        <p14:creationId xmlns:p14="http://schemas.microsoft.com/office/powerpoint/2010/main" val="3700041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237</TotalTime>
  <Words>2025</Words>
  <Application>Microsoft Office PowerPoint</Application>
  <PresentationFormat>On-screen Show (4:3)</PresentationFormat>
  <Paragraphs>195</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تدفق</vt:lpstr>
      <vt:lpstr>Breast health  Prof. Dr. Rabea M. Ali  </vt:lpstr>
      <vt:lpstr>Introduction </vt:lpstr>
      <vt:lpstr>At puberty </vt:lpstr>
      <vt:lpstr>PowerPoint Presentation</vt:lpstr>
      <vt:lpstr>At menstrual cycle  </vt:lpstr>
      <vt:lpstr>PowerPoint Presentation</vt:lpstr>
      <vt:lpstr>PowerPoint Presentation</vt:lpstr>
      <vt:lpstr> During pregnancy and milk production  </vt:lpstr>
      <vt:lpstr>PowerPoint Presentation</vt:lpstr>
      <vt:lpstr>PowerPoint Presentation</vt:lpstr>
      <vt:lpstr>What happens to the breasts at menopause? </vt:lpstr>
      <vt:lpstr>PowerPoint Presentation</vt:lpstr>
      <vt:lpstr>Anatomy and physiology of the breast </vt:lpstr>
      <vt:lpstr>PowerPoint Presentation</vt:lpstr>
      <vt:lpstr>PowerPoint Presentation</vt:lpstr>
      <vt:lpstr>PowerPoint Presentation</vt:lpstr>
      <vt:lpstr> function of the breast  </vt:lpstr>
      <vt:lpstr>PowerPoint Presentation</vt:lpstr>
      <vt:lpstr> Normal changes of the breast  </vt:lpstr>
      <vt:lpstr> Some common problems of the breast:  </vt:lpstr>
      <vt:lpstr>PowerPoint Presentation</vt:lpstr>
      <vt:lpstr>management</vt:lpstr>
      <vt:lpstr>2- cracked or bleeding nipples </vt:lpstr>
      <vt:lpstr>PowerPoint Presentation</vt:lpstr>
      <vt:lpstr>PowerPoint Presentation</vt:lpstr>
      <vt:lpstr>PowerPoint Presentation</vt:lpstr>
      <vt:lpstr> Management and treatment  </vt:lpstr>
      <vt:lpstr>PowerPoint Presentation</vt:lpstr>
      <vt:lpstr>PowerPoint Presentation</vt:lpstr>
      <vt:lpstr>PowerPoint Presentation</vt:lpstr>
      <vt:lpstr>5- Mastitis </vt:lpstr>
      <vt:lpstr>PowerPoint Presentation</vt:lpstr>
      <vt:lpstr>Symptoms </vt:lpstr>
      <vt:lpstr>PowerPoint Presentation</vt:lpstr>
      <vt:lpstr>management and treatment  </vt:lpstr>
      <vt:lpstr>PowerPoint Presentation</vt:lpstr>
      <vt:lpstr> 7- Poor milk supply.  </vt:lpstr>
      <vt:lpstr>PowerPoint Presentation</vt:lpstr>
      <vt:lpstr> Care of the breast (Postnatal care)  </vt:lpstr>
      <vt:lpstr>PowerPoint Presentation</vt:lpstr>
      <vt:lpstr> Abnormal changes of the breast  </vt:lpstr>
      <vt:lpstr>PowerPoint Presentation</vt:lpstr>
      <vt:lpstr>Breast health  </vt:lpstr>
      <vt:lpstr>PowerPoint Presentation</vt:lpstr>
      <vt:lpstr> Methods of Breast  Examination  </vt:lpstr>
      <vt:lpstr>PowerPoint Presentation</vt:lpstr>
      <vt:lpstr>6-Breast ultrasound (ultrasonography). </vt:lpstr>
      <vt:lpstr> Methods of the clinical breast  examination </vt:lpstr>
      <vt:lpstr>PowerPoint Presentation</vt:lpstr>
      <vt:lpstr>PowerPoint Presentation</vt:lpstr>
      <vt:lpstr>PowerPoint Presentation</vt:lpstr>
      <vt:lpstr>PowerPoint Presentation</vt:lpstr>
      <vt:lpstr>PowerPoint Presentation</vt:lpstr>
      <vt:lpstr>PowerPoint Presentation</vt:lpstr>
      <vt:lpstr>   Self-breast examination    </vt:lpstr>
      <vt:lpstr> Breast cancer  </vt:lpstr>
      <vt:lpstr>PowerPoint Presentation</vt:lpstr>
      <vt:lpstr> Symptom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2O14</dc:creator>
  <cp:lastModifiedBy>Maher</cp:lastModifiedBy>
  <cp:revision>16</cp:revision>
  <dcterms:created xsi:type="dcterms:W3CDTF">2019-09-24T06:07:11Z</dcterms:created>
  <dcterms:modified xsi:type="dcterms:W3CDTF">2021-01-18T12:12:48Z</dcterms:modified>
</cp:coreProperties>
</file>