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1" r:id="rId1"/>
  </p:sldMasterIdLst>
  <p:sldIdLst>
    <p:sldId id="257" r:id="rId2"/>
    <p:sldId id="318" r:id="rId3"/>
    <p:sldId id="299" r:id="rId4"/>
    <p:sldId id="329" r:id="rId5"/>
    <p:sldId id="328" r:id="rId6"/>
    <p:sldId id="320" r:id="rId7"/>
    <p:sldId id="319" r:id="rId8"/>
    <p:sldId id="321" r:id="rId9"/>
    <p:sldId id="289" r:id="rId10"/>
    <p:sldId id="290" r:id="rId11"/>
    <p:sldId id="306" r:id="rId12"/>
    <p:sldId id="323" r:id="rId13"/>
    <p:sldId id="324" r:id="rId14"/>
    <p:sldId id="325" r:id="rId15"/>
    <p:sldId id="291" r:id="rId16"/>
    <p:sldId id="292" r:id="rId17"/>
    <p:sldId id="293" r:id="rId18"/>
    <p:sldId id="268" r:id="rId19"/>
    <p:sldId id="294" r:id="rId20"/>
    <p:sldId id="308" r:id="rId21"/>
    <p:sldId id="309" r:id="rId22"/>
    <p:sldId id="32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82" d="100"/>
          <a:sy n="82" d="100"/>
        </p:scale>
        <p:origin x="-264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7F99CB9-C2D3-4600-ACD3-A4C3C4828A4C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A492AB7-A2B0-41F0-92C9-1AA2EF47C13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39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9CB9-C2D3-4600-ACD3-A4C3C4828A4C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2AB7-A2B0-41F0-92C9-1AA2EF47C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33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9CB9-C2D3-4600-ACD3-A4C3C4828A4C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2AB7-A2B0-41F0-92C9-1AA2EF47C13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703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9CB9-C2D3-4600-ACD3-A4C3C4828A4C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2AB7-A2B0-41F0-92C9-1AA2EF47C13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962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9CB9-C2D3-4600-ACD3-A4C3C4828A4C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2AB7-A2B0-41F0-92C9-1AA2EF47C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83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9CB9-C2D3-4600-ACD3-A4C3C4828A4C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2AB7-A2B0-41F0-92C9-1AA2EF47C13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590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9CB9-C2D3-4600-ACD3-A4C3C4828A4C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2AB7-A2B0-41F0-92C9-1AA2EF47C13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029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9CB9-C2D3-4600-ACD3-A4C3C4828A4C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2AB7-A2B0-41F0-92C9-1AA2EF47C13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096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9CB9-C2D3-4600-ACD3-A4C3C4828A4C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2AB7-A2B0-41F0-92C9-1AA2EF47C13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526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9CB9-C2D3-4600-ACD3-A4C3C4828A4C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2AB7-A2B0-41F0-92C9-1AA2EF47C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72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9CB9-C2D3-4600-ACD3-A4C3C4828A4C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2AB7-A2B0-41F0-92C9-1AA2EF47C13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68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9CB9-C2D3-4600-ACD3-A4C3C4828A4C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2AB7-A2B0-41F0-92C9-1AA2EF47C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61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9CB9-C2D3-4600-ACD3-A4C3C4828A4C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2AB7-A2B0-41F0-92C9-1AA2EF47C13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41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9CB9-C2D3-4600-ACD3-A4C3C4828A4C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2AB7-A2B0-41F0-92C9-1AA2EF47C13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9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9CB9-C2D3-4600-ACD3-A4C3C4828A4C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2AB7-A2B0-41F0-92C9-1AA2EF47C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29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9CB9-C2D3-4600-ACD3-A4C3C4828A4C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2AB7-A2B0-41F0-92C9-1AA2EF47C13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101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9CB9-C2D3-4600-ACD3-A4C3C4828A4C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2AB7-A2B0-41F0-92C9-1AA2EF47C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26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F99CB9-C2D3-4600-ACD3-A4C3C4828A4C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492AB7-A2B0-41F0-92C9-1AA2EF47C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1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  <p:sldLayoutId id="214748393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reast_self-examination#cite_ref-pmid12359843_3-0" TargetMode="External"/><Relationship Id="rId2" Type="http://schemas.openxmlformats.org/officeDocument/2006/relationships/hyperlink" Target="https://en.wikipedia.org/wiki/Breast_self-examination#cite_ref-pmid12359854_2-0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529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Breast Examination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53407"/>
            <a:ext cx="9144000" cy="3013053"/>
          </a:xfrm>
        </p:spPr>
        <p:txBody>
          <a:bodyPr>
            <a:normAutofit/>
          </a:bodyPr>
          <a:lstStyle/>
          <a:p>
            <a:r>
              <a:rPr lang="ar-IQ" sz="3600" smtClean="0"/>
              <a:t>بأشراف</a:t>
            </a:r>
            <a:r>
              <a:rPr lang="ar-IQ" sz="3600" dirty="0" smtClean="0"/>
              <a:t>:</a:t>
            </a:r>
          </a:p>
          <a:p>
            <a:r>
              <a:rPr lang="ar-IQ" sz="3600" dirty="0" smtClean="0"/>
              <a:t>أ.د. ربيعة محسن علي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17226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 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86" y="546538"/>
            <a:ext cx="10604938" cy="573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855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Palpation Technique in </a:t>
            </a:r>
            <a:r>
              <a:rPr lang="en-US" b="1" dirty="0" smtClean="0">
                <a:solidFill>
                  <a:srgbClr val="FF0000"/>
                </a:solidFill>
              </a:rPr>
              <a:t>Detail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0952"/>
            <a:ext cx="9601196" cy="374168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r>
              <a:rPr lang="en-US" sz="3200" b="1" dirty="0"/>
              <a:t> Use the pads of the middle 3 fingers of one hand.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b. </a:t>
            </a:r>
            <a:r>
              <a:rPr lang="en-US" sz="3200" b="1" dirty="0"/>
              <a:t>Press downward using a circular motion.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c. </a:t>
            </a:r>
            <a:r>
              <a:rPr lang="en-US" sz="3200" b="1" dirty="0"/>
              <a:t>Apply steady pressure, pushing down to the level of the chest wall.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d.</a:t>
            </a:r>
            <a:r>
              <a:rPr lang="en-US" sz="3200" b="1" dirty="0"/>
              <a:t> Make sure to palpate the nipple and areolar regions.</a:t>
            </a:r>
            <a:endParaRPr lang="ar-IQ" sz="3200" b="1" dirty="0"/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81790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3890" y="861848"/>
            <a:ext cx="10394731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Palpation</a:t>
            </a:r>
          </a:p>
          <a:p>
            <a:r>
              <a:rPr lang="en-US" sz="3200" dirty="0"/>
              <a:t>• </a:t>
            </a:r>
            <a:r>
              <a:rPr lang="en-US" sz="3200" b="1" dirty="0"/>
              <a:t>Have the patient lie supine on the exam table.</a:t>
            </a:r>
          </a:p>
          <a:p>
            <a:r>
              <a:rPr lang="en-US" sz="3200" b="1" dirty="0"/>
              <a:t>• Ask the woman to remove the gown from one breast and place her hand behind her head on that side.</a:t>
            </a:r>
          </a:p>
          <a:p>
            <a:r>
              <a:rPr lang="en-US" sz="3200" b="1" dirty="0"/>
              <a:t>• Begin to palpate at junction of clavicle and sternum using the pads of the index, middle, and ring fingers. If open sores or discharge are visible, wear gloves.</a:t>
            </a:r>
          </a:p>
          <a:p>
            <a:r>
              <a:rPr lang="en-US" sz="3200" b="1" dirty="0"/>
              <a:t>• Press breast tissue against the chest wall in small circular motions. Use very light pressure to assess superficial layer, moderate pressure for middle layer and firm pressure for deep layers.</a:t>
            </a:r>
            <a:endParaRPr lang="ar-IQ" sz="3200" b="1" dirty="0"/>
          </a:p>
        </p:txBody>
      </p:sp>
    </p:spTree>
    <p:extLst>
      <p:ext uri="{BB962C8B-B14F-4D97-AF65-F5344CB8AC3E}">
        <p14:creationId xmlns:p14="http://schemas.microsoft.com/office/powerpoint/2010/main" val="2495171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2"/>
          <p:cNvSpPr txBox="1">
            <a:spLocks/>
          </p:cNvSpPr>
          <p:nvPr/>
        </p:nvSpPr>
        <p:spPr>
          <a:xfrm>
            <a:off x="872359" y="893379"/>
            <a:ext cx="10457792" cy="5328746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sz="2800" b="1" dirty="0" smtClean="0"/>
              <a:t>• Palpate the breast in overlapping vertical strips. Continue until you have covered the entire breast including the axillary "tail."</a:t>
            </a:r>
          </a:p>
          <a:p>
            <a:pPr>
              <a:buFont typeface="Arial"/>
              <a:buNone/>
            </a:pPr>
            <a:r>
              <a:rPr lang="en-US" sz="2800" b="1" dirty="0" smtClean="0"/>
              <a:t>• Palpate around the areola and the depression under the nipple. Press the nipple gently between thumb and index finger and make note of any discharge.</a:t>
            </a:r>
          </a:p>
          <a:p>
            <a:pPr>
              <a:buFont typeface="Arial"/>
              <a:buNone/>
            </a:pPr>
            <a:r>
              <a:rPr lang="en-US" sz="2800" b="1" dirty="0" smtClean="0"/>
              <a:t>• Lower the patient's arm and palpate for axillary lymph nodes.</a:t>
            </a:r>
          </a:p>
          <a:p>
            <a:pPr>
              <a:buFont typeface="Arial"/>
              <a:buNone/>
            </a:pPr>
            <a:r>
              <a:rPr lang="en-US" sz="2800" b="1" dirty="0" smtClean="0"/>
              <a:t>• Have the patient replace the gown and repeat on the other side.</a:t>
            </a:r>
          </a:p>
          <a:p>
            <a:pPr>
              <a:buFont typeface="Arial"/>
              <a:buNone/>
            </a:pPr>
            <a:r>
              <a:rPr lang="en-US" sz="2800" b="1" dirty="0" smtClean="0"/>
              <a:t>• Reassure the patient, discuss the results of the exam.</a:t>
            </a:r>
          </a:p>
          <a:p>
            <a:pPr>
              <a:buFont typeface="Arial"/>
              <a:buNone/>
            </a:pPr>
            <a:r>
              <a:rPr lang="en-US" sz="2800" b="1" dirty="0" smtClean="0"/>
              <a:t>• Begin by looking at breasts in the mirror with shoulders straight and arms on hips.</a:t>
            </a:r>
            <a:endParaRPr lang="ar-IQ" sz="2800" b="1" dirty="0"/>
          </a:p>
        </p:txBody>
      </p:sp>
    </p:spTree>
    <p:extLst>
      <p:ext uri="{BB962C8B-B14F-4D97-AF65-F5344CB8AC3E}">
        <p14:creationId xmlns:p14="http://schemas.microsoft.com/office/powerpoint/2010/main" val="2917784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2"/>
          <p:cNvSpPr txBox="1">
            <a:spLocks/>
          </p:cNvSpPr>
          <p:nvPr/>
        </p:nvSpPr>
        <p:spPr>
          <a:xfrm>
            <a:off x="977462" y="861848"/>
            <a:ext cx="10468304" cy="527619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Here's what should look for:</a:t>
            </a:r>
          </a:p>
          <a:p>
            <a:pPr>
              <a:buFont typeface="Arial"/>
              <a:buNone/>
            </a:pPr>
            <a:r>
              <a:rPr lang="ar-IQ" sz="2800" b="1" dirty="0" smtClean="0"/>
              <a:t> </a:t>
            </a:r>
            <a:r>
              <a:rPr lang="en-US" sz="2800" b="1" dirty="0" smtClean="0"/>
              <a:t>• Breasts that are their usual size, shape, and color.</a:t>
            </a:r>
          </a:p>
          <a:p>
            <a:pPr>
              <a:buFont typeface="Arial"/>
              <a:buNone/>
            </a:pPr>
            <a:r>
              <a:rPr lang="en-US" sz="2800" b="1" dirty="0" smtClean="0"/>
              <a:t>• Breasts that are evenly shaped without visible distortion or swelling.</a:t>
            </a:r>
          </a:p>
          <a:p>
            <a:pPr>
              <a:buFont typeface="Arial"/>
              <a:buNone/>
            </a:pPr>
            <a:r>
              <a:rPr lang="en-US" sz="2800" b="1" dirty="0" smtClean="0"/>
              <a:t>• If see any of the following changes, bring them to the doctor's attention:</a:t>
            </a:r>
          </a:p>
          <a:p>
            <a:pPr>
              <a:buFont typeface="Arial"/>
              <a:buNone/>
            </a:pPr>
            <a:r>
              <a:rPr lang="en-US" sz="2800" b="1" dirty="0" smtClean="0"/>
              <a:t>• Dimpling, puckering, or bulging of the skin.</a:t>
            </a:r>
          </a:p>
          <a:p>
            <a:pPr>
              <a:buFont typeface="Arial"/>
              <a:buNone/>
            </a:pPr>
            <a:r>
              <a:rPr lang="en-US" sz="2800" b="1" dirty="0" smtClean="0"/>
              <a:t>• A nipple that has changed position or become inverted (pushed inward instead of sticking out).Redness, soreness, rash, or swelling</a:t>
            </a:r>
            <a:endParaRPr lang="ar-IQ" sz="2800" b="1" dirty="0"/>
          </a:p>
        </p:txBody>
      </p:sp>
    </p:spTree>
    <p:extLst>
      <p:ext uri="{BB962C8B-B14F-4D97-AF65-F5344CB8AC3E}">
        <p14:creationId xmlns:p14="http://schemas.microsoft.com/office/powerpoint/2010/main" val="3133024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 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45" y="567558"/>
            <a:ext cx="10668000" cy="57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922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 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24" y="493986"/>
            <a:ext cx="10720552" cy="584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547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 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56" y="462455"/>
            <a:ext cx="10657490" cy="587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884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Breast physical examin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07" y="620110"/>
            <a:ext cx="10510345" cy="563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803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UW Medical School's Patient, Doctor, and Society course for second year medical students 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86" y="588578"/>
            <a:ext cx="10552386" cy="557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841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</a:rPr>
              <a:t>THE BREAST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1295401" y="2556931"/>
            <a:ext cx="6072351" cy="363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sz="2400" b="1" dirty="0" smtClean="0"/>
              <a:t>It has an important role in modern culture </a:t>
            </a:r>
          </a:p>
          <a:p>
            <a:pPr eaLnBrk="1" hangingPunct="1"/>
            <a:r>
              <a:rPr lang="en-US" altLang="en-US" sz="2400" b="1" dirty="0" smtClean="0"/>
              <a:t>Often viewed as measures of sexuality , femininity  and attractiveness because it is visible for its size and shape.</a:t>
            </a:r>
          </a:p>
          <a:p>
            <a:pPr eaLnBrk="1" hangingPunct="1"/>
            <a:r>
              <a:rPr lang="en-US" altLang="en-US" sz="2400" b="1" dirty="0" smtClean="0"/>
              <a:t>However, it is a secondary sex characteristic</a:t>
            </a:r>
          </a:p>
          <a:p>
            <a:pPr eaLnBrk="1" hangingPunct="1"/>
            <a:r>
              <a:rPr lang="en-US" altLang="en-US" sz="2400" b="1" dirty="0" smtClean="0"/>
              <a:t>Its physiologic function is milk secretion to feed infants</a:t>
            </a:r>
          </a:p>
        </p:txBody>
      </p:sp>
      <p:pic>
        <p:nvPicPr>
          <p:cNvPr id="5" name="Picture 4" descr="http://www.babble.com/CS/blogs/strollerderby/2007/09/01-07/BreastfeedingBa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752" y="2556932"/>
            <a:ext cx="4088524" cy="336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622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rgbClr val="FF0000"/>
                </a:solidFill>
              </a:rPr>
              <a:t>Signs Of Breast Cancer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295401" y="2556932"/>
            <a:ext cx="4043854" cy="3318936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3200" b="1" dirty="0" smtClean="0"/>
              <a:t>Elevation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3200" b="1" dirty="0" smtClean="0"/>
              <a:t>Asymmetry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3200" b="1" dirty="0" smtClean="0"/>
              <a:t>Bleeding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3200" b="1" dirty="0" smtClean="0"/>
              <a:t>“Orange Peel” skin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3200" b="1" dirty="0" smtClean="0"/>
              <a:t>Nipple Retraction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3200" b="1" dirty="0" smtClean="0"/>
          </a:p>
        </p:txBody>
      </p:sp>
      <p:pic>
        <p:nvPicPr>
          <p:cNvPr id="5" name="Picture 5" descr="http://www.lifespan.org/adam/graphics/images/en/17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083" y="2469930"/>
            <a:ext cx="4572000" cy="37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41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</a:rPr>
              <a:t>Women are screened for breast cancer in 3 ways: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1-</a:t>
            </a:r>
            <a:r>
              <a:rPr lang="en-US" altLang="en-US" sz="28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Mammography: </a:t>
            </a:r>
            <a:r>
              <a:rPr lang="en-US" altLang="en-US" sz="2800" dirty="0" smtClean="0">
                <a:latin typeface="Trebuchet MS" panose="020B0603020202020204" pitchFamily="34" charset="0"/>
              </a:rPr>
              <a:t>roentgenography of breasts without injection of contrast medium. It is most sensitive.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 dirty="0" smtClean="0">
                <a:latin typeface="Trebuchet MS" panose="020B0603020202020204" pitchFamily="34" charset="0"/>
              </a:rPr>
              <a:t>3 views : </a:t>
            </a:r>
          </a:p>
          <a:p>
            <a:r>
              <a:rPr lang="en-US" altLang="en-US" sz="2800" dirty="0" smtClean="0">
                <a:latin typeface="Trebuchet MS" panose="020B0603020202020204" pitchFamily="34" charset="0"/>
              </a:rPr>
              <a:t>Craniocaudally</a:t>
            </a:r>
          </a:p>
          <a:p>
            <a:r>
              <a:rPr lang="en-US" altLang="en-US" sz="2800" dirty="0" smtClean="0">
                <a:latin typeface="Trebuchet MS" panose="020B0603020202020204" pitchFamily="34" charset="0"/>
              </a:rPr>
              <a:t>Medio lateral</a:t>
            </a:r>
          </a:p>
          <a:p>
            <a:r>
              <a:rPr lang="en-US" altLang="en-US" sz="2800" dirty="0" smtClean="0">
                <a:latin typeface="Trebuchet MS" panose="020B0603020202020204" pitchFamily="34" charset="0"/>
              </a:rPr>
              <a:t>Axillary</a:t>
            </a:r>
          </a:p>
        </p:txBody>
      </p:sp>
    </p:spTree>
    <p:extLst>
      <p:ext uri="{BB962C8B-B14F-4D97-AF65-F5344CB8AC3E}">
        <p14:creationId xmlns:p14="http://schemas.microsoft.com/office/powerpoint/2010/main" val="345161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966952" y="1124607"/>
            <a:ext cx="10373709" cy="506598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2800" b="1" smtClean="0">
                <a:solidFill>
                  <a:srgbClr val="FF0000"/>
                </a:solidFill>
              </a:rPr>
              <a:t>2. </a:t>
            </a:r>
            <a:r>
              <a:rPr lang="en-US" altLang="en-US" sz="2800" b="1" smtClean="0">
                <a:latin typeface="Trebuchet MS" panose="020B0603020202020204" pitchFamily="34" charset="0"/>
              </a:rPr>
              <a:t>Clinical Breast Examination</a:t>
            </a:r>
            <a:r>
              <a:rPr lang="en-US" altLang="en-US" sz="2800" smtClean="0">
                <a:latin typeface="Trebuchet MS" panose="020B0603020202020204" pitchFamily="34" charset="0"/>
              </a:rPr>
              <a:t> : </a:t>
            </a:r>
            <a:r>
              <a:rPr lang="en-US" altLang="en-US" sz="2800" smtClean="0">
                <a:solidFill>
                  <a:srgbClr val="000000"/>
                </a:solidFill>
                <a:latin typeface="Trebuchet MS" panose="020B0603020202020204" pitchFamily="34" charset="0"/>
              </a:rPr>
              <a:t>clinical breast exam is an examination by a doctor or nurse, who uses his or her hands to feel for lumps or other changes</a:t>
            </a:r>
          </a:p>
          <a:p>
            <a:pPr>
              <a:buFontTx/>
              <a:buNone/>
            </a:pPr>
            <a:endParaRPr lang="en-US" altLang="en-US" sz="2800" smtClean="0">
              <a:latin typeface="Trebuchet MS" panose="020B0603020202020204" pitchFamily="34" charset="0"/>
            </a:endParaRPr>
          </a:p>
          <a:p>
            <a:pPr>
              <a:buFontTx/>
              <a:buNone/>
            </a:pPr>
            <a:r>
              <a:rPr lang="en-US" altLang="en-US" sz="2800" b="1" smtClean="0">
                <a:solidFill>
                  <a:srgbClr val="FF0000"/>
                </a:solidFill>
              </a:rPr>
              <a:t>3. </a:t>
            </a:r>
            <a:r>
              <a:rPr lang="en-US" altLang="en-US" sz="2800" b="1" smtClean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Breast self-exam:</a:t>
            </a:r>
            <a:r>
              <a:rPr lang="en-US" altLang="en-US" sz="2800" smtClean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A breast self-exam is when you check your own breasts for lumps, changes in size or shape of the breast, or any other changes in the breasts or underarm (armpit). </a:t>
            </a:r>
          </a:p>
          <a:p>
            <a:pPr>
              <a:buFontTx/>
              <a:buNone/>
            </a:pPr>
            <a:endParaRPr lang="en-US" altLang="en-US" sz="2800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53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References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255" y="2490953"/>
            <a:ext cx="10586545" cy="37732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 </a:t>
            </a:r>
            <a:r>
              <a:rPr lang="en-US" i="1" dirty="0" err="1"/>
              <a:t>Kösters</a:t>
            </a:r>
            <a:r>
              <a:rPr lang="en-US" i="1" dirty="0"/>
              <a:t> JP, </a:t>
            </a:r>
            <a:r>
              <a:rPr lang="en-US" i="1" dirty="0" err="1"/>
              <a:t>Gøtzsche</a:t>
            </a:r>
            <a:r>
              <a:rPr lang="en-US" i="1" dirty="0"/>
              <a:t> PC (2003). </a:t>
            </a:r>
            <a:r>
              <a:rPr lang="en-US" i="1" dirty="0" err="1"/>
              <a:t>Kösters</a:t>
            </a:r>
            <a:r>
              <a:rPr lang="en-US" i="1" dirty="0"/>
              <a:t>, Jan Peter (ed.). "Regular </a:t>
            </a:r>
            <a:r>
              <a:rPr lang="en-US" i="1" dirty="0" smtClean="0"/>
              <a:t>self-examination </a:t>
            </a:r>
            <a:r>
              <a:rPr lang="en-US" i="1" dirty="0"/>
              <a:t>or clinical examination for early detection of breast cancer". Cochrane Database </a:t>
            </a:r>
            <a:r>
              <a:rPr lang="en-US" i="1" dirty="0" err="1"/>
              <a:t>Syst</a:t>
            </a:r>
            <a:r>
              <a:rPr lang="en-US" i="1" dirty="0"/>
              <a:t> Rev (2): CD003373. doi:10.1002/14651858.CD003373. </a:t>
            </a:r>
            <a:r>
              <a:rPr lang="en-US" i="1" dirty="0" smtClean="0"/>
              <a:t>PM</a:t>
            </a:r>
            <a:r>
              <a:rPr lang="en-US" i="1" dirty="0"/>
              <a:t> 7387360</a:t>
            </a:r>
            <a:r>
              <a:rPr lang="en-US" i="1" dirty="0" smtClean="0"/>
              <a:t>.</a:t>
            </a:r>
          </a:p>
          <a:p>
            <a:endParaRPr lang="en-US" dirty="0"/>
          </a:p>
          <a:p>
            <a:r>
              <a:rPr lang="en-US" b="1" dirty="0">
                <a:hlinkClick r:id="rId2" tooltip="Jump up"/>
              </a:rPr>
              <a:t>^</a:t>
            </a:r>
            <a:r>
              <a:rPr lang="en-US" dirty="0"/>
              <a:t> </a:t>
            </a:r>
            <a:r>
              <a:rPr lang="en-US" i="1" dirty="0"/>
              <a:t>Thomas DB, Gao DL, Ray RM, et al. (2002). "Randomized trial of breast self-examination in Shanghai: final results". J. Natl. Cancer Inst. </a:t>
            </a:r>
            <a:r>
              <a:rPr lang="en-US" b="1" i="1" dirty="0"/>
              <a:t>94</a:t>
            </a:r>
            <a:r>
              <a:rPr lang="en-US" i="1" dirty="0"/>
              <a:t> (19): 1445–57. doi:10.1093/</a:t>
            </a:r>
            <a:r>
              <a:rPr lang="en-US" i="1" dirty="0" err="1"/>
              <a:t>jnci</a:t>
            </a:r>
            <a:r>
              <a:rPr lang="en-US" i="1" dirty="0"/>
              <a:t>/94.19.1445. PMID 12359854</a:t>
            </a:r>
            <a:r>
              <a:rPr lang="en-US" i="1" dirty="0" smtClean="0"/>
              <a:t>.</a:t>
            </a:r>
          </a:p>
          <a:p>
            <a:endParaRPr lang="en-US" dirty="0"/>
          </a:p>
          <a:p>
            <a:r>
              <a:rPr lang="en-US" b="1" dirty="0">
                <a:hlinkClick r:id="rId3" tooltip="Jump up"/>
              </a:rPr>
              <a:t>^</a:t>
            </a:r>
            <a:r>
              <a:rPr lang="en-US" dirty="0"/>
              <a:t> </a:t>
            </a:r>
            <a:r>
              <a:rPr lang="en-US" i="1" dirty="0"/>
              <a:t>Harris R, </a:t>
            </a:r>
            <a:r>
              <a:rPr lang="en-US" i="1" dirty="0" err="1"/>
              <a:t>Kinsinger</a:t>
            </a:r>
            <a:r>
              <a:rPr lang="en-US" i="1" dirty="0"/>
              <a:t> LS (2002). "Routinely teaching breast self-examination is dead. What does this mean?". J. Natl. Cancer Inst. </a:t>
            </a:r>
            <a:r>
              <a:rPr lang="en-US" b="1" i="1" dirty="0"/>
              <a:t>94</a:t>
            </a:r>
            <a:r>
              <a:rPr lang="en-US" i="1" dirty="0"/>
              <a:t>(19): 1420–1. doi:10.1093/</a:t>
            </a:r>
            <a:r>
              <a:rPr lang="en-US" i="1" dirty="0" err="1"/>
              <a:t>jnci</a:t>
            </a:r>
            <a:r>
              <a:rPr lang="en-US" i="1" dirty="0"/>
              <a:t>/94.19.1420. PMID 12359843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545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ow To Write A Thank You Note In Five Easy Step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17" y="683173"/>
            <a:ext cx="10562897" cy="547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868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Screening for Breasts</a:t>
            </a:r>
            <a:r>
              <a:rPr lang="en-US" b="1" dirty="0"/>
              <a:t>: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3200" b="1" dirty="0"/>
              <a:t>. Clinical Breast Examination (CBE)</a:t>
            </a:r>
          </a:p>
          <a:p>
            <a:pPr>
              <a:buNone/>
            </a:pPr>
            <a:r>
              <a:rPr lang="en-US" sz="3200" b="1" dirty="0"/>
              <a:t>2. Self-Awareness (Monthly Self-Exams) (BSE)</a:t>
            </a:r>
          </a:p>
          <a:p>
            <a:pPr>
              <a:buNone/>
            </a:pPr>
            <a:r>
              <a:rPr lang="en-US" sz="3200" b="1" dirty="0"/>
              <a:t>3. Fine Needle Aspiration ( FNA)</a:t>
            </a:r>
          </a:p>
          <a:p>
            <a:pPr>
              <a:buNone/>
            </a:pPr>
            <a:r>
              <a:rPr lang="en-US" sz="3200" b="1" dirty="0"/>
              <a:t>4. Mammograms</a:t>
            </a:r>
            <a:endParaRPr lang="ar-IQ" sz="3200" b="1" dirty="0"/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48139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</a:rPr>
              <a:t>Assessment interview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2113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Breast History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b="1" dirty="0"/>
              <a:t>Ask the client about breast pain or tenderness and its occurrences in relation to menstrual cycle.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b="1" dirty="0"/>
              <a:t>Ask whether the woman has had in the past or currently has breast lumps or masses. If a lump is present, ask the woman to describe its location, onset and size and whether it is painful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b="1" dirty="0"/>
              <a:t>Determine whether the lump has changed shape, size, consistency, or degree f redness since it was first noticed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827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4910" y="1008993"/>
            <a:ext cx="10142483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 b="1" dirty="0"/>
              <a:t>Ask about nipple discharge, which is abnormal in women who are not pregnant or lactating. If there is a discharge, determine the color, consistency, amount and odor</a:t>
            </a:r>
            <a:r>
              <a:rPr lang="en-US" altLang="en-US" sz="2800" b="1" dirty="0" smtClean="0"/>
              <a:t>.</a:t>
            </a:r>
            <a:endParaRPr lang="ar-IQ" altLang="en-US" sz="2800" b="1" dirty="0" smtClean="0"/>
          </a:p>
          <a:p>
            <a:pPr>
              <a:lnSpc>
                <a:spcPct val="90000"/>
              </a:lnSpc>
            </a:pPr>
            <a:endParaRPr lang="en-US" altLang="en-US" sz="2800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 b="1" dirty="0"/>
              <a:t>Ask whether  the woman perform BSE </a:t>
            </a:r>
            <a:r>
              <a:rPr lang="en-US" altLang="en-US" sz="2800" b="1" dirty="0" smtClean="0"/>
              <a:t>regularly</a:t>
            </a:r>
            <a:endParaRPr lang="ar-IQ" altLang="en-US" sz="2800" b="1" dirty="0" smtClean="0"/>
          </a:p>
          <a:p>
            <a:pPr>
              <a:lnSpc>
                <a:spcPct val="90000"/>
              </a:lnSpc>
            </a:pPr>
            <a:endParaRPr lang="en-US" altLang="en-US" sz="2800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 b="1" dirty="0"/>
              <a:t>Note whether the woman include axillary nodes in </a:t>
            </a:r>
            <a:r>
              <a:rPr lang="en-US" altLang="en-US" sz="2800" b="1" dirty="0" smtClean="0"/>
              <a:t>BSE</a:t>
            </a:r>
            <a:endParaRPr lang="ar-IQ" altLang="en-US" sz="2800" b="1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 sz="2800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 b="1" dirty="0"/>
              <a:t>Ask for her HISTORY of breast cancer in her blood-related FEMALE relatives – mother, sisters, maternal grandmother or maternal aunts. It indicates an increased risk of breast cancer if she has any family history of breast cancer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37727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Clinical Breast Examination: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972" y="2556931"/>
            <a:ext cx="10405241" cy="3696723"/>
          </a:xfrm>
        </p:spPr>
        <p:txBody>
          <a:bodyPr>
            <a:noAutofit/>
          </a:bodyPr>
          <a:lstStyle/>
          <a:p>
            <a:r>
              <a:rPr lang="en-US" sz="2000" b="1" dirty="0"/>
              <a:t>A clinical breast exam is performed by a healthcare professional who is trained to recognize many different types of abnormalities and warning signs.</a:t>
            </a:r>
          </a:p>
          <a:p>
            <a:r>
              <a:rPr lang="en-US" b="1" dirty="0">
                <a:solidFill>
                  <a:srgbClr val="FF0000"/>
                </a:solidFill>
              </a:rPr>
              <a:t>Preparation</a:t>
            </a:r>
          </a:p>
          <a:p>
            <a:r>
              <a:rPr lang="en-US" sz="2000" b="1" dirty="0"/>
              <a:t>1. The student should introduce him‐ or herself to the patient, confirm the patient’s name and how she wants to be addressed.</a:t>
            </a:r>
          </a:p>
          <a:p>
            <a:r>
              <a:rPr lang="en-US" sz="2000" b="1" dirty="0"/>
              <a:t>2. The student should wash hands with soap and warm water and dry with a towel or alcohol‐based antiseptic.</a:t>
            </a:r>
          </a:p>
          <a:p>
            <a:r>
              <a:rPr lang="en-US" sz="2000" b="1" dirty="0"/>
              <a:t>3. The student should inform the patient that he/she is performing a breast exam. This is a good time to ask the patient if she has noticed any lumps or other problems with her breasts.</a:t>
            </a:r>
            <a:endParaRPr lang="ar-IQ" sz="2000" b="1" dirty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57142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0220" y="1177159"/>
            <a:ext cx="978513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In breast examination the student should be looking for:</a:t>
            </a:r>
          </a:p>
          <a:p>
            <a:r>
              <a:rPr lang="en-US" sz="3200" b="1" dirty="0"/>
              <a:t>• Breasts that are their usual size, shape, and color</a:t>
            </a:r>
          </a:p>
          <a:p>
            <a:r>
              <a:rPr lang="en-US" sz="3200" b="1" dirty="0"/>
              <a:t>• Breasts that are evenly shaped without visible distortion or swelling</a:t>
            </a:r>
          </a:p>
          <a:p>
            <a:r>
              <a:rPr lang="en-US" sz="3200" b="1" dirty="0"/>
              <a:t>• Dimpling, puckering, or bulging of the skin</a:t>
            </a:r>
          </a:p>
          <a:p>
            <a:r>
              <a:rPr lang="en-US" sz="3200" b="1" dirty="0"/>
              <a:t>• A nipple that has changed position or an inverted nipple (pushed inward instead of sticking out) or any discharge</a:t>
            </a:r>
          </a:p>
          <a:p>
            <a:r>
              <a:rPr lang="en-US" sz="3200" b="1" dirty="0"/>
              <a:t>• Redness, soreness, rash, or swelling</a:t>
            </a:r>
            <a:endParaRPr lang="ar-IQ" sz="3200" b="1" dirty="0"/>
          </a:p>
        </p:txBody>
      </p:sp>
    </p:spTree>
    <p:extLst>
      <p:ext uri="{BB962C8B-B14F-4D97-AF65-F5344CB8AC3E}">
        <p14:creationId xmlns:p14="http://schemas.microsoft.com/office/powerpoint/2010/main" val="2698536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6953" y="557048"/>
            <a:ext cx="1039473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/>
          </a:p>
          <a:p>
            <a:r>
              <a:rPr lang="en-US" sz="3600" b="1" dirty="0">
                <a:solidFill>
                  <a:srgbClr val="FF0000"/>
                </a:solidFill>
              </a:rPr>
              <a:t>Inspection</a:t>
            </a:r>
          </a:p>
          <a:p>
            <a:r>
              <a:rPr lang="en-US" sz="2800" b="1" dirty="0"/>
              <a:t>• Give a brief overview of examination to patient.</a:t>
            </a:r>
          </a:p>
          <a:p>
            <a:r>
              <a:rPr lang="en-US" sz="2800" b="1" dirty="0"/>
              <a:t>• Have the patient sit at end of exam table.</a:t>
            </a:r>
          </a:p>
          <a:p>
            <a:r>
              <a:rPr lang="en-US" sz="2800" b="1" dirty="0"/>
              <a:t>• Ask the patient to remove gown to her waist, assist only if needed.</a:t>
            </a:r>
          </a:p>
          <a:p>
            <a:r>
              <a:rPr lang="en-US" sz="2800" b="1" dirty="0"/>
              <a:t>• Have the patient relax arms to her side.</a:t>
            </a:r>
          </a:p>
          <a:p>
            <a:r>
              <a:rPr lang="en-US" sz="2800" b="1" dirty="0"/>
              <a:t>• Examine visually for following:</a:t>
            </a:r>
          </a:p>
          <a:p>
            <a:r>
              <a:rPr lang="en-US" sz="2800" b="1" dirty="0"/>
              <a:t>_ Approximate symmetry</a:t>
            </a:r>
          </a:p>
          <a:p>
            <a:r>
              <a:rPr lang="en-US" sz="2800" b="1" dirty="0"/>
              <a:t>– Dimpling or retraction of skin</a:t>
            </a:r>
          </a:p>
          <a:p>
            <a:r>
              <a:rPr lang="en-US" sz="2800" b="1" dirty="0"/>
              <a:t>– Swelling or discoloration</a:t>
            </a:r>
          </a:p>
          <a:p>
            <a:r>
              <a:rPr lang="en-US" sz="2800" b="1" dirty="0"/>
              <a:t>– Orange peel effect on skin</a:t>
            </a:r>
          </a:p>
          <a:p>
            <a:r>
              <a:rPr lang="en-US" sz="2800" b="1" dirty="0"/>
              <a:t>– Position of nipple</a:t>
            </a:r>
          </a:p>
          <a:p>
            <a:endParaRPr lang="ar-IQ" sz="2800" b="1" dirty="0"/>
          </a:p>
          <a:p>
            <a:endParaRPr lang="ar-IQ" sz="2800" b="1" dirty="0"/>
          </a:p>
        </p:txBody>
      </p:sp>
    </p:spTree>
    <p:extLst>
      <p:ext uri="{BB962C8B-B14F-4D97-AF65-F5344CB8AC3E}">
        <p14:creationId xmlns:p14="http://schemas.microsoft.com/office/powerpoint/2010/main" val="2199606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 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96" y="588579"/>
            <a:ext cx="10625959" cy="567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7771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381</TotalTime>
  <Words>991</Words>
  <Application>Microsoft Office PowerPoint</Application>
  <PresentationFormat>Custom</PresentationFormat>
  <Paragraphs>92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Organic</vt:lpstr>
      <vt:lpstr>Breast Examination</vt:lpstr>
      <vt:lpstr>THE BREAST</vt:lpstr>
      <vt:lpstr>Screening for Breasts: </vt:lpstr>
      <vt:lpstr>Assessment interview</vt:lpstr>
      <vt:lpstr>PowerPoint Presentation</vt:lpstr>
      <vt:lpstr>Clinical Breast Examination:</vt:lpstr>
      <vt:lpstr>PowerPoint Presentation</vt:lpstr>
      <vt:lpstr>PowerPoint Presentation</vt:lpstr>
      <vt:lpstr>PowerPoint Presentation</vt:lpstr>
      <vt:lpstr>PowerPoint Presentation</vt:lpstr>
      <vt:lpstr>Palpation Technique in Detail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Signs Of Breast Cancer</vt:lpstr>
      <vt:lpstr>Women are screened for breast cancer in 3 ways:</vt:lpstr>
      <vt:lpstr>PowerPoint Presentation</vt:lpstr>
      <vt:lpstr>References 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Breast Examination</dc:title>
  <dc:creator>DR.Ahmed Saker 2o1O</dc:creator>
  <cp:lastModifiedBy>Maher</cp:lastModifiedBy>
  <cp:revision>40</cp:revision>
  <dcterms:created xsi:type="dcterms:W3CDTF">2020-12-23T17:38:39Z</dcterms:created>
  <dcterms:modified xsi:type="dcterms:W3CDTF">2021-01-16T13:25:26Z</dcterms:modified>
</cp:coreProperties>
</file>