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6" d="100"/>
          <a:sy n="56" d="100"/>
        </p:scale>
        <p:origin x="-1776"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FF0A26B-2B05-44D2-A745-6659E5533B4C}" type="datetimeFigureOut">
              <a:rPr lang="ar-IQ" smtClean="0"/>
              <a:t>03/06/1442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C248248-B53D-4976-8963-B1C4E1EE340D}" type="slidenum">
              <a:rPr lang="ar-IQ" smtClean="0"/>
              <a:t>‹#›</a:t>
            </a:fld>
            <a:endParaRPr lang="ar-IQ"/>
          </a:p>
        </p:txBody>
      </p:sp>
    </p:spTree>
    <p:extLst>
      <p:ext uri="{BB962C8B-B14F-4D97-AF65-F5344CB8AC3E}">
        <p14:creationId xmlns:p14="http://schemas.microsoft.com/office/powerpoint/2010/main" val="29245500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1C248248-B53D-4976-8963-B1C4E1EE340D}" type="slidenum">
              <a:rPr lang="ar-IQ" smtClean="0"/>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5103943-1C13-49D4-822D-D3AE7E33E5B8}" type="datetimeFigureOut">
              <a:rPr lang="ar-IQ" smtClean="0"/>
              <a:pPr/>
              <a:t>03/06/1442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CB6EBA-A077-41C2-9419-DD3EC48AF31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103943-1C13-49D4-822D-D3AE7E33E5B8}" type="datetimeFigureOut">
              <a:rPr lang="ar-IQ" smtClean="0"/>
              <a:pPr/>
              <a:t>03/06/1442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CB6EBA-A077-41C2-9419-DD3EC48AF31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576063"/>
          </a:xfrm>
        </p:spPr>
        <p:txBody>
          <a:bodyPr>
            <a:noAutofit/>
          </a:bodyPr>
          <a:lstStyle/>
          <a:p>
            <a:r>
              <a:rPr lang="en-US" sz="3200" b="1" dirty="0"/>
              <a:t>Assessing the Woman in </a:t>
            </a:r>
            <a:r>
              <a:rPr lang="en-US" sz="3200" b="1" dirty="0" smtClean="0"/>
              <a:t>Labor</a:t>
            </a:r>
            <a:endParaRPr lang="ar-IQ" sz="3200" dirty="0"/>
          </a:p>
        </p:txBody>
      </p:sp>
      <p:sp>
        <p:nvSpPr>
          <p:cNvPr id="3" name="عنوان فرعي 2"/>
          <p:cNvSpPr>
            <a:spLocks noGrp="1"/>
          </p:cNvSpPr>
          <p:nvPr>
            <p:ph type="subTitle" idx="1"/>
          </p:nvPr>
        </p:nvSpPr>
        <p:spPr>
          <a:xfrm>
            <a:off x="467544" y="1124744"/>
            <a:ext cx="8352928" cy="5256584"/>
          </a:xfrm>
        </p:spPr>
        <p:txBody>
          <a:bodyPr>
            <a:normAutofit fontScale="92500" lnSpcReduction="10000"/>
          </a:bodyPr>
          <a:lstStyle/>
          <a:p>
            <a:pPr algn="l"/>
            <a:r>
              <a:rPr lang="en-US" dirty="0">
                <a:solidFill>
                  <a:schemeClr val="tx1"/>
                </a:solidFill>
              </a:rPr>
              <a:t>One of the most critical assessments you have to make in </a:t>
            </a:r>
            <a:r>
              <a:rPr lang="en-US" i="1" dirty="0" smtClean="0">
                <a:solidFill>
                  <a:schemeClr val="tx1"/>
                </a:solidFill>
              </a:rPr>
              <a:t>Labor </a:t>
            </a:r>
            <a:r>
              <a:rPr lang="en-US" i="1" dirty="0">
                <a:solidFill>
                  <a:schemeClr val="tx1"/>
                </a:solidFill>
              </a:rPr>
              <a:t>and Delivery Care</a:t>
            </a:r>
            <a:r>
              <a:rPr lang="en-US" dirty="0">
                <a:solidFill>
                  <a:schemeClr val="tx1"/>
                </a:solidFill>
              </a:rPr>
              <a:t> is at the time when you first attend a </a:t>
            </a:r>
            <a:r>
              <a:rPr lang="en-US" dirty="0" smtClean="0">
                <a:solidFill>
                  <a:schemeClr val="tx1"/>
                </a:solidFill>
              </a:rPr>
              <a:t>labor</a:t>
            </a:r>
            <a:r>
              <a:rPr lang="en-US" dirty="0">
                <a:solidFill>
                  <a:schemeClr val="tx1"/>
                </a:solidFill>
              </a:rPr>
              <a:t>. </a:t>
            </a:r>
            <a:endParaRPr lang="en-US" dirty="0" smtClean="0">
              <a:solidFill>
                <a:schemeClr val="tx1"/>
              </a:solidFill>
            </a:endParaRPr>
          </a:p>
          <a:p>
            <a:pPr algn="l"/>
            <a:r>
              <a:rPr lang="en-US" dirty="0" smtClean="0">
                <a:solidFill>
                  <a:schemeClr val="tx1"/>
                </a:solidFill>
              </a:rPr>
              <a:t>Rapid </a:t>
            </a:r>
            <a:r>
              <a:rPr lang="en-US" dirty="0">
                <a:solidFill>
                  <a:schemeClr val="tx1"/>
                </a:solidFill>
              </a:rPr>
              <a:t>early assessment is required so that you can decide on the care needed for the </a:t>
            </a:r>
            <a:r>
              <a:rPr lang="en-US" dirty="0" smtClean="0">
                <a:solidFill>
                  <a:schemeClr val="tx1"/>
                </a:solidFill>
              </a:rPr>
              <a:t>laboring </a:t>
            </a:r>
            <a:r>
              <a:rPr lang="en-US" dirty="0">
                <a:solidFill>
                  <a:schemeClr val="tx1"/>
                </a:solidFill>
              </a:rPr>
              <a:t>mother, in case immediate referral or emergency measures are required. If all is well, you need to take the woman’s history in detail and conduct a physical examination in order identify the stage of </a:t>
            </a:r>
            <a:r>
              <a:rPr lang="en-US" dirty="0" smtClean="0">
                <a:solidFill>
                  <a:schemeClr val="tx1"/>
                </a:solidFill>
              </a:rPr>
              <a:t>labor </a:t>
            </a:r>
            <a:r>
              <a:rPr lang="en-US" dirty="0">
                <a:solidFill>
                  <a:schemeClr val="tx1"/>
                </a:solidFill>
              </a:rPr>
              <a:t>that she has reached, and discover any information from her history that may affect </a:t>
            </a:r>
            <a:r>
              <a:rPr lang="en-US" dirty="0" smtClean="0">
                <a:solidFill>
                  <a:schemeClr val="tx1"/>
                </a:solidFill>
              </a:rPr>
              <a:t>the progress </a:t>
            </a:r>
            <a:r>
              <a:rPr lang="en-US" dirty="0">
                <a:solidFill>
                  <a:schemeClr val="tx1"/>
                </a:solidFill>
              </a:rPr>
              <a:t>or outcome of her </a:t>
            </a:r>
            <a:r>
              <a:rPr lang="en-US" dirty="0" smtClean="0">
                <a:solidFill>
                  <a:schemeClr val="tx1"/>
                </a:solidFill>
              </a:rPr>
              <a:t>labor</a:t>
            </a:r>
            <a:r>
              <a:rPr lang="en-US" dirty="0">
                <a:solidFill>
                  <a:schemeClr val="tx1"/>
                </a:solidFill>
              </a:rPr>
              <a:t>. </a:t>
            </a:r>
            <a:r>
              <a:rPr lang="en-US" dirty="0" smtClean="0">
                <a:solidFill>
                  <a:schemeClr val="tx1"/>
                </a:solidFill>
              </a:rPr>
              <a:t> </a:t>
            </a:r>
            <a:endParaRPr lang="ar-IQ"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424936" cy="6264696"/>
          </a:xfrm>
        </p:spPr>
        <p:txBody>
          <a:bodyPr>
            <a:normAutofit fontScale="92500"/>
          </a:bodyPr>
          <a:lstStyle/>
          <a:p>
            <a:pPr algn="l" rtl="0"/>
            <a:r>
              <a:rPr lang="en-US" sz="3500" b="1" dirty="0" smtClean="0">
                <a:solidFill>
                  <a:srgbClr val="C00000"/>
                </a:solidFill>
              </a:rPr>
              <a:t>2.</a:t>
            </a:r>
            <a:r>
              <a:rPr lang="en-US" sz="3500" b="1" dirty="0">
                <a:solidFill>
                  <a:srgbClr val="C00000"/>
                </a:solidFill>
              </a:rPr>
              <a:t>  History-taking in </a:t>
            </a:r>
            <a:r>
              <a:rPr lang="en-US" sz="3500" b="1" dirty="0" smtClean="0">
                <a:solidFill>
                  <a:srgbClr val="C00000"/>
                </a:solidFill>
              </a:rPr>
              <a:t>labor</a:t>
            </a:r>
            <a:endParaRPr lang="en-US" sz="3500" b="1" dirty="0">
              <a:solidFill>
                <a:srgbClr val="C00000"/>
              </a:solidFill>
            </a:endParaRPr>
          </a:p>
          <a:p>
            <a:pPr algn="l" rtl="0"/>
            <a:r>
              <a:rPr lang="en-US" dirty="0" smtClean="0">
                <a:solidFill>
                  <a:schemeClr val="tx1"/>
                </a:solidFill>
              </a:rPr>
              <a:t>The </a:t>
            </a:r>
            <a:r>
              <a:rPr lang="en-US" dirty="0">
                <a:solidFill>
                  <a:schemeClr val="tx1"/>
                </a:solidFill>
              </a:rPr>
              <a:t>best way to learn about a woman’s history is to ask her, but you must do this sensitively. </a:t>
            </a:r>
            <a:endParaRPr lang="en-US" dirty="0" smtClean="0">
              <a:solidFill>
                <a:schemeClr val="tx1"/>
              </a:solidFill>
            </a:endParaRPr>
          </a:p>
          <a:p>
            <a:pPr algn="l" rtl="0"/>
            <a:endParaRPr lang="en-US" dirty="0" smtClean="0">
              <a:solidFill>
                <a:schemeClr val="tx1"/>
              </a:solidFill>
            </a:endParaRPr>
          </a:p>
          <a:p>
            <a:pPr algn="l" rtl="0"/>
            <a:r>
              <a:rPr lang="en-US" dirty="0" smtClean="0">
                <a:solidFill>
                  <a:schemeClr val="tx1"/>
                </a:solidFill>
              </a:rPr>
              <a:t>At </a:t>
            </a:r>
            <a:r>
              <a:rPr lang="en-US" dirty="0">
                <a:solidFill>
                  <a:schemeClr val="tx1"/>
                </a:solidFill>
              </a:rPr>
              <a:t>first, she may not be comfortable talking with you. If she feels shy about her body or about sex, it may be difficult for her to tell you things that you need to know about her health. </a:t>
            </a:r>
            <a:endParaRPr lang="en-US" dirty="0" smtClean="0">
              <a:solidFill>
                <a:schemeClr val="tx1"/>
              </a:solidFill>
            </a:endParaRPr>
          </a:p>
          <a:p>
            <a:pPr algn="l" rtl="0"/>
            <a:endParaRPr lang="en-US" dirty="0" smtClean="0">
              <a:solidFill>
                <a:schemeClr val="tx1"/>
              </a:solidFill>
            </a:endParaRPr>
          </a:p>
          <a:p>
            <a:pPr algn="l" rtl="0"/>
            <a:r>
              <a:rPr lang="en-US" dirty="0" smtClean="0">
                <a:solidFill>
                  <a:schemeClr val="tx1"/>
                </a:solidFill>
              </a:rPr>
              <a:t>Try </a:t>
            </a:r>
            <a:r>
              <a:rPr lang="en-US" dirty="0">
                <a:solidFill>
                  <a:schemeClr val="tx1"/>
                </a:solidFill>
              </a:rPr>
              <a:t>to help her feel comfortable by listening carefully, answering her questions, keeping what she tells you private, and treating her with respect</a:t>
            </a:r>
            <a:r>
              <a:rPr lang="en-US" dirty="0" smtClean="0">
                <a:solidFill>
                  <a:schemeClr val="tx1"/>
                </a:solidFill>
              </a:rPr>
              <a:t>.</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568952" cy="5904656"/>
          </a:xfrm>
        </p:spPr>
        <p:txBody>
          <a:bodyPr>
            <a:normAutofit fontScale="92500" lnSpcReduction="10000"/>
          </a:bodyPr>
          <a:lstStyle/>
          <a:p>
            <a:pPr algn="l" rtl="0"/>
            <a:r>
              <a:rPr lang="en-US" dirty="0" smtClean="0">
                <a:solidFill>
                  <a:srgbClr val="C00000"/>
                </a:solidFill>
              </a:rPr>
              <a:t>2.1  The importance of woman-friendly care</a:t>
            </a:r>
          </a:p>
          <a:p>
            <a:pPr algn="l" rtl="0"/>
            <a:r>
              <a:rPr lang="en-US" sz="3000" dirty="0" smtClean="0">
                <a:solidFill>
                  <a:schemeClr val="tx1"/>
                </a:solidFill>
              </a:rPr>
              <a:t>The principles of </a:t>
            </a:r>
            <a:r>
              <a:rPr lang="en-US" sz="3000" b="1" dirty="0" smtClean="0">
                <a:solidFill>
                  <a:schemeClr val="tx1"/>
                </a:solidFill>
              </a:rPr>
              <a:t>woman-friendly care</a:t>
            </a:r>
            <a:r>
              <a:rPr lang="en-US" sz="3000" dirty="0" smtClean="0">
                <a:solidFill>
                  <a:schemeClr val="tx1"/>
                </a:solidFill>
              </a:rPr>
              <a:t> are</a:t>
            </a:r>
          </a:p>
          <a:p>
            <a:pPr lvl="0" algn="l" rtl="0"/>
            <a:r>
              <a:rPr lang="en-US" sz="3000" dirty="0" smtClean="0">
                <a:solidFill>
                  <a:schemeClr val="tx1"/>
                </a:solidFill>
              </a:rPr>
              <a:t>1- It </a:t>
            </a:r>
            <a:r>
              <a:rPr lang="en-US" sz="3000" dirty="0">
                <a:solidFill>
                  <a:schemeClr val="tx1"/>
                </a:solidFill>
              </a:rPr>
              <a:t>provides a service that is acceptable to the woman, which:</a:t>
            </a:r>
          </a:p>
          <a:p>
            <a:pPr lvl="1" algn="l" rtl="0"/>
            <a:r>
              <a:rPr lang="en-US" dirty="0">
                <a:solidFill>
                  <a:schemeClr val="tx1"/>
                </a:solidFill>
              </a:rPr>
              <a:t>Respects her beliefs, traditions and culture</a:t>
            </a:r>
            <a:endParaRPr lang="en-US" sz="3200" dirty="0">
              <a:solidFill>
                <a:schemeClr val="tx1"/>
              </a:solidFill>
            </a:endParaRPr>
          </a:p>
          <a:p>
            <a:pPr lvl="1" algn="l" rtl="0"/>
            <a:r>
              <a:rPr lang="en-US" dirty="0">
                <a:solidFill>
                  <a:schemeClr val="tx1"/>
                </a:solidFill>
              </a:rPr>
              <a:t>Considers the emotional, psychological, and social well-being of the woman</a:t>
            </a:r>
            <a:endParaRPr lang="en-US" sz="3200" dirty="0">
              <a:solidFill>
                <a:schemeClr val="tx1"/>
              </a:solidFill>
            </a:endParaRPr>
          </a:p>
          <a:p>
            <a:pPr lvl="1" algn="l" rtl="0"/>
            <a:r>
              <a:rPr lang="en-US" dirty="0">
                <a:solidFill>
                  <a:schemeClr val="tx1"/>
                </a:solidFill>
              </a:rPr>
              <a:t>Provides relevant and feasible advice.</a:t>
            </a:r>
            <a:endParaRPr lang="en-US" sz="3200" dirty="0">
              <a:solidFill>
                <a:schemeClr val="tx1"/>
              </a:solidFill>
            </a:endParaRPr>
          </a:p>
          <a:p>
            <a:pPr lvl="0" algn="l" rtl="0"/>
            <a:r>
              <a:rPr lang="en-US" sz="3000" dirty="0" smtClean="0">
                <a:solidFill>
                  <a:schemeClr val="tx1"/>
                </a:solidFill>
              </a:rPr>
              <a:t>2- It </a:t>
            </a:r>
            <a:r>
              <a:rPr lang="en-US" sz="3000" dirty="0">
                <a:solidFill>
                  <a:schemeClr val="tx1"/>
                </a:solidFill>
              </a:rPr>
              <a:t>empowers the woman, and whoever she wants to be with her during the </a:t>
            </a:r>
            <a:r>
              <a:rPr lang="en-US" sz="3000" dirty="0" smtClean="0">
                <a:solidFill>
                  <a:schemeClr val="tx1"/>
                </a:solidFill>
              </a:rPr>
              <a:t>labor</a:t>
            </a:r>
            <a:r>
              <a:rPr lang="en-US" sz="3000" dirty="0">
                <a:solidFill>
                  <a:schemeClr val="tx1"/>
                </a:solidFill>
              </a:rPr>
              <a:t>, so that they can become active participants in her care. Your role is then to teach them </a:t>
            </a:r>
            <a:r>
              <a:rPr lang="en-US" sz="3000" i="1" dirty="0">
                <a:solidFill>
                  <a:schemeClr val="tx1"/>
                </a:solidFill>
              </a:rPr>
              <a:t>how</a:t>
            </a:r>
            <a:r>
              <a:rPr lang="en-US" sz="3000" dirty="0">
                <a:solidFill>
                  <a:schemeClr val="tx1"/>
                </a:solidFill>
              </a:rPr>
              <a:t> to care for her and keep them all informed about </a:t>
            </a:r>
            <a:r>
              <a:rPr lang="en-US" sz="3000" i="1" dirty="0">
                <a:solidFill>
                  <a:schemeClr val="tx1"/>
                </a:solidFill>
              </a:rPr>
              <a:t>what</a:t>
            </a:r>
            <a:r>
              <a:rPr lang="en-US" sz="3000" dirty="0">
                <a:solidFill>
                  <a:schemeClr val="tx1"/>
                </a:solidFill>
              </a:rPr>
              <a:t> is happening.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352928" cy="5616624"/>
          </a:xfrm>
        </p:spPr>
        <p:txBody>
          <a:bodyPr>
            <a:normAutofit lnSpcReduction="10000"/>
          </a:bodyPr>
          <a:lstStyle/>
          <a:p>
            <a:pPr lvl="0" algn="l" rtl="0"/>
            <a:r>
              <a:rPr lang="en-US" sz="3500" dirty="0" smtClean="0">
                <a:solidFill>
                  <a:schemeClr val="tx1"/>
                </a:solidFill>
              </a:rPr>
              <a:t>3-It </a:t>
            </a:r>
            <a:r>
              <a:rPr lang="en-US" sz="3500" dirty="0">
                <a:solidFill>
                  <a:schemeClr val="tx1"/>
                </a:solidFill>
              </a:rPr>
              <a:t>considers and respects the rights of the woman:</a:t>
            </a:r>
          </a:p>
          <a:p>
            <a:pPr lvl="1" algn="l" rtl="0"/>
            <a:r>
              <a:rPr lang="en-US" dirty="0" smtClean="0">
                <a:solidFill>
                  <a:schemeClr val="tx1"/>
                </a:solidFill>
              </a:rPr>
              <a:t>- Her </a:t>
            </a:r>
            <a:r>
              <a:rPr lang="en-US" dirty="0">
                <a:solidFill>
                  <a:schemeClr val="tx1"/>
                </a:solidFill>
              </a:rPr>
              <a:t>right to information about her health and that of her baby</a:t>
            </a:r>
            <a:endParaRPr lang="en-US" sz="3200" dirty="0">
              <a:solidFill>
                <a:schemeClr val="tx1"/>
              </a:solidFill>
            </a:endParaRPr>
          </a:p>
          <a:p>
            <a:pPr lvl="1" algn="l" rtl="0"/>
            <a:r>
              <a:rPr lang="en-US" dirty="0" smtClean="0">
                <a:solidFill>
                  <a:schemeClr val="tx1"/>
                </a:solidFill>
              </a:rPr>
              <a:t>- Her </a:t>
            </a:r>
            <a:r>
              <a:rPr lang="en-US" dirty="0">
                <a:solidFill>
                  <a:schemeClr val="tx1"/>
                </a:solidFill>
              </a:rPr>
              <a:t>right to be informed about the process of </a:t>
            </a:r>
            <a:r>
              <a:rPr lang="en-US" dirty="0" smtClean="0">
                <a:solidFill>
                  <a:schemeClr val="tx1"/>
                </a:solidFill>
              </a:rPr>
              <a:t>labor </a:t>
            </a:r>
            <a:r>
              <a:rPr lang="en-US" dirty="0">
                <a:solidFill>
                  <a:schemeClr val="tx1"/>
                </a:solidFill>
              </a:rPr>
              <a:t>and deliver and what to expect as it progresses</a:t>
            </a:r>
            <a:endParaRPr lang="en-US" sz="3200" dirty="0">
              <a:solidFill>
                <a:schemeClr val="tx1"/>
              </a:solidFill>
            </a:endParaRPr>
          </a:p>
          <a:p>
            <a:pPr lvl="1" algn="l" rtl="0"/>
            <a:r>
              <a:rPr lang="en-US" dirty="0" smtClean="0">
                <a:solidFill>
                  <a:schemeClr val="tx1"/>
                </a:solidFill>
              </a:rPr>
              <a:t>- Her </a:t>
            </a:r>
            <a:r>
              <a:rPr lang="en-US" dirty="0">
                <a:solidFill>
                  <a:schemeClr val="tx1"/>
                </a:solidFill>
              </a:rPr>
              <a:t>right to give or withhold her permission/consent for all examinations and procedures.</a:t>
            </a:r>
            <a:endParaRPr lang="en-US" sz="3200" dirty="0">
              <a:solidFill>
                <a:schemeClr val="tx1"/>
              </a:solidFill>
            </a:endParaRPr>
          </a:p>
          <a:p>
            <a:pPr lvl="0" algn="l" rtl="0"/>
            <a:r>
              <a:rPr lang="en-US" dirty="0" smtClean="0">
                <a:solidFill>
                  <a:schemeClr val="tx1"/>
                </a:solidFill>
              </a:rPr>
              <a:t>4- It </a:t>
            </a:r>
            <a:r>
              <a:rPr lang="en-US" dirty="0">
                <a:solidFill>
                  <a:schemeClr val="tx1"/>
                </a:solidFill>
              </a:rPr>
              <a:t>requires all healthcare staff to use good interpersonal skills and communicate clearly in language the woman can understand.</a:t>
            </a:r>
            <a:endParaRPr lang="en-US" sz="3600" dirty="0">
              <a:solidFill>
                <a:schemeClr val="tx1"/>
              </a:solidFill>
            </a:endParaRPr>
          </a:p>
          <a:p>
            <a:pPr algn="l"/>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568952" cy="6336704"/>
          </a:xfrm>
        </p:spPr>
        <p:txBody>
          <a:bodyPr>
            <a:normAutofit lnSpcReduction="10000"/>
          </a:bodyPr>
          <a:lstStyle/>
          <a:p>
            <a:pPr algn="l" rtl="0"/>
            <a:r>
              <a:rPr lang="en-US" b="1" dirty="0">
                <a:solidFill>
                  <a:srgbClr val="C00000"/>
                </a:solidFill>
              </a:rPr>
              <a:t>2.2 Recording socio-demographic data</a:t>
            </a:r>
          </a:p>
          <a:p>
            <a:pPr algn="l" rtl="0"/>
            <a:r>
              <a:rPr lang="en-US" sz="2800" dirty="0" smtClean="0">
                <a:solidFill>
                  <a:schemeClr val="tx1"/>
                </a:solidFill>
              </a:rPr>
              <a:t>- Record </a:t>
            </a:r>
            <a:r>
              <a:rPr lang="en-US" sz="2800" dirty="0">
                <a:solidFill>
                  <a:schemeClr val="tx1"/>
                </a:solidFill>
              </a:rPr>
              <a:t>her name and her age: this is particularly important if she is a very young first-time mother, below 18 years of </a:t>
            </a:r>
            <a:r>
              <a:rPr lang="en-US" sz="2800" dirty="0" smtClean="0">
                <a:solidFill>
                  <a:schemeClr val="tx1"/>
                </a:solidFill>
              </a:rPr>
              <a:t>age.</a:t>
            </a:r>
            <a:endParaRPr lang="en-US" sz="2800" dirty="0">
              <a:solidFill>
                <a:schemeClr val="tx1"/>
              </a:solidFill>
            </a:endParaRPr>
          </a:p>
          <a:p>
            <a:pPr algn="l" rtl="0"/>
            <a:r>
              <a:rPr lang="en-US" sz="2800" dirty="0" smtClean="0">
                <a:solidFill>
                  <a:schemeClr val="tx1"/>
                </a:solidFill>
              </a:rPr>
              <a:t>- Also </a:t>
            </a:r>
            <a:r>
              <a:rPr lang="en-US" sz="2800" dirty="0">
                <a:solidFill>
                  <a:schemeClr val="tx1"/>
                </a:solidFill>
              </a:rPr>
              <a:t>record her height if possible, or estimate it; this will help you to evaluate whether she is ‘small’ for the size of the baby, which may mean that she could have problems giving birth if the baby’s head cannot fit through her small pelvis</a:t>
            </a:r>
            <a:r>
              <a:rPr lang="en-US" sz="2800" dirty="0" smtClean="0">
                <a:solidFill>
                  <a:schemeClr val="tx1"/>
                </a:solidFill>
              </a:rPr>
              <a:t>.</a:t>
            </a:r>
            <a:r>
              <a:rPr lang="en-US" sz="2800" dirty="0"/>
              <a:t> </a:t>
            </a:r>
            <a:endParaRPr lang="en-US" sz="2800" dirty="0" smtClean="0"/>
          </a:p>
          <a:p>
            <a:pPr algn="l" rtl="0"/>
            <a:r>
              <a:rPr lang="en-US" sz="2800" dirty="0" smtClean="0">
                <a:solidFill>
                  <a:schemeClr val="tx1"/>
                </a:solidFill>
              </a:rPr>
              <a:t>- Next </a:t>
            </a:r>
            <a:r>
              <a:rPr lang="en-US" sz="2800" dirty="0">
                <a:solidFill>
                  <a:schemeClr val="tx1"/>
                </a:solidFill>
              </a:rPr>
              <a:t>ask her address, religion </a:t>
            </a:r>
            <a:r>
              <a:rPr lang="en-US" sz="2800" dirty="0" smtClean="0">
                <a:solidFill>
                  <a:schemeClr val="tx1"/>
                </a:solidFill>
              </a:rPr>
              <a:t>, and occupation.</a:t>
            </a:r>
            <a:endParaRPr lang="en-US" sz="2800" dirty="0">
              <a:solidFill>
                <a:schemeClr val="tx1"/>
              </a:solidFill>
            </a:endParaRPr>
          </a:p>
          <a:p>
            <a:pPr algn="l" rtl="0"/>
            <a:r>
              <a:rPr lang="en-US" sz="2800" dirty="0" smtClean="0">
                <a:solidFill>
                  <a:schemeClr val="tx1"/>
                </a:solidFill>
              </a:rPr>
              <a:t>- Write </a:t>
            </a:r>
            <a:r>
              <a:rPr lang="en-US" sz="2800" dirty="0">
                <a:solidFill>
                  <a:schemeClr val="tx1"/>
                </a:solidFill>
              </a:rPr>
              <a:t>down what is her main presenting symptom (her complaint), which in this case is usually </a:t>
            </a:r>
            <a:r>
              <a:rPr lang="en-US" sz="2800" dirty="0" smtClean="0">
                <a:solidFill>
                  <a:schemeClr val="tx1"/>
                </a:solidFill>
              </a:rPr>
              <a:t>labor </a:t>
            </a:r>
            <a:r>
              <a:rPr lang="en-US" sz="2800" dirty="0">
                <a:solidFill>
                  <a:schemeClr val="tx1"/>
                </a:solidFill>
              </a:rPr>
              <a:t>pain (contractions), and a bearing-down sensation if she is already in second stage of </a:t>
            </a:r>
            <a:r>
              <a:rPr lang="en-US" sz="2800" dirty="0" smtClean="0">
                <a:solidFill>
                  <a:schemeClr val="tx1"/>
                </a:solidFill>
              </a:rPr>
              <a:t>labor.</a:t>
            </a:r>
            <a:endParaRPr lang="en-US" sz="2800" dirty="0">
              <a:solidFill>
                <a:schemeClr val="tx1"/>
              </a:solidFill>
            </a:endParaRPr>
          </a:p>
          <a:p>
            <a:pPr algn="l" rtl="0"/>
            <a:endParaRPr lang="en-US" sz="28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332656"/>
            <a:ext cx="8064896" cy="5306144"/>
          </a:xfrm>
        </p:spPr>
        <p:txBody>
          <a:bodyPr>
            <a:normAutofit fontScale="92500" lnSpcReduction="10000"/>
          </a:bodyPr>
          <a:lstStyle/>
          <a:p>
            <a:pPr algn="l" rtl="0"/>
            <a:r>
              <a:rPr lang="en-US" b="1" dirty="0">
                <a:solidFill>
                  <a:srgbClr val="C00000"/>
                </a:solidFill>
              </a:rPr>
              <a:t>2.3  History of past and present pregnancy</a:t>
            </a:r>
          </a:p>
          <a:p>
            <a:pPr algn="l" rtl="0"/>
            <a:r>
              <a:rPr lang="en-US" dirty="0">
                <a:solidFill>
                  <a:schemeClr val="tx1"/>
                </a:solidFill>
              </a:rPr>
              <a:t>Ask about the number of previous pregnancies and births (if any) the woman has had, and about the current pregnancy. </a:t>
            </a:r>
            <a:endParaRPr lang="en-US" dirty="0" smtClean="0">
              <a:solidFill>
                <a:schemeClr val="tx1"/>
              </a:solidFill>
            </a:endParaRPr>
          </a:p>
          <a:p>
            <a:pPr algn="l" rtl="0"/>
            <a:r>
              <a:rPr lang="en-US" dirty="0" smtClean="0">
                <a:solidFill>
                  <a:srgbClr val="C00000"/>
                </a:solidFill>
              </a:rPr>
              <a:t>How </a:t>
            </a:r>
            <a:r>
              <a:rPr lang="en-US" dirty="0">
                <a:solidFill>
                  <a:srgbClr val="C00000"/>
                </a:solidFill>
              </a:rPr>
              <a:t>to record the number of pregnancies and/or the number of births, using the traditional terminology.</a:t>
            </a:r>
            <a:r>
              <a:rPr lang="en-US" dirty="0">
                <a:solidFill>
                  <a:schemeClr val="tx1"/>
                </a:solidFill>
              </a:rPr>
              <a:t> </a:t>
            </a:r>
            <a:endParaRPr lang="en-US" dirty="0" smtClean="0">
              <a:solidFill>
                <a:schemeClr val="tx1"/>
              </a:solidFill>
            </a:endParaRPr>
          </a:p>
          <a:p>
            <a:pPr algn="l" rtl="0"/>
            <a:r>
              <a:rPr lang="en-US" b="1" dirty="0" smtClean="0">
                <a:solidFill>
                  <a:schemeClr val="tx1"/>
                </a:solidFill>
              </a:rPr>
              <a:t>Gestational </a:t>
            </a:r>
            <a:r>
              <a:rPr lang="en-US" b="1" dirty="0">
                <a:solidFill>
                  <a:schemeClr val="tx1"/>
                </a:solidFill>
              </a:rPr>
              <a:t>age</a:t>
            </a:r>
            <a:r>
              <a:rPr lang="en-US" dirty="0">
                <a:solidFill>
                  <a:schemeClr val="tx1"/>
                </a:solidFill>
              </a:rPr>
              <a:t> is the number of weeks the fetus has been in the uterus; the average number of weeks at full term is 40, calculated from the date when the woman’s </a:t>
            </a:r>
            <a:r>
              <a:rPr lang="en-US" b="1" dirty="0">
                <a:solidFill>
                  <a:schemeClr val="tx1"/>
                </a:solidFill>
              </a:rPr>
              <a:t>last normal menstrual period</a:t>
            </a:r>
            <a:r>
              <a:rPr lang="en-US" dirty="0">
                <a:solidFill>
                  <a:schemeClr val="tx1"/>
                </a:solidFill>
              </a:rPr>
              <a:t> (LNMP) began.</a:t>
            </a:r>
          </a:p>
          <a:p>
            <a:pPr algn="l"/>
            <a:endParaRPr lang="ar-IQ"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568952" cy="5832648"/>
          </a:xfrm>
        </p:spPr>
        <p:txBody>
          <a:bodyPr>
            <a:normAutofit fontScale="25000" lnSpcReduction="20000"/>
          </a:bodyPr>
          <a:lstStyle/>
          <a:p>
            <a:pPr algn="l" rtl="0"/>
            <a:r>
              <a:rPr lang="pt-BR" b="1" dirty="0">
                <a:solidFill>
                  <a:schemeClr val="tx1"/>
                </a:solidFill>
              </a:rPr>
              <a:t> </a:t>
            </a:r>
            <a:r>
              <a:rPr lang="pt-BR" sz="9600" b="1" dirty="0">
                <a:solidFill>
                  <a:srgbClr val="C00000"/>
                </a:solidFill>
              </a:rPr>
              <a:t>Gravidity and parity status</a:t>
            </a:r>
            <a:endParaRPr lang="en-US" sz="9600" dirty="0">
              <a:solidFill>
                <a:srgbClr val="C00000"/>
              </a:solidFill>
            </a:endParaRPr>
          </a:p>
          <a:p>
            <a:pPr algn="l" rtl="0"/>
            <a:r>
              <a:rPr lang="en-US" sz="9600" b="1" dirty="0">
                <a:solidFill>
                  <a:schemeClr val="tx1"/>
                </a:solidFill>
              </a:rPr>
              <a:t>Gravidity</a:t>
            </a:r>
            <a:r>
              <a:rPr lang="en-US" sz="9600" dirty="0">
                <a:solidFill>
                  <a:schemeClr val="tx1"/>
                </a:solidFill>
              </a:rPr>
              <a:t> is the total number of previous pregnancies, regardless of the outcome, including spontaneous miscarriage or abortion before 28 weeks of gestation</a:t>
            </a:r>
            <a:r>
              <a:rPr lang="en-US" sz="9600" dirty="0" smtClean="0">
                <a:solidFill>
                  <a:schemeClr val="tx1"/>
                </a:solidFill>
              </a:rPr>
              <a:t>.</a:t>
            </a:r>
            <a:endParaRPr lang="en-US" sz="9600" dirty="0">
              <a:solidFill>
                <a:schemeClr val="tx1"/>
              </a:solidFill>
            </a:endParaRPr>
          </a:p>
          <a:p>
            <a:pPr lvl="0" algn="l" rtl="0"/>
            <a:r>
              <a:rPr lang="en-US" sz="9600" dirty="0" err="1">
                <a:solidFill>
                  <a:schemeClr val="tx1"/>
                </a:solidFill>
              </a:rPr>
              <a:t>Gravida</a:t>
            </a:r>
            <a:r>
              <a:rPr lang="en-US" sz="9600" dirty="0">
                <a:solidFill>
                  <a:schemeClr val="tx1"/>
                </a:solidFill>
              </a:rPr>
              <a:t> 1 or </a:t>
            </a:r>
            <a:r>
              <a:rPr lang="en-US" sz="9600" b="1" dirty="0" err="1">
                <a:solidFill>
                  <a:schemeClr val="tx1"/>
                </a:solidFill>
              </a:rPr>
              <a:t>primigravida</a:t>
            </a:r>
            <a:r>
              <a:rPr lang="en-US" sz="9600" dirty="0">
                <a:solidFill>
                  <a:schemeClr val="tx1"/>
                </a:solidFill>
              </a:rPr>
              <a:t>: first pregnancy</a:t>
            </a:r>
          </a:p>
          <a:p>
            <a:pPr lvl="0" algn="l" rtl="0"/>
            <a:r>
              <a:rPr lang="pt-BR" sz="9600" dirty="0">
                <a:solidFill>
                  <a:schemeClr val="tx1"/>
                </a:solidFill>
              </a:rPr>
              <a:t>Gravida 2: second pregnancy, etc.</a:t>
            </a:r>
            <a:endParaRPr lang="en-US" sz="9600" dirty="0">
              <a:solidFill>
                <a:schemeClr val="tx1"/>
              </a:solidFill>
            </a:endParaRPr>
          </a:p>
          <a:p>
            <a:pPr lvl="0" algn="l" rtl="0"/>
            <a:r>
              <a:rPr lang="en-US" sz="9600" b="1" dirty="0" err="1">
                <a:solidFill>
                  <a:schemeClr val="tx1"/>
                </a:solidFill>
              </a:rPr>
              <a:t>Multigravida</a:t>
            </a:r>
            <a:r>
              <a:rPr lang="en-US" sz="9600" dirty="0">
                <a:solidFill>
                  <a:schemeClr val="tx1"/>
                </a:solidFill>
              </a:rPr>
              <a:t>: pregnant two or more times (number not specified</a:t>
            </a:r>
            <a:r>
              <a:rPr lang="en-US" sz="9600" dirty="0" smtClean="0">
                <a:solidFill>
                  <a:schemeClr val="tx1"/>
                </a:solidFill>
              </a:rPr>
              <a:t>)</a:t>
            </a:r>
          </a:p>
          <a:p>
            <a:pPr lvl="0" algn="l" rtl="0"/>
            <a:endParaRPr lang="en-US" sz="9600" dirty="0">
              <a:solidFill>
                <a:schemeClr val="tx1"/>
              </a:solidFill>
            </a:endParaRPr>
          </a:p>
          <a:p>
            <a:pPr algn="l" rtl="0"/>
            <a:r>
              <a:rPr lang="en-US" sz="9600" b="1" dirty="0">
                <a:solidFill>
                  <a:schemeClr val="tx1"/>
                </a:solidFill>
              </a:rPr>
              <a:t>Parity </a:t>
            </a:r>
            <a:r>
              <a:rPr lang="en-US" sz="9600" dirty="0">
                <a:solidFill>
                  <a:schemeClr val="tx1"/>
                </a:solidFill>
              </a:rPr>
              <a:t>is the number of babies delivered either alive or dead </a:t>
            </a:r>
            <a:r>
              <a:rPr lang="en-US" sz="9600" i="1" dirty="0">
                <a:solidFill>
                  <a:schemeClr val="tx1"/>
                </a:solidFill>
              </a:rPr>
              <a:t>after</a:t>
            </a:r>
            <a:r>
              <a:rPr lang="en-US" sz="9600" dirty="0">
                <a:solidFill>
                  <a:schemeClr val="tx1"/>
                </a:solidFill>
              </a:rPr>
              <a:t> 28 weeks of gestation.</a:t>
            </a:r>
          </a:p>
          <a:p>
            <a:pPr algn="l" rtl="0"/>
            <a:r>
              <a:rPr lang="en-US" sz="9600" dirty="0">
                <a:solidFill>
                  <a:schemeClr val="tx1"/>
                </a:solidFill>
              </a:rPr>
              <a:t>For women who can’t tell you the exact number of gestational weeks, any delivery they think was after about 7 months (30 weeks) counts in the parity number.</a:t>
            </a:r>
          </a:p>
          <a:p>
            <a:pPr lvl="0" algn="l" rtl="0"/>
            <a:r>
              <a:rPr lang="en-US" sz="9600" dirty="0" err="1">
                <a:solidFill>
                  <a:schemeClr val="tx1"/>
                </a:solidFill>
              </a:rPr>
              <a:t>Nullipara</a:t>
            </a:r>
            <a:r>
              <a:rPr lang="en-US" sz="9600" dirty="0">
                <a:solidFill>
                  <a:schemeClr val="tx1"/>
                </a:solidFill>
              </a:rPr>
              <a:t> or Para 0: no pregnancy reached 28 weeks</a:t>
            </a:r>
          </a:p>
          <a:p>
            <a:pPr lvl="0" algn="l" rtl="0"/>
            <a:r>
              <a:rPr lang="en-US" sz="9600" dirty="0" err="1">
                <a:solidFill>
                  <a:schemeClr val="tx1"/>
                </a:solidFill>
              </a:rPr>
              <a:t>Primipara</a:t>
            </a:r>
            <a:r>
              <a:rPr lang="en-US" sz="9600" dirty="0">
                <a:solidFill>
                  <a:schemeClr val="tx1"/>
                </a:solidFill>
              </a:rPr>
              <a:t> or Para 1: one birth after 28 weeks</a:t>
            </a:r>
          </a:p>
          <a:p>
            <a:pPr lvl="0" algn="l" rtl="0"/>
            <a:r>
              <a:rPr lang="en-US" sz="9600" dirty="0">
                <a:solidFill>
                  <a:schemeClr val="tx1"/>
                </a:solidFill>
              </a:rPr>
              <a:t>Para 2: two births after 28 weeks</a:t>
            </a:r>
          </a:p>
          <a:p>
            <a:pPr lvl="0" algn="l" rtl="0"/>
            <a:r>
              <a:rPr lang="en-US" sz="9600" dirty="0" err="1">
                <a:solidFill>
                  <a:schemeClr val="tx1"/>
                </a:solidFill>
              </a:rPr>
              <a:t>Multipara</a:t>
            </a:r>
            <a:r>
              <a:rPr lang="en-US" sz="9600" dirty="0">
                <a:solidFill>
                  <a:schemeClr val="tx1"/>
                </a:solidFill>
              </a:rPr>
              <a:t>: two or more births after 28 weeks </a:t>
            </a:r>
          </a:p>
          <a:p>
            <a:pPr lvl="0" algn="l" rtl="0"/>
            <a:r>
              <a:rPr lang="en-US" sz="9600" dirty="0">
                <a:solidFill>
                  <a:schemeClr val="tx1"/>
                </a:solidFill>
              </a:rPr>
              <a:t>Grand </a:t>
            </a:r>
            <a:r>
              <a:rPr lang="en-US" sz="9600" dirty="0" err="1">
                <a:solidFill>
                  <a:schemeClr val="tx1"/>
                </a:solidFill>
              </a:rPr>
              <a:t>multipara</a:t>
            </a:r>
            <a:r>
              <a:rPr lang="en-US" sz="9600" dirty="0">
                <a:solidFill>
                  <a:schemeClr val="tx1"/>
                </a:solidFill>
              </a:rPr>
              <a:t>: five or more births after 28 weeks.</a:t>
            </a:r>
          </a:p>
          <a:p>
            <a:pPr algn="l"/>
            <a:endParaRPr lang="ar-IQ" sz="96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352928" cy="5688632"/>
          </a:xfrm>
        </p:spPr>
        <p:txBody>
          <a:bodyPr>
            <a:normAutofit fontScale="92500" lnSpcReduction="20000"/>
          </a:bodyPr>
          <a:lstStyle/>
          <a:p>
            <a:pPr lvl="0" algn="l" rtl="0"/>
            <a:r>
              <a:rPr lang="en-US" dirty="0">
                <a:solidFill>
                  <a:srgbClr val="00B050"/>
                </a:solidFill>
              </a:rPr>
              <a:t>A woman comes to your Health Post in </a:t>
            </a:r>
            <a:r>
              <a:rPr lang="en-US" dirty="0" smtClean="0">
                <a:solidFill>
                  <a:srgbClr val="00B050"/>
                </a:solidFill>
              </a:rPr>
              <a:t>labor </a:t>
            </a:r>
            <a:r>
              <a:rPr lang="en-US" dirty="0">
                <a:solidFill>
                  <a:srgbClr val="00B050"/>
                </a:solidFill>
              </a:rPr>
              <a:t>at full term. </a:t>
            </a:r>
            <a:endParaRPr lang="en-US" dirty="0" smtClean="0">
              <a:solidFill>
                <a:srgbClr val="00B050"/>
              </a:solidFill>
            </a:endParaRPr>
          </a:p>
          <a:p>
            <a:pPr lvl="0" algn="l" rtl="0"/>
            <a:r>
              <a:rPr lang="en-US" dirty="0" smtClean="0">
                <a:solidFill>
                  <a:srgbClr val="00B050"/>
                </a:solidFill>
              </a:rPr>
              <a:t>She </a:t>
            </a:r>
            <a:r>
              <a:rPr lang="en-US" dirty="0">
                <a:solidFill>
                  <a:srgbClr val="00B050"/>
                </a:solidFill>
              </a:rPr>
              <a:t>tells you that she has previously given birth to two live babies (both at the gestational age of 40 weeks), and one dead baby (stillbirth) at 32 weeks. She also had a spontaneous miscarriage at 26 weeks. Record the gravidity and parity of this woman</a:t>
            </a:r>
            <a:r>
              <a:rPr lang="en-US" dirty="0" smtClean="0">
                <a:solidFill>
                  <a:srgbClr val="00B050"/>
                </a:solidFill>
              </a:rPr>
              <a:t>.</a:t>
            </a:r>
          </a:p>
          <a:p>
            <a:pPr lvl="0" algn="l" rtl="0"/>
            <a:endParaRPr lang="en-US" dirty="0">
              <a:solidFill>
                <a:schemeClr val="tx1"/>
              </a:solidFill>
            </a:endParaRPr>
          </a:p>
          <a:p>
            <a:pPr lvl="0" algn="l" rtl="0"/>
            <a:r>
              <a:rPr lang="en-US" dirty="0">
                <a:solidFill>
                  <a:schemeClr val="tx1"/>
                </a:solidFill>
              </a:rPr>
              <a:t>She will be </a:t>
            </a:r>
            <a:r>
              <a:rPr lang="en-US" dirty="0" err="1">
                <a:solidFill>
                  <a:schemeClr val="tx1"/>
                </a:solidFill>
              </a:rPr>
              <a:t>Gravida</a:t>
            </a:r>
            <a:r>
              <a:rPr lang="en-US" dirty="0">
                <a:solidFill>
                  <a:schemeClr val="tx1"/>
                </a:solidFill>
              </a:rPr>
              <a:t> 5: she has had 2 live babies + 1 dead baby at 32 weeks + 1 miscarriage at 26 weeks + 1 current pregnancy. She will be Para 3: she has given birth to 2 live babies + 1 dead baby after 28 weeks.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260648"/>
            <a:ext cx="8352928" cy="5616624"/>
          </a:xfrm>
        </p:spPr>
        <p:txBody>
          <a:bodyPr>
            <a:normAutofit fontScale="92500" lnSpcReduction="10000"/>
          </a:bodyPr>
          <a:lstStyle/>
          <a:p>
            <a:pPr algn="l" rtl="0"/>
            <a:r>
              <a:rPr lang="en-US" b="1" dirty="0">
                <a:solidFill>
                  <a:srgbClr val="C00000"/>
                </a:solidFill>
              </a:rPr>
              <a:t>Estimating the expected date of delivery</a:t>
            </a:r>
            <a:endParaRPr lang="en-US" dirty="0">
              <a:solidFill>
                <a:srgbClr val="C00000"/>
              </a:solidFill>
            </a:endParaRPr>
          </a:p>
          <a:p>
            <a:pPr algn="l" rtl="0"/>
            <a:r>
              <a:rPr lang="en-US" sz="3000" dirty="0">
                <a:solidFill>
                  <a:schemeClr val="tx1"/>
                </a:solidFill>
              </a:rPr>
              <a:t>You should also ask when was the first day of her last normal menstrual period (LNMP). This will help you to calculate the </a:t>
            </a:r>
            <a:r>
              <a:rPr lang="en-US" sz="3000" b="1" dirty="0">
                <a:solidFill>
                  <a:schemeClr val="tx1"/>
                </a:solidFill>
              </a:rPr>
              <a:t>expected date of delivery</a:t>
            </a:r>
            <a:r>
              <a:rPr lang="en-US" sz="3000" dirty="0">
                <a:solidFill>
                  <a:schemeClr val="tx1"/>
                </a:solidFill>
              </a:rPr>
              <a:t> (</a:t>
            </a:r>
            <a:r>
              <a:rPr lang="en-US" sz="3000" b="1" dirty="0">
                <a:solidFill>
                  <a:schemeClr val="tx1"/>
                </a:solidFill>
              </a:rPr>
              <a:t>EDD</a:t>
            </a:r>
            <a:r>
              <a:rPr lang="en-US" sz="3000" dirty="0">
                <a:solidFill>
                  <a:schemeClr val="tx1"/>
                </a:solidFill>
              </a:rPr>
              <a:t>) and the gestational age of the fetus. Calculating the EDD and gestational age will help you to identify whether the </a:t>
            </a:r>
            <a:r>
              <a:rPr lang="en-US" sz="3000" dirty="0" smtClean="0">
                <a:solidFill>
                  <a:schemeClr val="tx1"/>
                </a:solidFill>
              </a:rPr>
              <a:t>labor </a:t>
            </a:r>
            <a:r>
              <a:rPr lang="en-US" sz="3000" dirty="0">
                <a:solidFill>
                  <a:schemeClr val="tx1"/>
                </a:solidFill>
              </a:rPr>
              <a:t>is preterm, term or post-term. </a:t>
            </a:r>
            <a:endParaRPr lang="en-US" sz="3000" dirty="0" smtClean="0">
              <a:solidFill>
                <a:schemeClr val="tx1"/>
              </a:solidFill>
            </a:endParaRPr>
          </a:p>
          <a:p>
            <a:pPr algn="l" rtl="0"/>
            <a:endParaRPr lang="en-US" sz="3000" dirty="0">
              <a:solidFill>
                <a:schemeClr val="tx1"/>
              </a:solidFill>
            </a:endParaRPr>
          </a:p>
          <a:p>
            <a:pPr algn="l" rtl="0"/>
            <a:r>
              <a:rPr lang="en-US" sz="3000" dirty="0" smtClean="0">
                <a:solidFill>
                  <a:schemeClr val="tx1"/>
                </a:solidFill>
              </a:rPr>
              <a:t>Often </a:t>
            </a:r>
            <a:r>
              <a:rPr lang="en-US" sz="3000" dirty="0">
                <a:solidFill>
                  <a:schemeClr val="tx1"/>
                </a:solidFill>
              </a:rPr>
              <a:t>women do not recall their LNMP; in such cases it is useful to ask her when she first felt her baby’s movement inside her (quickening or fetal kick). This occurs at approximately 18-20 weeks in </a:t>
            </a:r>
            <a:r>
              <a:rPr lang="en-US" sz="3000" dirty="0" err="1">
                <a:solidFill>
                  <a:schemeClr val="tx1"/>
                </a:solidFill>
              </a:rPr>
              <a:t>primigravida</a:t>
            </a:r>
            <a:r>
              <a:rPr lang="en-US" sz="3000" dirty="0">
                <a:solidFill>
                  <a:schemeClr val="tx1"/>
                </a:solidFill>
              </a:rPr>
              <a:t> mothers and 16-18 weeks in </a:t>
            </a:r>
            <a:r>
              <a:rPr lang="en-US" sz="3000" dirty="0" err="1">
                <a:solidFill>
                  <a:schemeClr val="tx1"/>
                </a:solidFill>
              </a:rPr>
              <a:t>multigravidas</a:t>
            </a:r>
            <a:r>
              <a:rPr lang="en-US" sz="3000" dirty="0">
                <a:solidFill>
                  <a:schemeClr val="tx1"/>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548680"/>
            <a:ext cx="8352928" cy="5832648"/>
          </a:xfrm>
        </p:spPr>
        <p:txBody>
          <a:bodyPr>
            <a:normAutofit fontScale="92500" lnSpcReduction="10000"/>
          </a:bodyPr>
          <a:lstStyle/>
          <a:p>
            <a:pPr algn="l" rtl="0"/>
            <a:r>
              <a:rPr lang="en-US" sz="3600" b="1" dirty="0">
                <a:solidFill>
                  <a:srgbClr val="C00000"/>
                </a:solidFill>
              </a:rPr>
              <a:t>2.4 Danger signs and symptoms</a:t>
            </a:r>
          </a:p>
          <a:p>
            <a:pPr algn="l" rtl="0"/>
            <a:r>
              <a:rPr lang="en-US" sz="3000" dirty="0">
                <a:solidFill>
                  <a:schemeClr val="tx1"/>
                </a:solidFill>
              </a:rPr>
              <a:t>Ask her about any </a:t>
            </a:r>
            <a:r>
              <a:rPr lang="en-US" sz="3000" b="1" dirty="0">
                <a:solidFill>
                  <a:schemeClr val="tx1"/>
                </a:solidFill>
              </a:rPr>
              <a:t>danger symptoms</a:t>
            </a:r>
            <a:r>
              <a:rPr lang="en-US" sz="3000" dirty="0">
                <a:solidFill>
                  <a:schemeClr val="tx1"/>
                </a:solidFill>
              </a:rPr>
              <a:t> that she has noticed. (A </a:t>
            </a:r>
            <a:r>
              <a:rPr lang="en-US" sz="3000" b="1" dirty="0">
                <a:solidFill>
                  <a:schemeClr val="tx1"/>
                </a:solidFill>
              </a:rPr>
              <a:t>symptom</a:t>
            </a:r>
            <a:r>
              <a:rPr lang="en-US" sz="3000" dirty="0">
                <a:solidFill>
                  <a:schemeClr val="tx1"/>
                </a:solidFill>
              </a:rPr>
              <a:t> is something that a person experiences and can tell you about; a </a:t>
            </a:r>
            <a:r>
              <a:rPr lang="en-US" sz="3000" b="1" dirty="0">
                <a:solidFill>
                  <a:schemeClr val="tx1"/>
                </a:solidFill>
              </a:rPr>
              <a:t>sign</a:t>
            </a:r>
            <a:r>
              <a:rPr lang="en-US" sz="3000" dirty="0">
                <a:solidFill>
                  <a:schemeClr val="tx1"/>
                </a:solidFill>
              </a:rPr>
              <a:t> is something that only a trained health worker will notice, or can discover from an examination or test</a:t>
            </a:r>
            <a:r>
              <a:rPr lang="en-US" sz="3000" dirty="0" smtClean="0">
                <a:solidFill>
                  <a:schemeClr val="tx1"/>
                </a:solidFill>
              </a:rPr>
              <a:t>.)</a:t>
            </a:r>
            <a:endParaRPr lang="en-US" sz="3000" dirty="0">
              <a:solidFill>
                <a:schemeClr val="tx1"/>
              </a:solidFill>
            </a:endParaRPr>
          </a:p>
          <a:p>
            <a:pPr lvl="0" algn="l" rtl="0"/>
            <a:r>
              <a:rPr lang="en-US" sz="3000" dirty="0" smtClean="0">
                <a:solidFill>
                  <a:schemeClr val="tx1"/>
                </a:solidFill>
              </a:rPr>
              <a:t>Danger </a:t>
            </a:r>
            <a:r>
              <a:rPr lang="en-US" sz="3000" dirty="0">
                <a:solidFill>
                  <a:schemeClr val="tx1"/>
                </a:solidFill>
              </a:rPr>
              <a:t>symptoms include vaginal bleeding (heavier than show), persistent headache, blurring of vision, convulsions, loss of consciousness, </a:t>
            </a:r>
            <a:r>
              <a:rPr lang="en-US" sz="3000" dirty="0" err="1">
                <a:solidFill>
                  <a:schemeClr val="tx1"/>
                </a:solidFill>
              </a:rPr>
              <a:t>epigastric</a:t>
            </a:r>
            <a:r>
              <a:rPr lang="en-US" sz="3000" dirty="0">
                <a:solidFill>
                  <a:schemeClr val="tx1"/>
                </a:solidFill>
              </a:rPr>
              <a:t> or severe abdominal pain, fever, leakage of amniotic fluid before the onset of </a:t>
            </a:r>
            <a:r>
              <a:rPr lang="en-US" sz="3000" dirty="0" smtClean="0">
                <a:solidFill>
                  <a:schemeClr val="tx1"/>
                </a:solidFill>
              </a:rPr>
              <a:t>labor</a:t>
            </a:r>
            <a:r>
              <a:rPr lang="en-US" sz="3000" dirty="0">
                <a:solidFill>
                  <a:schemeClr val="tx1"/>
                </a:solidFill>
              </a:rPr>
              <a:t>, and abnormal vaginal discharge. If she reports any of the above danger symptoms, refer the mother to the nearest health facility as soon as possible</a:t>
            </a:r>
            <a:r>
              <a:rPr lang="en-US" dirty="0">
                <a:solidFill>
                  <a:schemeClr val="tx1"/>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476672"/>
            <a:ext cx="8136904" cy="5162128"/>
          </a:xfrm>
        </p:spPr>
        <p:txBody>
          <a:bodyPr>
            <a:normAutofit lnSpcReduction="10000"/>
          </a:bodyPr>
          <a:lstStyle/>
          <a:p>
            <a:pPr algn="l" rtl="0"/>
            <a:r>
              <a:rPr lang="en-US" b="1" dirty="0" smtClean="0">
                <a:solidFill>
                  <a:srgbClr val="C00000"/>
                </a:solidFill>
              </a:rPr>
              <a:t>3.</a:t>
            </a:r>
            <a:r>
              <a:rPr lang="en-US" b="1" dirty="0">
                <a:solidFill>
                  <a:srgbClr val="C00000"/>
                </a:solidFill>
              </a:rPr>
              <a:t>  Physical examination in </a:t>
            </a:r>
            <a:r>
              <a:rPr lang="en-US" b="1" dirty="0" smtClean="0">
                <a:solidFill>
                  <a:srgbClr val="C00000"/>
                </a:solidFill>
              </a:rPr>
              <a:t>labor</a:t>
            </a:r>
            <a:endParaRPr lang="en-US" b="1" dirty="0">
              <a:solidFill>
                <a:srgbClr val="C00000"/>
              </a:solidFill>
            </a:endParaRPr>
          </a:p>
          <a:p>
            <a:pPr algn="l" rtl="0"/>
            <a:r>
              <a:rPr lang="en-US" dirty="0">
                <a:solidFill>
                  <a:schemeClr val="tx1"/>
                </a:solidFill>
              </a:rPr>
              <a:t>When you physically examine a woman in </a:t>
            </a:r>
            <a:r>
              <a:rPr lang="en-US" dirty="0" smtClean="0">
                <a:solidFill>
                  <a:schemeClr val="tx1"/>
                </a:solidFill>
              </a:rPr>
              <a:t>labor</a:t>
            </a:r>
            <a:r>
              <a:rPr lang="en-US" dirty="0">
                <a:solidFill>
                  <a:schemeClr val="tx1"/>
                </a:solidFill>
              </a:rPr>
              <a:t>, your focus will be on her abdomen, vagina and cervix, so remember to:</a:t>
            </a:r>
          </a:p>
          <a:p>
            <a:pPr lvl="0" algn="l" rtl="0"/>
            <a:r>
              <a:rPr lang="en-US" dirty="0" smtClean="0">
                <a:solidFill>
                  <a:schemeClr val="tx1"/>
                </a:solidFill>
              </a:rPr>
              <a:t>- Maintain </a:t>
            </a:r>
            <a:r>
              <a:rPr lang="en-US" dirty="0">
                <a:solidFill>
                  <a:schemeClr val="tx1"/>
                </a:solidFill>
              </a:rPr>
              <a:t>her privacy</a:t>
            </a:r>
          </a:p>
          <a:p>
            <a:pPr lvl="0" algn="l" rtl="0"/>
            <a:r>
              <a:rPr lang="en-US" dirty="0" smtClean="0">
                <a:solidFill>
                  <a:schemeClr val="tx1"/>
                </a:solidFill>
              </a:rPr>
              <a:t>- Examine </a:t>
            </a:r>
            <a:r>
              <a:rPr lang="en-US" dirty="0">
                <a:solidFill>
                  <a:schemeClr val="tx1"/>
                </a:solidFill>
              </a:rPr>
              <a:t>her comprehensively (head to toe)</a:t>
            </a:r>
          </a:p>
          <a:p>
            <a:pPr lvl="0" algn="l" rtl="0"/>
            <a:r>
              <a:rPr lang="en-US" dirty="0" smtClean="0">
                <a:solidFill>
                  <a:schemeClr val="tx1"/>
                </a:solidFill>
              </a:rPr>
              <a:t>- Look </a:t>
            </a:r>
            <a:r>
              <a:rPr lang="en-US" dirty="0">
                <a:solidFill>
                  <a:schemeClr val="tx1"/>
                </a:solidFill>
              </a:rPr>
              <a:t>for signs of </a:t>
            </a:r>
            <a:r>
              <a:rPr lang="en-US" dirty="0" smtClean="0">
                <a:solidFill>
                  <a:schemeClr val="tx1"/>
                </a:solidFill>
              </a:rPr>
              <a:t>anemia </a:t>
            </a:r>
            <a:r>
              <a:rPr lang="en-US" dirty="0">
                <a:solidFill>
                  <a:schemeClr val="tx1"/>
                </a:solidFill>
              </a:rPr>
              <a:t>(paleness inside the eyelids, pale fingernails and gums)</a:t>
            </a:r>
          </a:p>
          <a:p>
            <a:pPr lvl="0" algn="l" rtl="0"/>
            <a:r>
              <a:rPr lang="en-US" dirty="0" smtClean="0">
                <a:solidFill>
                  <a:schemeClr val="tx1"/>
                </a:solidFill>
              </a:rPr>
              <a:t>- Look </a:t>
            </a:r>
            <a:r>
              <a:rPr lang="en-US" dirty="0">
                <a:solidFill>
                  <a:schemeClr val="tx1"/>
                </a:solidFill>
              </a:rPr>
              <a:t>for yellowish discoloration of the eyes (jaundice), which indicates liver disease.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332656"/>
            <a:ext cx="8136904" cy="6264696"/>
          </a:xfrm>
        </p:spPr>
        <p:txBody>
          <a:bodyPr>
            <a:normAutofit fontScale="77500" lnSpcReduction="20000"/>
          </a:bodyPr>
          <a:lstStyle/>
          <a:p>
            <a:pPr algn="l" rtl="0"/>
            <a:r>
              <a:rPr lang="en-US" b="1" dirty="0">
                <a:solidFill>
                  <a:srgbClr val="C00000"/>
                </a:solidFill>
              </a:rPr>
              <a:t>Learning </a:t>
            </a:r>
            <a:r>
              <a:rPr lang="en-US" b="1" dirty="0" smtClean="0">
                <a:solidFill>
                  <a:srgbClr val="C00000"/>
                </a:solidFill>
              </a:rPr>
              <a:t>Outcomes</a:t>
            </a:r>
            <a:endParaRPr lang="en-US" dirty="0">
              <a:solidFill>
                <a:srgbClr val="C00000"/>
              </a:solidFill>
            </a:endParaRPr>
          </a:p>
          <a:p>
            <a:pPr algn="l" rtl="0"/>
            <a:r>
              <a:rPr lang="en-US" dirty="0">
                <a:solidFill>
                  <a:schemeClr val="tx1"/>
                </a:solidFill>
              </a:rPr>
              <a:t>When you have studied this session, you should be able to:</a:t>
            </a:r>
          </a:p>
          <a:p>
            <a:pPr algn="l" rtl="0"/>
            <a:r>
              <a:rPr lang="en-US" dirty="0" smtClean="0">
                <a:solidFill>
                  <a:schemeClr val="tx1"/>
                </a:solidFill>
              </a:rPr>
              <a:t>1.</a:t>
            </a:r>
            <a:r>
              <a:rPr lang="en-US" dirty="0">
                <a:solidFill>
                  <a:schemeClr val="tx1"/>
                </a:solidFill>
              </a:rPr>
              <a:t>  Define and use correctly all of the key words printed in </a:t>
            </a:r>
            <a:r>
              <a:rPr lang="en-US" b="1" dirty="0">
                <a:solidFill>
                  <a:schemeClr val="tx1"/>
                </a:solidFill>
              </a:rPr>
              <a:t>bold</a:t>
            </a:r>
            <a:r>
              <a:rPr lang="en-US" dirty="0">
                <a:solidFill>
                  <a:schemeClr val="tx1"/>
                </a:solidFill>
              </a:rPr>
              <a:t>. </a:t>
            </a:r>
          </a:p>
          <a:p>
            <a:pPr algn="l" rtl="0"/>
            <a:r>
              <a:rPr lang="en-US" dirty="0">
                <a:solidFill>
                  <a:schemeClr val="tx1"/>
                </a:solidFill>
              </a:rPr>
              <a:t>2</a:t>
            </a:r>
            <a:r>
              <a:rPr lang="en-US" dirty="0" smtClean="0">
                <a:solidFill>
                  <a:schemeClr val="tx1"/>
                </a:solidFill>
              </a:rPr>
              <a:t>. </a:t>
            </a:r>
            <a:r>
              <a:rPr lang="en-US" dirty="0">
                <a:solidFill>
                  <a:schemeClr val="tx1"/>
                </a:solidFill>
              </a:rPr>
              <a:t>  Describe how you would conduct a rapid assessment of a woman in </a:t>
            </a:r>
            <a:r>
              <a:rPr lang="en-US" dirty="0" smtClean="0">
                <a:solidFill>
                  <a:schemeClr val="tx1"/>
                </a:solidFill>
              </a:rPr>
              <a:t>labor</a:t>
            </a:r>
            <a:r>
              <a:rPr lang="en-US" dirty="0">
                <a:solidFill>
                  <a:schemeClr val="tx1"/>
                </a:solidFill>
              </a:rPr>
              <a:t>. </a:t>
            </a:r>
          </a:p>
          <a:p>
            <a:pPr algn="l" rtl="0"/>
            <a:r>
              <a:rPr lang="en-US" dirty="0" smtClean="0">
                <a:solidFill>
                  <a:schemeClr val="tx1"/>
                </a:solidFill>
              </a:rPr>
              <a:t>3.</a:t>
            </a:r>
            <a:r>
              <a:rPr lang="en-US" dirty="0">
                <a:solidFill>
                  <a:schemeClr val="tx1"/>
                </a:solidFill>
              </a:rPr>
              <a:t>  Describe the features of woman — friendly care during </a:t>
            </a:r>
            <a:r>
              <a:rPr lang="en-US" dirty="0" smtClean="0">
                <a:solidFill>
                  <a:schemeClr val="tx1"/>
                </a:solidFill>
              </a:rPr>
              <a:t>labor </a:t>
            </a:r>
            <a:r>
              <a:rPr lang="en-US" dirty="0">
                <a:solidFill>
                  <a:schemeClr val="tx1"/>
                </a:solidFill>
              </a:rPr>
              <a:t>and delivery. </a:t>
            </a:r>
          </a:p>
          <a:p>
            <a:pPr algn="l" rtl="0"/>
            <a:r>
              <a:rPr lang="en-US" dirty="0" smtClean="0">
                <a:solidFill>
                  <a:schemeClr val="tx1"/>
                </a:solidFill>
              </a:rPr>
              <a:t>4.</a:t>
            </a:r>
            <a:r>
              <a:rPr lang="en-US" dirty="0">
                <a:solidFill>
                  <a:schemeClr val="tx1"/>
                </a:solidFill>
              </a:rPr>
              <a:t>  Describe the steps in history taking of a woman in the first stage of a normal </a:t>
            </a:r>
            <a:r>
              <a:rPr lang="en-US" dirty="0" smtClean="0">
                <a:solidFill>
                  <a:schemeClr val="tx1"/>
                </a:solidFill>
              </a:rPr>
              <a:t>labor.</a:t>
            </a:r>
            <a:endParaRPr lang="en-US" dirty="0">
              <a:solidFill>
                <a:schemeClr val="tx1"/>
              </a:solidFill>
            </a:endParaRPr>
          </a:p>
          <a:p>
            <a:pPr algn="l" rtl="0"/>
            <a:r>
              <a:rPr lang="en-US" dirty="0" smtClean="0">
                <a:solidFill>
                  <a:schemeClr val="tx1"/>
                </a:solidFill>
              </a:rPr>
              <a:t>5.</a:t>
            </a:r>
            <a:r>
              <a:rPr lang="en-US" dirty="0">
                <a:solidFill>
                  <a:schemeClr val="tx1"/>
                </a:solidFill>
              </a:rPr>
              <a:t>  Explain how you would palpate the abdomen of a woman in </a:t>
            </a:r>
            <a:r>
              <a:rPr lang="en-US" dirty="0" smtClean="0">
                <a:solidFill>
                  <a:schemeClr val="tx1"/>
                </a:solidFill>
              </a:rPr>
              <a:t>labor </a:t>
            </a:r>
            <a:r>
              <a:rPr lang="en-US" dirty="0">
                <a:solidFill>
                  <a:schemeClr val="tx1"/>
                </a:solidFill>
              </a:rPr>
              <a:t>to assess the size, lie and presentation of the baby. </a:t>
            </a:r>
          </a:p>
          <a:p>
            <a:pPr algn="l" rtl="0"/>
            <a:r>
              <a:rPr lang="en-US" dirty="0" smtClean="0">
                <a:solidFill>
                  <a:schemeClr val="tx1"/>
                </a:solidFill>
              </a:rPr>
              <a:t>6</a:t>
            </a:r>
            <a:r>
              <a:rPr lang="en-US" dirty="0">
                <a:solidFill>
                  <a:schemeClr val="tx1"/>
                </a:solidFill>
              </a:rPr>
              <a:t> </a:t>
            </a:r>
            <a:r>
              <a:rPr lang="en-US" dirty="0" smtClean="0">
                <a:solidFill>
                  <a:schemeClr val="tx1"/>
                </a:solidFill>
              </a:rPr>
              <a:t>.</a:t>
            </a:r>
            <a:r>
              <a:rPr lang="en-US" dirty="0">
                <a:solidFill>
                  <a:schemeClr val="tx1"/>
                </a:solidFill>
              </a:rPr>
              <a:t> Explain how you would conduct a vaginal examination of a woman in </a:t>
            </a:r>
            <a:r>
              <a:rPr lang="en-US" dirty="0" smtClean="0">
                <a:solidFill>
                  <a:schemeClr val="tx1"/>
                </a:solidFill>
              </a:rPr>
              <a:t>labor </a:t>
            </a:r>
            <a:r>
              <a:rPr lang="en-US" dirty="0">
                <a:solidFill>
                  <a:schemeClr val="tx1"/>
                </a:solidFill>
              </a:rPr>
              <a:t>to assess the progress of </a:t>
            </a:r>
            <a:r>
              <a:rPr lang="en-US" dirty="0" smtClean="0">
                <a:solidFill>
                  <a:schemeClr val="tx1"/>
                </a:solidFill>
              </a:rPr>
              <a:t>labor</a:t>
            </a:r>
            <a:r>
              <a:rPr lang="en-US" dirty="0">
                <a:solidFill>
                  <a:schemeClr val="tx1"/>
                </a:solidFill>
              </a:rPr>
              <a:t>. </a:t>
            </a:r>
          </a:p>
          <a:p>
            <a:pPr algn="l" rtl="0"/>
            <a:r>
              <a:rPr lang="en-US" dirty="0" smtClean="0">
                <a:solidFill>
                  <a:schemeClr val="tx1"/>
                </a:solidFill>
              </a:rPr>
              <a:t>7</a:t>
            </a:r>
            <a:r>
              <a:rPr lang="en-US" dirty="0">
                <a:solidFill>
                  <a:schemeClr val="tx1"/>
                </a:solidFill>
              </a:rPr>
              <a:t> </a:t>
            </a:r>
            <a:r>
              <a:rPr lang="en-US" dirty="0" smtClean="0">
                <a:solidFill>
                  <a:schemeClr val="tx1"/>
                </a:solidFill>
              </a:rPr>
              <a:t>.</a:t>
            </a:r>
            <a:r>
              <a:rPr lang="en-US" dirty="0">
                <a:solidFill>
                  <a:schemeClr val="tx1"/>
                </a:solidFill>
              </a:rPr>
              <a:t> Differentiate between normal and abnormal findings during the assessment of a woman in </a:t>
            </a:r>
            <a:r>
              <a:rPr lang="en-US" dirty="0" smtClean="0">
                <a:solidFill>
                  <a:schemeClr val="tx1"/>
                </a:solidFill>
              </a:rPr>
              <a:t>labor</a:t>
            </a:r>
            <a:r>
              <a:rPr lang="en-US" dirty="0">
                <a:solidFill>
                  <a:schemeClr val="tx1"/>
                </a:solidFill>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96944" cy="6192688"/>
          </a:xfrm>
        </p:spPr>
        <p:txBody>
          <a:bodyPr>
            <a:normAutofit fontScale="77500" lnSpcReduction="20000"/>
          </a:bodyPr>
          <a:lstStyle/>
          <a:p>
            <a:pPr algn="l" rtl="0"/>
            <a:r>
              <a:rPr lang="en-US" sz="3600" b="1" dirty="0">
                <a:solidFill>
                  <a:srgbClr val="C00000"/>
                </a:solidFill>
              </a:rPr>
              <a:t>3.1  Inspection of the abdomen</a:t>
            </a:r>
          </a:p>
          <a:p>
            <a:pPr algn="l" rtl="0"/>
            <a:r>
              <a:rPr lang="en-US" dirty="0">
                <a:solidFill>
                  <a:schemeClr val="tx1"/>
                </a:solidFill>
              </a:rPr>
              <a:t>In order to </a:t>
            </a:r>
            <a:r>
              <a:rPr lang="en-US" dirty="0" smtClean="0">
                <a:solidFill>
                  <a:schemeClr val="tx1"/>
                </a:solidFill>
              </a:rPr>
              <a:t>memorize </a:t>
            </a:r>
            <a:r>
              <a:rPr lang="en-US" dirty="0">
                <a:solidFill>
                  <a:schemeClr val="tx1"/>
                </a:solidFill>
              </a:rPr>
              <a:t>what aspects to inspect on the abdomen of a woman in </a:t>
            </a:r>
            <a:r>
              <a:rPr lang="en-US" dirty="0" smtClean="0">
                <a:solidFill>
                  <a:schemeClr val="tx1"/>
                </a:solidFill>
              </a:rPr>
              <a:t>labor</a:t>
            </a:r>
            <a:r>
              <a:rPr lang="en-US" dirty="0">
                <a:solidFill>
                  <a:schemeClr val="tx1"/>
                </a:solidFill>
              </a:rPr>
              <a:t>, you can take the initial ‘S’ letters of the three points to look out for: size, shape and scars</a:t>
            </a:r>
            <a:r>
              <a:rPr lang="en-US" dirty="0" smtClean="0">
                <a:solidFill>
                  <a:schemeClr val="tx1"/>
                </a:solidFill>
              </a:rPr>
              <a:t>.</a:t>
            </a:r>
          </a:p>
          <a:p>
            <a:pPr algn="l" rtl="0"/>
            <a:endParaRPr lang="en-US" dirty="0">
              <a:solidFill>
                <a:schemeClr val="tx1"/>
              </a:solidFill>
            </a:endParaRPr>
          </a:p>
          <a:p>
            <a:pPr lvl="0" algn="l" rtl="0"/>
            <a:r>
              <a:rPr lang="en-US" b="1" dirty="0">
                <a:solidFill>
                  <a:schemeClr val="tx1"/>
                </a:solidFill>
              </a:rPr>
              <a:t>Size</a:t>
            </a:r>
            <a:r>
              <a:rPr lang="en-US" dirty="0">
                <a:solidFill>
                  <a:schemeClr val="tx1"/>
                </a:solidFill>
              </a:rPr>
              <a:t>: Is the abdomen too big or too small for the gestational age of the fetus? If it is too small, the baby may not have developed properly; if it is too big, the woman may have twins, or a condition called </a:t>
            </a:r>
            <a:r>
              <a:rPr lang="en-US" b="1" dirty="0" err="1">
                <a:solidFill>
                  <a:schemeClr val="tx1"/>
                </a:solidFill>
              </a:rPr>
              <a:t>polyhydramnios</a:t>
            </a:r>
            <a:r>
              <a:rPr lang="en-US" dirty="0">
                <a:solidFill>
                  <a:schemeClr val="tx1"/>
                </a:solidFill>
              </a:rPr>
              <a:t> (too much amniotic fluid). If the abdomen is either too big or too small, refer the mother to a health facility</a:t>
            </a:r>
            <a:r>
              <a:rPr lang="en-US" dirty="0" smtClean="0">
                <a:solidFill>
                  <a:schemeClr val="tx1"/>
                </a:solidFill>
              </a:rPr>
              <a:t>.</a:t>
            </a:r>
          </a:p>
          <a:p>
            <a:pPr lvl="0" algn="l" rtl="0"/>
            <a:endParaRPr lang="en-US" dirty="0">
              <a:solidFill>
                <a:schemeClr val="tx1"/>
              </a:solidFill>
            </a:endParaRPr>
          </a:p>
          <a:p>
            <a:pPr lvl="0" algn="l" rtl="0"/>
            <a:r>
              <a:rPr lang="en-US" b="1" dirty="0">
                <a:solidFill>
                  <a:schemeClr val="tx1"/>
                </a:solidFill>
              </a:rPr>
              <a:t>Shape</a:t>
            </a:r>
            <a:r>
              <a:rPr lang="en-US" dirty="0">
                <a:solidFill>
                  <a:schemeClr val="tx1"/>
                </a:solidFill>
              </a:rPr>
              <a:t>: Does the abdomen have an oval shape (like an egg — a little bit wider at the top of the uterus and narrower at the lower segment)? At near to full term, or in </a:t>
            </a:r>
            <a:r>
              <a:rPr lang="en-US" dirty="0" smtClean="0">
                <a:solidFill>
                  <a:schemeClr val="tx1"/>
                </a:solidFill>
              </a:rPr>
              <a:t>labor</a:t>
            </a:r>
            <a:r>
              <a:rPr lang="en-US" dirty="0">
                <a:solidFill>
                  <a:schemeClr val="tx1"/>
                </a:solidFill>
              </a:rPr>
              <a:t>, this shape usually indicates that the baby is presenting ‘head-down’. If it is round like a ball, it may indicate an abnormal </a:t>
            </a:r>
            <a:r>
              <a:rPr lang="en-US" dirty="0" smtClean="0">
                <a:solidFill>
                  <a:schemeClr val="tx1"/>
                </a:solidFill>
              </a:rPr>
              <a:t>presentation.</a:t>
            </a:r>
          </a:p>
          <a:p>
            <a:pPr lvl="0" algn="l" rtl="0"/>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496944" cy="5378152"/>
          </a:xfrm>
        </p:spPr>
        <p:txBody>
          <a:bodyPr>
            <a:normAutofit/>
          </a:bodyPr>
          <a:lstStyle/>
          <a:p>
            <a:pPr lvl="0" algn="l" rtl="0"/>
            <a:r>
              <a:rPr lang="en-US" sz="2800" b="1" dirty="0" smtClean="0">
                <a:solidFill>
                  <a:schemeClr val="tx1"/>
                </a:solidFill>
              </a:rPr>
              <a:t>Scar</a:t>
            </a:r>
            <a:r>
              <a:rPr lang="en-US" sz="2800" dirty="0" smtClean="0">
                <a:solidFill>
                  <a:schemeClr val="tx1"/>
                </a:solidFill>
              </a:rPr>
              <a:t>: Observe if she has a scar from an operation in the lower abdomen, from a previous caesarean delivery; the scar will usually be just above her pubic bone; if she has had surgery on her uterus previously, refer her to the nearest health facility. Scarring of the uterus puts her at risk of uterine rupture during the current delivery.</a:t>
            </a:r>
            <a:endParaRPr lang="en-US" sz="2800" dirty="0">
              <a:solidFill>
                <a:schemeClr val="tx1"/>
              </a:solidFill>
            </a:endParaRPr>
          </a:p>
        </p:txBody>
      </p:sp>
      <p:pic>
        <p:nvPicPr>
          <p:cNvPr id="4" name="صورة 3" descr="A woman with a horizontal scar on her abdomen and a diagram showing that the scar on the womb maybe vertical."/>
          <p:cNvPicPr/>
          <p:nvPr/>
        </p:nvPicPr>
        <p:blipFill>
          <a:blip r:embed="rId2" cstate="print"/>
          <a:srcRect/>
          <a:stretch>
            <a:fillRect/>
          </a:stretch>
        </p:blipFill>
        <p:spPr bwMode="auto">
          <a:xfrm>
            <a:off x="2267744" y="3068960"/>
            <a:ext cx="5976664" cy="338437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96944" cy="6264696"/>
          </a:xfrm>
        </p:spPr>
        <p:txBody>
          <a:bodyPr>
            <a:normAutofit fontScale="85000" lnSpcReduction="20000"/>
          </a:bodyPr>
          <a:lstStyle/>
          <a:p>
            <a:pPr algn="l" rtl="0"/>
            <a:r>
              <a:rPr lang="en-US" sz="3600" b="1" dirty="0">
                <a:solidFill>
                  <a:srgbClr val="C00000"/>
                </a:solidFill>
              </a:rPr>
              <a:t>3.2  Palpation of the abdomen</a:t>
            </a:r>
          </a:p>
          <a:p>
            <a:pPr algn="l" rtl="0"/>
            <a:r>
              <a:rPr lang="en-US" b="1" dirty="0">
                <a:solidFill>
                  <a:schemeClr val="tx1"/>
                </a:solidFill>
              </a:rPr>
              <a:t>Palpation</a:t>
            </a:r>
            <a:r>
              <a:rPr lang="en-US" dirty="0">
                <a:solidFill>
                  <a:schemeClr val="tx1"/>
                </a:solidFill>
              </a:rPr>
              <a:t> means feeling the abdomen with </a:t>
            </a:r>
            <a:r>
              <a:rPr lang="en-US" dirty="0" smtClean="0">
                <a:solidFill>
                  <a:schemeClr val="tx1"/>
                </a:solidFill>
              </a:rPr>
              <a:t>hands </a:t>
            </a:r>
            <a:r>
              <a:rPr lang="en-US" dirty="0">
                <a:solidFill>
                  <a:schemeClr val="tx1"/>
                </a:solidFill>
              </a:rPr>
              <a:t>in specific positions, or moving them in particular ways, using certain levels of pressure</a:t>
            </a:r>
            <a:r>
              <a:rPr lang="en-US" dirty="0" smtClean="0">
                <a:solidFill>
                  <a:schemeClr val="tx1"/>
                </a:solidFill>
              </a:rPr>
              <a:t>. </a:t>
            </a:r>
          </a:p>
          <a:p>
            <a:pPr algn="l" rtl="0"/>
            <a:r>
              <a:rPr lang="en-US" dirty="0" smtClean="0">
                <a:solidFill>
                  <a:schemeClr val="tx1"/>
                </a:solidFill>
              </a:rPr>
              <a:t>Ask </a:t>
            </a:r>
            <a:r>
              <a:rPr lang="en-US" dirty="0">
                <a:solidFill>
                  <a:schemeClr val="tx1"/>
                </a:solidFill>
              </a:rPr>
              <a:t>the mother to lie down on her back and bend her legs at the knees, with her feet flat on the bed. You need to be able to move around her: sometimes you will be palpating her abdomen while standing at her feet and looking up her body towards her head; sometimes you will be standing behind her and facing her feet; and sometimes you will stand beside her</a:t>
            </a:r>
            <a:r>
              <a:rPr lang="en-US" dirty="0" smtClean="0">
                <a:solidFill>
                  <a:schemeClr val="tx1"/>
                </a:solidFill>
              </a:rPr>
              <a:t>.</a:t>
            </a:r>
          </a:p>
          <a:p>
            <a:pPr algn="l" rtl="0"/>
            <a:endParaRPr lang="en-US" dirty="0">
              <a:solidFill>
                <a:schemeClr val="tx1"/>
              </a:solidFill>
            </a:endParaRPr>
          </a:p>
          <a:p>
            <a:pPr lvl="0" algn="l" rtl="0"/>
            <a:r>
              <a:rPr lang="en-US" dirty="0" smtClean="0">
                <a:solidFill>
                  <a:schemeClr val="tx1"/>
                </a:solidFill>
              </a:rPr>
              <a:t>Palpation </a:t>
            </a:r>
            <a:r>
              <a:rPr lang="en-US" dirty="0">
                <a:solidFill>
                  <a:schemeClr val="tx1"/>
                </a:solidFill>
              </a:rPr>
              <a:t>helps you to assess the </a:t>
            </a:r>
            <a:r>
              <a:rPr lang="en-US" i="1" dirty="0">
                <a:solidFill>
                  <a:schemeClr val="tx1"/>
                </a:solidFill>
              </a:rPr>
              <a:t>size </a:t>
            </a:r>
            <a:r>
              <a:rPr lang="en-US" dirty="0">
                <a:solidFill>
                  <a:schemeClr val="tx1"/>
                </a:solidFill>
              </a:rPr>
              <a:t>of the fetus, its </a:t>
            </a:r>
            <a:r>
              <a:rPr lang="en-US" b="1" dirty="0">
                <a:solidFill>
                  <a:schemeClr val="tx1"/>
                </a:solidFill>
              </a:rPr>
              <a:t>presentation</a:t>
            </a:r>
            <a:r>
              <a:rPr lang="en-US" dirty="0">
                <a:solidFill>
                  <a:schemeClr val="tx1"/>
                </a:solidFill>
              </a:rPr>
              <a:t> (which part of the baby will ‘present’ at the cervix during delivery), and its </a:t>
            </a:r>
            <a:r>
              <a:rPr lang="en-US" b="1" dirty="0">
                <a:solidFill>
                  <a:schemeClr val="tx1"/>
                </a:solidFill>
              </a:rPr>
              <a:t>position</a:t>
            </a:r>
            <a:r>
              <a:rPr lang="en-US" dirty="0">
                <a:solidFill>
                  <a:schemeClr val="tx1"/>
                </a:solidFill>
              </a:rPr>
              <a:t> relative to the mother’s body (e.g. is it facing towards her front or her back).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96944" cy="6264696"/>
          </a:xfrm>
        </p:spPr>
        <p:txBody>
          <a:bodyPr>
            <a:noAutofit/>
          </a:bodyPr>
          <a:lstStyle/>
          <a:p>
            <a:pPr algn="l" rtl="0"/>
            <a:r>
              <a:rPr lang="en-US" sz="2800" dirty="0">
                <a:solidFill>
                  <a:srgbClr val="C00000"/>
                </a:solidFill>
              </a:rPr>
              <a:t>There are four palpations of the abdomen, which are commonly referred to by midwives and doctors as </a:t>
            </a:r>
            <a:r>
              <a:rPr lang="en-US" sz="2800" b="1" dirty="0">
                <a:solidFill>
                  <a:srgbClr val="C00000"/>
                </a:solidFill>
              </a:rPr>
              <a:t>Leopold’s </a:t>
            </a:r>
            <a:r>
              <a:rPr lang="en-US" sz="2800" b="1" dirty="0" smtClean="0">
                <a:solidFill>
                  <a:srgbClr val="C00000"/>
                </a:solidFill>
              </a:rPr>
              <a:t>maneuvers</a:t>
            </a:r>
            <a:r>
              <a:rPr lang="en-US" sz="2800" dirty="0" smtClean="0">
                <a:solidFill>
                  <a:srgbClr val="C00000"/>
                </a:solidFill>
              </a:rPr>
              <a:t>. </a:t>
            </a:r>
            <a:r>
              <a:rPr lang="en-US" sz="2800" dirty="0">
                <a:solidFill>
                  <a:srgbClr val="C00000"/>
                </a:solidFill>
              </a:rPr>
              <a:t>You need to do them in the correct sequence</a:t>
            </a:r>
            <a:r>
              <a:rPr lang="en-US" sz="2800" dirty="0" smtClean="0">
                <a:solidFill>
                  <a:srgbClr val="C00000"/>
                </a:solidFill>
              </a:rPr>
              <a:t>.</a:t>
            </a:r>
          </a:p>
          <a:p>
            <a:pPr algn="l" rtl="0"/>
            <a:endParaRPr lang="en-US" sz="2800" dirty="0">
              <a:solidFill>
                <a:srgbClr val="C00000"/>
              </a:solidFill>
            </a:endParaRPr>
          </a:p>
          <a:p>
            <a:pPr algn="l" rtl="0"/>
            <a:r>
              <a:rPr lang="en-US" sz="2800" b="1" dirty="0">
                <a:solidFill>
                  <a:schemeClr val="tx1"/>
                </a:solidFill>
              </a:rPr>
              <a:t>First Leopold’s </a:t>
            </a:r>
            <a:r>
              <a:rPr lang="en-US" sz="2800" b="1" dirty="0" smtClean="0">
                <a:solidFill>
                  <a:schemeClr val="tx1"/>
                </a:solidFill>
              </a:rPr>
              <a:t>maneuver: </a:t>
            </a:r>
            <a:r>
              <a:rPr lang="en-US" sz="2800" b="1" dirty="0" err="1">
                <a:solidFill>
                  <a:schemeClr val="tx1"/>
                </a:solidFill>
              </a:rPr>
              <a:t>fundal</a:t>
            </a:r>
            <a:r>
              <a:rPr lang="en-US" sz="2800" b="1" dirty="0">
                <a:solidFill>
                  <a:schemeClr val="tx1"/>
                </a:solidFill>
              </a:rPr>
              <a:t> palpation</a:t>
            </a:r>
            <a:endParaRPr lang="en-US" sz="2800" dirty="0">
              <a:solidFill>
                <a:schemeClr val="tx1"/>
              </a:solidFill>
            </a:endParaRPr>
          </a:p>
          <a:p>
            <a:pPr algn="l" rtl="0"/>
            <a:r>
              <a:rPr lang="en-US" sz="2800" b="1" dirty="0" err="1">
                <a:solidFill>
                  <a:schemeClr val="tx1"/>
                </a:solidFill>
              </a:rPr>
              <a:t>Fundal</a:t>
            </a:r>
            <a:r>
              <a:rPr lang="en-US" sz="2800" b="1" dirty="0">
                <a:solidFill>
                  <a:schemeClr val="tx1"/>
                </a:solidFill>
              </a:rPr>
              <a:t> palpitation</a:t>
            </a:r>
            <a:r>
              <a:rPr lang="en-US" sz="2800" dirty="0">
                <a:solidFill>
                  <a:schemeClr val="tx1"/>
                </a:solidFill>
              </a:rPr>
              <a:t> means palpating the dome-shaped upper part of the uterus, called the </a:t>
            </a:r>
            <a:r>
              <a:rPr lang="en-US" sz="2800" b="1" dirty="0" err="1">
                <a:solidFill>
                  <a:schemeClr val="tx1"/>
                </a:solidFill>
              </a:rPr>
              <a:t>fundus</a:t>
            </a:r>
            <a:r>
              <a:rPr lang="en-US" sz="2800" dirty="0">
                <a:solidFill>
                  <a:schemeClr val="tx1"/>
                </a:solidFill>
              </a:rPr>
              <a:t>. During antenatal care, you should have been measuring the length of the uterus from the mother’s pubic bone to the </a:t>
            </a:r>
            <a:r>
              <a:rPr lang="en-US" sz="2800" dirty="0" err="1">
                <a:solidFill>
                  <a:schemeClr val="tx1"/>
                </a:solidFill>
              </a:rPr>
              <a:t>fundus</a:t>
            </a:r>
            <a:r>
              <a:rPr lang="en-US" sz="2800" dirty="0">
                <a:solidFill>
                  <a:schemeClr val="tx1"/>
                </a:solidFill>
              </a:rPr>
              <a:t>, and comparing this with the baby’s gestational age to see if it was growing normally. The purpose of palpating the </a:t>
            </a:r>
            <a:r>
              <a:rPr lang="en-US" sz="2800" dirty="0" err="1">
                <a:solidFill>
                  <a:schemeClr val="tx1"/>
                </a:solidFill>
              </a:rPr>
              <a:t>fundus</a:t>
            </a:r>
            <a:r>
              <a:rPr lang="en-US" sz="2800" dirty="0">
                <a:solidFill>
                  <a:schemeClr val="tx1"/>
                </a:solidFill>
              </a:rPr>
              <a:t> in a woman in </a:t>
            </a:r>
            <a:r>
              <a:rPr lang="en-US" sz="2800" dirty="0" smtClean="0">
                <a:solidFill>
                  <a:schemeClr val="tx1"/>
                </a:solidFill>
              </a:rPr>
              <a:t>labor </a:t>
            </a:r>
            <a:r>
              <a:rPr lang="en-US" sz="2800" dirty="0">
                <a:solidFill>
                  <a:schemeClr val="tx1"/>
                </a:solidFill>
              </a:rPr>
              <a:t>is to discover how the baby is lying in the uterus.</a:t>
            </a:r>
          </a:p>
          <a:p>
            <a:pPr algn="l"/>
            <a:endParaRPr lang="ar-IQ" sz="24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96944" cy="6264696"/>
          </a:xfrm>
        </p:spPr>
        <p:txBody>
          <a:bodyPr>
            <a:normAutofit fontScale="92500" lnSpcReduction="10000"/>
          </a:bodyPr>
          <a:lstStyle/>
          <a:p>
            <a:pPr algn="l"/>
            <a:r>
              <a:rPr lang="en-US" dirty="0" smtClean="0">
                <a:solidFill>
                  <a:schemeClr val="tx1"/>
                </a:solidFill>
              </a:rPr>
              <a:t>Use the palms of both hands to palpate on either side of the </a:t>
            </a:r>
            <a:r>
              <a:rPr lang="en-US" dirty="0" err="1" smtClean="0">
                <a:solidFill>
                  <a:schemeClr val="tx1"/>
                </a:solidFill>
              </a:rPr>
              <a:t>fundus</a:t>
            </a:r>
            <a:r>
              <a:rPr lang="en-US" dirty="0" smtClean="0">
                <a:solidFill>
                  <a:schemeClr val="tx1"/>
                </a:solidFill>
              </a:rPr>
              <a:t>, with your fingers quite close together (Fig 1). </a:t>
            </a:r>
          </a:p>
          <a:p>
            <a:pPr algn="l"/>
            <a:r>
              <a:rPr lang="en-US" dirty="0" smtClean="0">
                <a:solidFill>
                  <a:schemeClr val="tx1"/>
                </a:solidFill>
              </a:rPr>
              <a:t>Feel whether the top part of the uterus is hard and rounded or soft and irregular. </a:t>
            </a:r>
          </a:p>
          <a:p>
            <a:pPr algn="l"/>
            <a:r>
              <a:rPr lang="en-US" dirty="0" smtClean="0">
                <a:solidFill>
                  <a:schemeClr val="tx1"/>
                </a:solidFill>
              </a:rPr>
              <a:t>If the shapes feel soft and irregular and they don’t easily move under gentle pressure from your hands, then the baby’s buttocks are occupying the </a:t>
            </a:r>
            <a:r>
              <a:rPr lang="en-US" dirty="0" err="1" smtClean="0">
                <a:solidFill>
                  <a:schemeClr val="tx1"/>
                </a:solidFill>
              </a:rPr>
              <a:t>fundus</a:t>
            </a:r>
            <a:r>
              <a:rPr lang="en-US" dirty="0" smtClean="0">
                <a:solidFill>
                  <a:schemeClr val="tx1"/>
                </a:solidFill>
              </a:rPr>
              <a:t> (as in Fig 1) and it is ‘head-down’. </a:t>
            </a:r>
          </a:p>
          <a:p>
            <a:pPr algn="l"/>
            <a:r>
              <a:rPr lang="en-US" dirty="0" smtClean="0">
                <a:solidFill>
                  <a:schemeClr val="tx1"/>
                </a:solidFill>
              </a:rPr>
              <a:t>This is </a:t>
            </a:r>
            <a:r>
              <a:rPr lang="en-US" b="1" dirty="0" smtClean="0">
                <a:solidFill>
                  <a:schemeClr val="tx1"/>
                </a:solidFill>
              </a:rPr>
              <a:t>cephalic presentation </a:t>
            </a:r>
            <a:r>
              <a:rPr lang="en-US" dirty="0" smtClean="0">
                <a:solidFill>
                  <a:schemeClr val="tx1"/>
                </a:solidFill>
              </a:rPr>
              <a:t>(cephalic means head). There are several different cephalic presentations, which you will learn about. </a:t>
            </a:r>
          </a:p>
          <a:p>
            <a:pPr algn="l"/>
            <a:r>
              <a:rPr lang="en-US" dirty="0" smtClean="0">
                <a:solidFill>
                  <a:schemeClr val="tx1"/>
                </a:solidFill>
              </a:rPr>
              <a:t>The most common, and the easiest for the baby to be born, is called the </a:t>
            </a:r>
            <a:r>
              <a:rPr lang="en-US" i="1" dirty="0" smtClean="0">
                <a:solidFill>
                  <a:schemeClr val="tx1"/>
                </a:solidFill>
              </a:rPr>
              <a:t>vertex </a:t>
            </a:r>
            <a:r>
              <a:rPr lang="en-US" dirty="0" smtClean="0">
                <a:solidFill>
                  <a:schemeClr val="tx1"/>
                </a:solidFill>
              </a:rPr>
              <a:t>presentation.</a:t>
            </a:r>
          </a:p>
          <a:p>
            <a:pPr algn="l"/>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Fundal palpation and how the baby may be positioned in the womb if in cephalic presentation."/>
          <p:cNvPicPr/>
          <p:nvPr/>
        </p:nvPicPr>
        <p:blipFill>
          <a:blip r:embed="rId2" cstate="print"/>
          <a:srcRect/>
          <a:stretch>
            <a:fillRect/>
          </a:stretch>
        </p:blipFill>
        <p:spPr bwMode="auto">
          <a:xfrm>
            <a:off x="4788024" y="3501008"/>
            <a:ext cx="2664296" cy="2808312"/>
          </a:xfrm>
          <a:prstGeom prst="rect">
            <a:avLst/>
          </a:prstGeom>
          <a:noFill/>
          <a:ln w="9525">
            <a:noFill/>
            <a:miter lim="800000"/>
            <a:headEnd/>
            <a:tailEnd/>
          </a:ln>
        </p:spPr>
      </p:pic>
      <p:sp>
        <p:nvSpPr>
          <p:cNvPr id="2049" name="Rectangle 1"/>
          <p:cNvSpPr>
            <a:spLocks noChangeArrowheads="1"/>
          </p:cNvSpPr>
          <p:nvPr/>
        </p:nvSpPr>
        <p:spPr bwMode="auto">
          <a:xfrm>
            <a:off x="323528" y="467460"/>
            <a:ext cx="84249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pPr>
            <a:r>
              <a:rPr kumimoji="0" lang="en-US" sz="24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If you can feel a hard, round shape in the </a:t>
            </a:r>
            <a:r>
              <a:rPr kumimoji="0" lang="en-US" sz="2400" b="0" i="0" u="none" strike="noStrike" cap="none" normalizeH="0" baseline="0" dirty="0" err="1" smtClean="0">
                <a:ln>
                  <a:noFill/>
                </a:ln>
                <a:solidFill>
                  <a:srgbClr val="333333"/>
                </a:solidFill>
                <a:effectLst/>
                <a:latin typeface="Calibri" pitchFamily="34" charset="0"/>
                <a:ea typeface="Times New Roman" pitchFamily="18" charset="0"/>
                <a:cs typeface="Arial" pitchFamily="34" charset="0"/>
              </a:rPr>
              <a:t>fundus</a:t>
            </a:r>
            <a:r>
              <a:rPr kumimoji="0" lang="en-US" sz="24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this is the baby’s head. In a woman who is already in </a:t>
            </a:r>
            <a:r>
              <a:rPr kumimoji="0" lang="en-US" sz="2400" b="0" i="0" u="none" strike="noStrike" cap="none" normalizeH="0" baseline="0" dirty="0" err="1" smtClean="0">
                <a:ln>
                  <a:noFill/>
                </a:ln>
                <a:solidFill>
                  <a:srgbClr val="333333"/>
                </a:solidFill>
                <a:effectLst/>
                <a:latin typeface="Calibri" pitchFamily="34" charset="0"/>
                <a:ea typeface="Times New Roman" pitchFamily="18" charset="0"/>
                <a:cs typeface="Arial" pitchFamily="34" charset="0"/>
              </a:rPr>
              <a:t>labour</a:t>
            </a:r>
            <a:r>
              <a:rPr kumimoji="0" lang="en-US" sz="24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this means the baby is in the </a:t>
            </a:r>
            <a:r>
              <a:rPr kumimoji="0" lang="en-US" sz="24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breech presentation</a:t>
            </a:r>
            <a:r>
              <a:rPr kumimoji="0" lang="en-US" sz="24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(the buttocks are the presenting part). It is safest to refer a woman whose baby is in the breech position because the birth is likely to be more difficult and the risk of complications is higher. If the </a:t>
            </a:r>
            <a:r>
              <a:rPr kumimoji="0" lang="en-US" sz="2400" b="0" i="0" u="none" strike="noStrike" cap="none" normalizeH="0" baseline="0" dirty="0" err="1" smtClean="0">
                <a:ln>
                  <a:noFill/>
                </a:ln>
                <a:solidFill>
                  <a:srgbClr val="333333"/>
                </a:solidFill>
                <a:effectLst/>
                <a:latin typeface="Calibri" pitchFamily="34" charset="0"/>
                <a:ea typeface="Times New Roman" pitchFamily="18" charset="0"/>
                <a:cs typeface="Arial" pitchFamily="34" charset="0"/>
              </a:rPr>
              <a:t>fundus</a:t>
            </a:r>
            <a:r>
              <a:rPr kumimoji="0" lang="en-US" sz="24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feels ‘empty’, the baby may be lying diagonally or transversely across the uterus. The second maneuver will help to clarify this.</a:t>
            </a:r>
            <a:r>
              <a:rPr lang="en-US" sz="2400" b="1" dirty="0" smtClean="0">
                <a:solidFill>
                  <a:srgbClr val="C00000"/>
                </a:solidFill>
              </a:rPr>
              <a:t> </a:t>
            </a:r>
            <a:endParaRPr lang="ar-IQ" sz="2400" dirty="0" smtClean="0">
              <a:solidFill>
                <a:srgbClr val="C0000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323528" y="4365104"/>
            <a:ext cx="3960440" cy="923330"/>
          </a:xfrm>
          <a:prstGeom prst="rect">
            <a:avLst/>
          </a:prstGeom>
        </p:spPr>
        <p:txBody>
          <a:bodyPr wrap="square">
            <a:spAutoFit/>
          </a:bodyPr>
          <a:lstStyle/>
          <a:p>
            <a:pPr algn="l"/>
            <a:r>
              <a:rPr lang="en-US" b="1" dirty="0" smtClean="0">
                <a:solidFill>
                  <a:srgbClr val="C00000"/>
                </a:solidFill>
              </a:rPr>
              <a:t>Figure 1  </a:t>
            </a:r>
            <a:r>
              <a:rPr lang="en-US" b="1" dirty="0" err="1" smtClean="0">
                <a:solidFill>
                  <a:srgbClr val="C00000"/>
                </a:solidFill>
              </a:rPr>
              <a:t>Fundal</a:t>
            </a:r>
            <a:r>
              <a:rPr lang="en-US" b="1" dirty="0" smtClean="0">
                <a:solidFill>
                  <a:srgbClr val="C00000"/>
                </a:solidFill>
              </a:rPr>
              <a:t> palpation — the first maneuver. This baby is in a cephalic (head-down) presentation.</a:t>
            </a:r>
            <a:r>
              <a:rPr lang="en-US" dirty="0" smtClean="0">
                <a:solidFill>
                  <a:srgbClr val="C00000"/>
                </a:solidFill>
              </a:rPr>
              <a:t> </a:t>
            </a: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568952" cy="5234136"/>
          </a:xfrm>
        </p:spPr>
        <p:txBody>
          <a:bodyPr>
            <a:normAutofit/>
          </a:bodyPr>
          <a:lstStyle/>
          <a:p>
            <a:pPr algn="l" rtl="0"/>
            <a:r>
              <a:rPr lang="en-US" sz="2800" b="1" dirty="0">
                <a:solidFill>
                  <a:schemeClr val="tx1"/>
                </a:solidFill>
              </a:rPr>
              <a:t>Second Leopold’s </a:t>
            </a:r>
            <a:r>
              <a:rPr lang="en-US" sz="2800" b="1" dirty="0" smtClean="0">
                <a:solidFill>
                  <a:schemeClr val="tx1"/>
                </a:solidFill>
              </a:rPr>
              <a:t>maneuver: </a:t>
            </a:r>
            <a:r>
              <a:rPr lang="en-US" sz="2800" b="1" dirty="0">
                <a:solidFill>
                  <a:schemeClr val="tx1"/>
                </a:solidFill>
              </a:rPr>
              <a:t>lateral palpation</a:t>
            </a:r>
            <a:endParaRPr lang="en-US" sz="2800" dirty="0">
              <a:solidFill>
                <a:schemeClr val="tx1"/>
              </a:solidFill>
            </a:endParaRPr>
          </a:p>
          <a:p>
            <a:pPr algn="l" rtl="0"/>
            <a:r>
              <a:rPr lang="en-US" sz="2400" dirty="0">
                <a:solidFill>
                  <a:schemeClr val="tx1"/>
                </a:solidFill>
              </a:rPr>
              <a:t>The second </a:t>
            </a:r>
            <a:r>
              <a:rPr lang="en-US" sz="2400" dirty="0" smtClean="0">
                <a:solidFill>
                  <a:schemeClr val="tx1"/>
                </a:solidFill>
              </a:rPr>
              <a:t>maneuver </a:t>
            </a:r>
            <a:r>
              <a:rPr lang="en-US" sz="2400" dirty="0">
                <a:solidFill>
                  <a:schemeClr val="tx1"/>
                </a:solidFill>
              </a:rPr>
              <a:t>helps you to discover the </a:t>
            </a:r>
            <a:r>
              <a:rPr lang="en-US" sz="2400" b="1" dirty="0">
                <a:solidFill>
                  <a:schemeClr val="tx1"/>
                </a:solidFill>
              </a:rPr>
              <a:t>fetal lie</a:t>
            </a:r>
            <a:r>
              <a:rPr lang="en-US" sz="2400" dirty="0">
                <a:solidFill>
                  <a:schemeClr val="tx1"/>
                </a:solidFill>
              </a:rPr>
              <a:t>: is the </a:t>
            </a:r>
            <a:r>
              <a:rPr lang="en-US" sz="2400" dirty="0" smtClean="0">
                <a:solidFill>
                  <a:schemeClr val="tx1"/>
                </a:solidFill>
              </a:rPr>
              <a:t>baby lying </a:t>
            </a:r>
            <a:r>
              <a:rPr lang="en-US" sz="2400" dirty="0">
                <a:solidFill>
                  <a:schemeClr val="tx1"/>
                </a:solidFill>
              </a:rPr>
              <a:t> </a:t>
            </a:r>
            <a:r>
              <a:rPr lang="en-US" sz="2400" i="1" dirty="0">
                <a:solidFill>
                  <a:schemeClr val="tx1"/>
                </a:solidFill>
              </a:rPr>
              <a:t>longitudinally </a:t>
            </a:r>
            <a:r>
              <a:rPr lang="en-US" sz="2400" dirty="0">
                <a:solidFill>
                  <a:schemeClr val="tx1"/>
                </a:solidFill>
              </a:rPr>
              <a:t>(straight), </a:t>
            </a:r>
            <a:r>
              <a:rPr lang="en-US" sz="2400" i="1" dirty="0">
                <a:solidFill>
                  <a:schemeClr val="tx1"/>
                </a:solidFill>
              </a:rPr>
              <a:t>obliquely</a:t>
            </a:r>
            <a:r>
              <a:rPr lang="en-US" sz="2400" dirty="0">
                <a:solidFill>
                  <a:schemeClr val="tx1"/>
                </a:solidFill>
              </a:rPr>
              <a:t> (diagonally across the uterus), or </a:t>
            </a:r>
            <a:r>
              <a:rPr lang="en-US" sz="2400" i="1" dirty="0" smtClean="0">
                <a:solidFill>
                  <a:schemeClr val="tx1"/>
                </a:solidFill>
              </a:rPr>
              <a:t>transversely </a:t>
            </a:r>
            <a:r>
              <a:rPr lang="en-US" sz="2400" dirty="0" smtClean="0">
                <a:solidFill>
                  <a:schemeClr val="tx1"/>
                </a:solidFill>
              </a:rPr>
              <a:t>(</a:t>
            </a:r>
            <a:r>
              <a:rPr lang="en-US" sz="2400" dirty="0">
                <a:solidFill>
                  <a:schemeClr val="tx1"/>
                </a:solidFill>
              </a:rPr>
              <a:t>horizontally)? The longitudinal lie is normal </a:t>
            </a:r>
            <a:r>
              <a:rPr lang="en-US" sz="2400" dirty="0" smtClean="0">
                <a:solidFill>
                  <a:schemeClr val="tx1"/>
                </a:solidFill>
              </a:rPr>
              <a:t>(Fig 1 </a:t>
            </a:r>
            <a:r>
              <a:rPr lang="en-US" sz="2400" dirty="0">
                <a:solidFill>
                  <a:schemeClr val="tx1"/>
                </a:solidFill>
              </a:rPr>
              <a:t>and </a:t>
            </a:r>
            <a:r>
              <a:rPr lang="en-US" sz="2400" dirty="0" smtClean="0">
                <a:solidFill>
                  <a:schemeClr val="tx1"/>
                </a:solidFill>
              </a:rPr>
              <a:t>2). </a:t>
            </a:r>
            <a:r>
              <a:rPr lang="en-US" sz="2400" dirty="0">
                <a:solidFill>
                  <a:schemeClr val="tx1"/>
                </a:solidFill>
              </a:rPr>
              <a:t>A transverse lie in </a:t>
            </a:r>
            <a:r>
              <a:rPr lang="en-US" sz="2400" dirty="0" smtClean="0">
                <a:solidFill>
                  <a:schemeClr val="tx1"/>
                </a:solidFill>
              </a:rPr>
              <a:t>labor </a:t>
            </a:r>
            <a:r>
              <a:rPr lang="en-US" sz="2400" dirty="0">
                <a:solidFill>
                  <a:schemeClr val="tx1"/>
                </a:solidFill>
              </a:rPr>
              <a:t>should be referred urgently; the baby cannot be born through the vagina in this position and may need caesarean surgery to deliver it</a:t>
            </a:r>
            <a:r>
              <a:rPr lang="en-US" sz="2800" dirty="0">
                <a:solidFill>
                  <a:schemeClr val="tx1"/>
                </a:solidFill>
              </a:rPr>
              <a:t>.</a:t>
            </a:r>
          </a:p>
        </p:txBody>
      </p:sp>
      <p:pic>
        <p:nvPicPr>
          <p:cNvPr id="4" name="صورة 3" descr="Lateral palpation being used to establish the direction in which the fetus is facing."/>
          <p:cNvPicPr/>
          <p:nvPr/>
        </p:nvPicPr>
        <p:blipFill>
          <a:blip r:embed="rId2" cstate="print"/>
          <a:srcRect/>
          <a:stretch>
            <a:fillRect/>
          </a:stretch>
        </p:blipFill>
        <p:spPr bwMode="auto">
          <a:xfrm>
            <a:off x="4139952" y="3573016"/>
            <a:ext cx="4176464" cy="2808312"/>
          </a:xfrm>
          <a:prstGeom prst="rect">
            <a:avLst/>
          </a:prstGeom>
          <a:noFill/>
          <a:ln w="9525">
            <a:noFill/>
            <a:miter lim="800000"/>
            <a:headEnd/>
            <a:tailEnd/>
          </a:ln>
        </p:spPr>
      </p:pic>
      <p:sp>
        <p:nvSpPr>
          <p:cNvPr id="5" name="مستطيل 4"/>
          <p:cNvSpPr/>
          <p:nvPr/>
        </p:nvSpPr>
        <p:spPr>
          <a:xfrm>
            <a:off x="395536" y="3573016"/>
            <a:ext cx="3600400" cy="2677656"/>
          </a:xfrm>
          <a:prstGeom prst="rect">
            <a:avLst/>
          </a:prstGeom>
        </p:spPr>
        <p:txBody>
          <a:bodyPr wrap="square">
            <a:spAutoFit/>
          </a:bodyPr>
          <a:lstStyle/>
          <a:p>
            <a:pPr algn="l"/>
            <a:r>
              <a:rPr lang="en-US" sz="2400" dirty="0"/>
              <a:t>Figure </a:t>
            </a:r>
            <a:r>
              <a:rPr lang="en-US" sz="2400" dirty="0" smtClean="0"/>
              <a:t>2</a:t>
            </a:r>
            <a:r>
              <a:rPr lang="en-US" sz="2400" dirty="0"/>
              <a:t>  Lateral palpation–the second </a:t>
            </a:r>
            <a:r>
              <a:rPr lang="en-US" sz="2400" dirty="0" smtClean="0"/>
              <a:t>maneuver. </a:t>
            </a:r>
          </a:p>
          <a:p>
            <a:pPr algn="l"/>
            <a:r>
              <a:rPr lang="en-US" sz="2400" dirty="0" smtClean="0"/>
              <a:t>(a) The </a:t>
            </a:r>
            <a:r>
              <a:rPr lang="en-US" sz="2400" dirty="0"/>
              <a:t>back of the fetus is towards the front of the mother’s abdomen; </a:t>
            </a:r>
            <a:endParaRPr lang="en-US" sz="2400" dirty="0" smtClean="0"/>
          </a:p>
          <a:p>
            <a:pPr algn="l"/>
            <a:r>
              <a:rPr lang="en-US" sz="2400" dirty="0" smtClean="0"/>
              <a:t>(</a:t>
            </a:r>
            <a:r>
              <a:rPr lang="en-US" sz="2400" dirty="0"/>
              <a:t>b) The back of the fetus is towards the mother’s back. </a:t>
            </a:r>
            <a:endParaRPr lang="ar-IQ"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568952" cy="6336704"/>
          </a:xfrm>
        </p:spPr>
        <p:txBody>
          <a:bodyPr>
            <a:noAutofit/>
          </a:bodyPr>
          <a:lstStyle/>
          <a:p>
            <a:pPr algn="l" rtl="0"/>
            <a:r>
              <a:rPr lang="en-US" sz="2400" dirty="0">
                <a:solidFill>
                  <a:schemeClr val="tx1"/>
                </a:solidFill>
              </a:rPr>
              <a:t>Place your hands on either side of the middle of her abdomen. Push gently with one hand while holding the other hand firm to steady the uterus; alternate the pressure between your two hands. If you feel the round, hard shape of the baby’s head at one side, and the </a:t>
            </a:r>
            <a:r>
              <a:rPr lang="en-US" sz="2400" dirty="0" err="1">
                <a:solidFill>
                  <a:schemeClr val="tx1"/>
                </a:solidFill>
              </a:rPr>
              <a:t>fundus</a:t>
            </a:r>
            <a:r>
              <a:rPr lang="en-US" sz="2400" dirty="0">
                <a:solidFill>
                  <a:schemeClr val="tx1"/>
                </a:solidFill>
              </a:rPr>
              <a:t> feels empty, it may be a transverse lie and you should refer the mother urgently.</a:t>
            </a:r>
          </a:p>
          <a:p>
            <a:pPr algn="l" rtl="0"/>
            <a:r>
              <a:rPr lang="en-US" sz="2400" dirty="0">
                <a:solidFill>
                  <a:schemeClr val="tx1"/>
                </a:solidFill>
              </a:rPr>
              <a:t>The second </a:t>
            </a:r>
            <a:r>
              <a:rPr lang="en-US" sz="2400" dirty="0" smtClean="0">
                <a:solidFill>
                  <a:schemeClr val="tx1"/>
                </a:solidFill>
              </a:rPr>
              <a:t>maneuver </a:t>
            </a:r>
            <a:r>
              <a:rPr lang="en-US" sz="2400" dirty="0">
                <a:solidFill>
                  <a:schemeClr val="tx1"/>
                </a:solidFill>
              </a:rPr>
              <a:t>also helps to determine whether the baby is facing inwards or outwards. Note the regularity of the shapes you can feel under your hands. If you can feel a large smooth shape under one hand, this is probably the baby’s back, which means it is facing inwards (Figure 2</a:t>
            </a:r>
            <a:r>
              <a:rPr lang="en-US" sz="2400" dirty="0" smtClean="0">
                <a:solidFill>
                  <a:schemeClr val="tx1"/>
                </a:solidFill>
              </a:rPr>
              <a:t>. a</a:t>
            </a:r>
            <a:r>
              <a:rPr lang="en-US" sz="2400" dirty="0">
                <a:solidFill>
                  <a:schemeClr val="tx1"/>
                </a:solidFill>
              </a:rPr>
              <a:t>). </a:t>
            </a:r>
            <a:endParaRPr lang="en-US" sz="2400" dirty="0" smtClean="0">
              <a:solidFill>
                <a:schemeClr val="tx1"/>
              </a:solidFill>
            </a:endParaRPr>
          </a:p>
          <a:p>
            <a:pPr algn="l" rtl="0"/>
            <a:r>
              <a:rPr lang="en-US" sz="2400" dirty="0">
                <a:solidFill>
                  <a:schemeClr val="tx1"/>
                </a:solidFill>
              </a:rPr>
              <a:t> </a:t>
            </a:r>
            <a:r>
              <a:rPr lang="en-US" sz="2400" dirty="0" smtClean="0">
                <a:solidFill>
                  <a:schemeClr val="tx1"/>
                </a:solidFill>
              </a:rPr>
              <a:t>If </a:t>
            </a:r>
            <a:r>
              <a:rPr lang="en-US" sz="2400" dirty="0">
                <a:solidFill>
                  <a:schemeClr val="tx1"/>
                </a:solidFill>
              </a:rPr>
              <a:t>you can feel small irregular ‘lumps’ under your hands, these are probably the baby’s feet, knees and elbows and it is facing outwards (Figure 2</a:t>
            </a:r>
            <a:r>
              <a:rPr lang="en-US" sz="2400" dirty="0" smtClean="0">
                <a:solidFill>
                  <a:schemeClr val="tx1"/>
                </a:solidFill>
              </a:rPr>
              <a:t>. b</a:t>
            </a:r>
            <a:r>
              <a:rPr lang="en-US" sz="2400" dirty="0">
                <a:solidFill>
                  <a:schemeClr val="tx1"/>
                </a:solidFill>
              </a:rPr>
              <a:t>). It is not so easy for it to rotate as it passes down the birth canal from this starting position.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352928" cy="5378152"/>
          </a:xfrm>
        </p:spPr>
        <p:txBody>
          <a:bodyPr>
            <a:normAutofit fontScale="85000" lnSpcReduction="10000"/>
          </a:bodyPr>
          <a:lstStyle/>
          <a:p>
            <a:pPr algn="l" rtl="0"/>
            <a:r>
              <a:rPr lang="en-US" b="1" dirty="0">
                <a:solidFill>
                  <a:schemeClr val="tx1"/>
                </a:solidFill>
              </a:rPr>
              <a:t>Third Leopold’s </a:t>
            </a:r>
            <a:r>
              <a:rPr lang="en-US" b="1" dirty="0" smtClean="0">
                <a:solidFill>
                  <a:schemeClr val="tx1"/>
                </a:solidFill>
              </a:rPr>
              <a:t>maneuver: </a:t>
            </a:r>
            <a:r>
              <a:rPr lang="en-US" b="1" dirty="0">
                <a:solidFill>
                  <a:schemeClr val="tx1"/>
                </a:solidFill>
              </a:rPr>
              <a:t>deep pelvic palpation</a:t>
            </a:r>
            <a:endParaRPr lang="en-US" dirty="0">
              <a:solidFill>
                <a:schemeClr val="tx1"/>
              </a:solidFill>
            </a:endParaRPr>
          </a:p>
          <a:p>
            <a:pPr algn="l" rtl="0"/>
            <a:r>
              <a:rPr lang="en-US" dirty="0">
                <a:solidFill>
                  <a:schemeClr val="tx1"/>
                </a:solidFill>
              </a:rPr>
              <a:t>The third </a:t>
            </a:r>
            <a:r>
              <a:rPr lang="en-US" dirty="0" smtClean="0">
                <a:solidFill>
                  <a:schemeClr val="tx1"/>
                </a:solidFill>
              </a:rPr>
              <a:t>maneuver </a:t>
            </a:r>
            <a:r>
              <a:rPr lang="en-US" dirty="0">
                <a:solidFill>
                  <a:schemeClr val="tx1"/>
                </a:solidFill>
              </a:rPr>
              <a:t>helps to confirm your earlier findings about the fetal presentation—is it cephalic or breech?</a:t>
            </a:r>
          </a:p>
          <a:p>
            <a:pPr lvl="0" algn="l" rtl="0"/>
            <a:r>
              <a:rPr lang="en-US" dirty="0">
                <a:solidFill>
                  <a:schemeClr val="tx1"/>
                </a:solidFill>
              </a:rPr>
              <a:t>What is cephalic presentation?</a:t>
            </a:r>
          </a:p>
          <a:p>
            <a:pPr lvl="0" algn="l" rtl="0"/>
            <a:r>
              <a:rPr lang="en-US" dirty="0">
                <a:solidFill>
                  <a:schemeClr val="tx1"/>
                </a:solidFill>
              </a:rPr>
              <a:t>The fetus is head down with its buttocks occupying the </a:t>
            </a:r>
            <a:r>
              <a:rPr lang="en-US" dirty="0" err="1">
                <a:solidFill>
                  <a:schemeClr val="tx1"/>
                </a:solidFill>
              </a:rPr>
              <a:t>fundus</a:t>
            </a:r>
            <a:r>
              <a:rPr lang="en-US" dirty="0">
                <a:solidFill>
                  <a:schemeClr val="tx1"/>
                </a:solidFill>
              </a:rPr>
              <a:t> (the upper part of the uterus).</a:t>
            </a:r>
          </a:p>
          <a:p>
            <a:pPr algn="l" rtl="0"/>
            <a:r>
              <a:rPr lang="en-US" dirty="0">
                <a:solidFill>
                  <a:schemeClr val="tx1"/>
                </a:solidFill>
              </a:rPr>
              <a:t>Face the woman’s feet and place your hands on the lower part of her abdomen, with your fingers gently pressing inwards just above her pubic bone </a:t>
            </a:r>
            <a:r>
              <a:rPr lang="en-US" dirty="0" smtClean="0">
                <a:solidFill>
                  <a:schemeClr val="tx1"/>
                </a:solidFill>
              </a:rPr>
              <a:t>(Fig 3). </a:t>
            </a:r>
            <a:r>
              <a:rPr lang="en-US" dirty="0">
                <a:solidFill>
                  <a:schemeClr val="tx1"/>
                </a:solidFill>
              </a:rPr>
              <a:t>You are feeling for the presenting part of the fetus as it engages with the cervix. If it is hard and round, the presentation is cephalic; if it is softer and irregular, suspect a breech presentation.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568952" cy="6120680"/>
          </a:xfrm>
        </p:spPr>
        <p:txBody>
          <a:bodyPr>
            <a:normAutofit/>
          </a:bodyPr>
          <a:lstStyle/>
          <a:p>
            <a:pPr algn="l" rtl="0"/>
            <a:r>
              <a:rPr lang="en-US" sz="2800" dirty="0">
                <a:solidFill>
                  <a:schemeClr val="tx1"/>
                </a:solidFill>
              </a:rPr>
              <a:t>You may also be able to confirm your findings from the second </a:t>
            </a:r>
            <a:r>
              <a:rPr lang="en-US" sz="2800" dirty="0" smtClean="0">
                <a:solidFill>
                  <a:schemeClr val="tx1"/>
                </a:solidFill>
              </a:rPr>
              <a:t>maneuver </a:t>
            </a:r>
            <a:r>
              <a:rPr lang="en-US" sz="2800" dirty="0">
                <a:solidFill>
                  <a:schemeClr val="tx1"/>
                </a:solidFill>
              </a:rPr>
              <a:t>about whether the baby has its back towards you or not. If it does, this is called the </a:t>
            </a:r>
            <a:r>
              <a:rPr lang="en-US" sz="2800" b="1" dirty="0" err="1">
                <a:solidFill>
                  <a:schemeClr val="tx1"/>
                </a:solidFill>
              </a:rPr>
              <a:t>occipito</a:t>
            </a:r>
            <a:r>
              <a:rPr lang="en-US" sz="2800" b="1" dirty="0">
                <a:solidFill>
                  <a:schemeClr val="tx1"/>
                </a:solidFill>
              </a:rPr>
              <a:t>-anterior position</a:t>
            </a:r>
            <a:r>
              <a:rPr lang="en-US" sz="2800" dirty="0">
                <a:solidFill>
                  <a:schemeClr val="tx1"/>
                </a:solidFill>
              </a:rPr>
              <a:t>: the </a:t>
            </a:r>
            <a:r>
              <a:rPr lang="en-US" sz="2800" b="1" dirty="0" err="1">
                <a:solidFill>
                  <a:schemeClr val="tx1"/>
                </a:solidFill>
              </a:rPr>
              <a:t>occiput</a:t>
            </a:r>
            <a:r>
              <a:rPr lang="en-US" sz="2800" dirty="0">
                <a:solidFill>
                  <a:schemeClr val="tx1"/>
                </a:solidFill>
              </a:rPr>
              <a:t> is the point at the back of the fetal skull, which is lying in the </a:t>
            </a:r>
            <a:r>
              <a:rPr lang="en-US" sz="2800" i="1" dirty="0">
                <a:solidFill>
                  <a:schemeClr val="tx1"/>
                </a:solidFill>
              </a:rPr>
              <a:t>anterior</a:t>
            </a:r>
            <a:r>
              <a:rPr lang="en-US" sz="2800" dirty="0">
                <a:solidFill>
                  <a:schemeClr val="tx1"/>
                </a:solidFill>
              </a:rPr>
              <a:t> position (</a:t>
            </a:r>
            <a:r>
              <a:rPr lang="en-US" sz="2800" dirty="0" smtClean="0">
                <a:solidFill>
                  <a:schemeClr val="tx1"/>
                </a:solidFill>
              </a:rPr>
              <a:t>Fig 3a</a:t>
            </a:r>
            <a:r>
              <a:rPr lang="en-US" sz="2800" dirty="0">
                <a:solidFill>
                  <a:schemeClr val="tx1"/>
                </a:solidFill>
              </a:rPr>
              <a:t>), that is, towards </a:t>
            </a:r>
            <a:r>
              <a:rPr lang="en-US" sz="2800" dirty="0" smtClean="0">
                <a:solidFill>
                  <a:schemeClr val="tx1"/>
                </a:solidFill>
              </a:rPr>
              <a:t>the </a:t>
            </a:r>
            <a:r>
              <a:rPr lang="en-US" sz="2800" i="1" dirty="0" smtClean="0">
                <a:solidFill>
                  <a:schemeClr val="tx1"/>
                </a:solidFill>
              </a:rPr>
              <a:t>front</a:t>
            </a:r>
            <a:r>
              <a:rPr lang="en-US" sz="2800" dirty="0">
                <a:solidFill>
                  <a:schemeClr val="tx1"/>
                </a:solidFill>
              </a:rPr>
              <a:t> of the mother. A baby that presents in the </a:t>
            </a:r>
            <a:r>
              <a:rPr lang="en-US" sz="2800" b="1" dirty="0" err="1">
                <a:solidFill>
                  <a:schemeClr val="tx1"/>
                </a:solidFill>
              </a:rPr>
              <a:t>occipito</a:t>
            </a:r>
            <a:r>
              <a:rPr lang="en-US" sz="2800" b="1" dirty="0">
                <a:solidFill>
                  <a:schemeClr val="tx1"/>
                </a:solidFill>
              </a:rPr>
              <a:t>-posterior</a:t>
            </a:r>
            <a:r>
              <a:rPr lang="en-US" sz="2800" dirty="0">
                <a:solidFill>
                  <a:schemeClr val="tx1"/>
                </a:solidFill>
              </a:rPr>
              <a:t> position (</a:t>
            </a:r>
            <a:r>
              <a:rPr lang="en-US" sz="2800" dirty="0" smtClean="0">
                <a:solidFill>
                  <a:schemeClr val="tx1"/>
                </a:solidFill>
              </a:rPr>
              <a:t>Fig 3b</a:t>
            </a:r>
            <a:r>
              <a:rPr lang="en-US" sz="2800" dirty="0">
                <a:solidFill>
                  <a:schemeClr val="tx1"/>
                </a:solidFill>
              </a:rPr>
              <a:t>) may encounter more difficulties during delivery.</a:t>
            </a:r>
          </a:p>
        </p:txBody>
      </p:sp>
      <p:pic>
        <p:nvPicPr>
          <p:cNvPr id="4" name="صورة 3" descr="Deep pelvic palpation–the third manoeuvre helps to determine the presenting part."/>
          <p:cNvPicPr/>
          <p:nvPr/>
        </p:nvPicPr>
        <p:blipFill>
          <a:blip r:embed="rId2" cstate="print"/>
          <a:srcRect/>
          <a:stretch>
            <a:fillRect/>
          </a:stretch>
        </p:blipFill>
        <p:spPr bwMode="auto">
          <a:xfrm>
            <a:off x="4499992" y="3933056"/>
            <a:ext cx="4026024" cy="2592288"/>
          </a:xfrm>
          <a:prstGeom prst="rect">
            <a:avLst/>
          </a:prstGeom>
          <a:noFill/>
          <a:ln w="9525">
            <a:noFill/>
            <a:miter lim="800000"/>
            <a:headEnd/>
            <a:tailEnd/>
          </a:ln>
        </p:spPr>
      </p:pic>
      <p:sp>
        <p:nvSpPr>
          <p:cNvPr id="5" name="مستطيل 4"/>
          <p:cNvSpPr/>
          <p:nvPr/>
        </p:nvSpPr>
        <p:spPr>
          <a:xfrm>
            <a:off x="467544" y="4077072"/>
            <a:ext cx="3888432" cy="2246769"/>
          </a:xfrm>
          <a:prstGeom prst="rect">
            <a:avLst/>
          </a:prstGeom>
        </p:spPr>
        <p:txBody>
          <a:bodyPr wrap="square">
            <a:spAutoFit/>
          </a:bodyPr>
          <a:lstStyle/>
          <a:p>
            <a:pPr algn="l"/>
            <a:r>
              <a:rPr lang="en-US" dirty="0"/>
              <a:t> </a:t>
            </a:r>
            <a:r>
              <a:rPr lang="en-US" sz="2000" dirty="0"/>
              <a:t>Deep pelvic palpation Figure–the third </a:t>
            </a:r>
            <a:r>
              <a:rPr lang="en-US" sz="2000" dirty="0" smtClean="0"/>
              <a:t>maneuver </a:t>
            </a:r>
            <a:r>
              <a:rPr lang="en-US" sz="2000" dirty="0"/>
              <a:t>helps to determine the presenting part. Both these babies are in cephalic presentation, but (a) is in the </a:t>
            </a:r>
            <a:r>
              <a:rPr lang="en-US" sz="2000" dirty="0" err="1"/>
              <a:t>occipito</a:t>
            </a:r>
            <a:r>
              <a:rPr lang="en-US" sz="2000" dirty="0"/>
              <a:t>-anterior position, whereas (b) is </a:t>
            </a:r>
            <a:r>
              <a:rPr lang="en-US" sz="2000" dirty="0" err="1"/>
              <a:t>occipito</a:t>
            </a:r>
            <a:r>
              <a:rPr lang="en-US" sz="2000" dirty="0"/>
              <a:t>-posterior.</a:t>
            </a:r>
            <a:r>
              <a:rPr lang="en-US" dirty="0"/>
              <a:t>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280920" cy="5832648"/>
          </a:xfrm>
        </p:spPr>
        <p:txBody>
          <a:bodyPr>
            <a:normAutofit/>
          </a:bodyPr>
          <a:lstStyle/>
          <a:p>
            <a:pPr algn="l" rtl="0"/>
            <a:r>
              <a:rPr lang="en-US" b="1" dirty="0" smtClean="0">
                <a:solidFill>
                  <a:srgbClr val="C00000"/>
                </a:solidFill>
              </a:rPr>
              <a:t>1. </a:t>
            </a:r>
            <a:r>
              <a:rPr lang="en-US" b="1" dirty="0">
                <a:solidFill>
                  <a:srgbClr val="C00000"/>
                </a:solidFill>
              </a:rPr>
              <a:t>Rapid evaluation of a woman in </a:t>
            </a:r>
            <a:r>
              <a:rPr lang="en-US" b="1" dirty="0" smtClean="0">
                <a:solidFill>
                  <a:srgbClr val="C00000"/>
                </a:solidFill>
              </a:rPr>
              <a:t>labor</a:t>
            </a:r>
            <a:endParaRPr lang="en-US" b="1" dirty="0">
              <a:solidFill>
                <a:srgbClr val="C00000"/>
              </a:solidFill>
            </a:endParaRPr>
          </a:p>
          <a:p>
            <a:pPr algn="l" rtl="0"/>
            <a:r>
              <a:rPr lang="en-US" dirty="0">
                <a:solidFill>
                  <a:schemeClr val="tx1"/>
                </a:solidFill>
              </a:rPr>
              <a:t>On first seeing a woman who is already in </a:t>
            </a:r>
            <a:r>
              <a:rPr lang="en-US" dirty="0" smtClean="0">
                <a:solidFill>
                  <a:schemeClr val="tx1"/>
                </a:solidFill>
              </a:rPr>
              <a:t>labor</a:t>
            </a:r>
            <a:r>
              <a:rPr lang="en-US" dirty="0">
                <a:solidFill>
                  <a:schemeClr val="tx1"/>
                </a:solidFill>
              </a:rPr>
              <a:t>, your immediate task is to make a rapid assessment of whether there is any cause for concern. </a:t>
            </a:r>
            <a:endParaRPr lang="en-US" dirty="0" smtClean="0">
              <a:solidFill>
                <a:schemeClr val="tx1"/>
              </a:solidFill>
            </a:endParaRPr>
          </a:p>
          <a:p>
            <a:pPr algn="l" rtl="0"/>
            <a:r>
              <a:rPr lang="en-US" dirty="0" smtClean="0">
                <a:solidFill>
                  <a:schemeClr val="tx1"/>
                </a:solidFill>
              </a:rPr>
              <a:t>Does </a:t>
            </a:r>
            <a:r>
              <a:rPr lang="en-US" dirty="0">
                <a:solidFill>
                  <a:schemeClr val="tx1"/>
                </a:solidFill>
              </a:rPr>
              <a:t>she need an urgent referral for emergency care, or is her </a:t>
            </a:r>
            <a:r>
              <a:rPr lang="en-US" dirty="0" smtClean="0">
                <a:solidFill>
                  <a:schemeClr val="tx1"/>
                </a:solidFill>
              </a:rPr>
              <a:t>labor </a:t>
            </a:r>
            <a:r>
              <a:rPr lang="en-US" dirty="0">
                <a:solidFill>
                  <a:schemeClr val="tx1"/>
                </a:solidFill>
              </a:rPr>
              <a:t>progressing normally at this stage?</a:t>
            </a:r>
          </a:p>
          <a:p>
            <a:pPr algn="l" rtl="0"/>
            <a:r>
              <a:rPr lang="en-US" dirty="0" smtClean="0">
                <a:solidFill>
                  <a:schemeClr val="tx1"/>
                </a:solidFill>
              </a:rPr>
              <a:t>1.1</a:t>
            </a:r>
            <a:r>
              <a:rPr lang="en-US" dirty="0">
                <a:solidFill>
                  <a:schemeClr val="tx1"/>
                </a:solidFill>
              </a:rPr>
              <a:t>  What you must do for a rapid assessment</a:t>
            </a:r>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424936" cy="6336704"/>
          </a:xfrm>
        </p:spPr>
        <p:txBody>
          <a:bodyPr>
            <a:normAutofit/>
          </a:bodyPr>
          <a:lstStyle/>
          <a:p>
            <a:pPr algn="l" rtl="0"/>
            <a:r>
              <a:rPr lang="en-US" sz="2400" b="1" dirty="0">
                <a:solidFill>
                  <a:schemeClr val="tx1"/>
                </a:solidFill>
              </a:rPr>
              <a:t>Fourth Leopold’s </a:t>
            </a:r>
            <a:r>
              <a:rPr lang="en-US" sz="2400" b="1" dirty="0" smtClean="0">
                <a:solidFill>
                  <a:schemeClr val="tx1"/>
                </a:solidFill>
              </a:rPr>
              <a:t>maneuver: </a:t>
            </a:r>
            <a:r>
              <a:rPr lang="en-US" sz="2400" b="1" dirty="0" err="1">
                <a:solidFill>
                  <a:schemeClr val="tx1"/>
                </a:solidFill>
              </a:rPr>
              <a:t>Pawlick's</a:t>
            </a:r>
            <a:r>
              <a:rPr lang="en-US" sz="2400" b="1" dirty="0">
                <a:solidFill>
                  <a:schemeClr val="tx1"/>
                </a:solidFill>
              </a:rPr>
              <a:t> grip</a:t>
            </a:r>
            <a:endParaRPr lang="en-US" sz="2400" dirty="0">
              <a:solidFill>
                <a:schemeClr val="tx1"/>
              </a:solidFill>
            </a:endParaRPr>
          </a:p>
          <a:p>
            <a:pPr algn="l" rtl="0"/>
            <a:r>
              <a:rPr lang="en-US" sz="2400" dirty="0">
                <a:solidFill>
                  <a:schemeClr val="tx1"/>
                </a:solidFill>
              </a:rPr>
              <a:t>The purpose of the fourth </a:t>
            </a:r>
            <a:r>
              <a:rPr lang="en-US" sz="2400" dirty="0" smtClean="0">
                <a:solidFill>
                  <a:schemeClr val="tx1"/>
                </a:solidFill>
              </a:rPr>
              <a:t>maneuver </a:t>
            </a:r>
            <a:r>
              <a:rPr lang="en-US" sz="2400" dirty="0">
                <a:solidFill>
                  <a:schemeClr val="tx1"/>
                </a:solidFill>
              </a:rPr>
              <a:t>(also known as </a:t>
            </a:r>
            <a:r>
              <a:rPr lang="en-US" sz="2400" dirty="0" err="1">
                <a:solidFill>
                  <a:schemeClr val="tx1"/>
                </a:solidFill>
              </a:rPr>
              <a:t>Pawlick’s</a:t>
            </a:r>
            <a:r>
              <a:rPr lang="en-US" sz="2400" dirty="0">
                <a:solidFill>
                  <a:schemeClr val="tx1"/>
                </a:solidFill>
              </a:rPr>
              <a:t> grip) is to help determine whether the fetal head (in a cephalic presentation) has descended into the mother’s pelvis and </a:t>
            </a:r>
            <a:r>
              <a:rPr lang="en-US" sz="2400" i="1" dirty="0">
                <a:solidFill>
                  <a:schemeClr val="tx1"/>
                </a:solidFill>
              </a:rPr>
              <a:t>engaged</a:t>
            </a:r>
            <a:r>
              <a:rPr lang="en-US" sz="2400" dirty="0">
                <a:solidFill>
                  <a:schemeClr val="tx1"/>
                </a:solidFill>
              </a:rPr>
              <a:t> in the cervix. </a:t>
            </a:r>
            <a:endParaRPr lang="en-US" sz="2400" dirty="0" smtClean="0">
              <a:solidFill>
                <a:schemeClr val="tx1"/>
              </a:solidFill>
            </a:endParaRPr>
          </a:p>
          <a:p>
            <a:pPr algn="l" rtl="0"/>
            <a:r>
              <a:rPr lang="en-US" sz="2400" dirty="0" smtClean="0">
                <a:solidFill>
                  <a:schemeClr val="tx1"/>
                </a:solidFill>
              </a:rPr>
              <a:t>The </a:t>
            </a:r>
            <a:r>
              <a:rPr lang="en-US" sz="2400" dirty="0">
                <a:solidFill>
                  <a:schemeClr val="tx1"/>
                </a:solidFill>
              </a:rPr>
              <a:t>extent of engagement is estimated by how many fingers you can grip the fetal head with (</a:t>
            </a:r>
            <a:r>
              <a:rPr lang="en-US" sz="2400" dirty="0" smtClean="0">
                <a:solidFill>
                  <a:schemeClr val="tx1"/>
                </a:solidFill>
              </a:rPr>
              <a:t>Fig 4). </a:t>
            </a:r>
            <a:r>
              <a:rPr lang="en-US" sz="2400" dirty="0">
                <a:solidFill>
                  <a:schemeClr val="tx1"/>
                </a:solidFill>
              </a:rPr>
              <a:t>If all five fingers can grip the fetal head just above the mother’s pubic bone, the head is not yet engaged. When you can only grip it with the width of two fingers, the head is engaged.</a:t>
            </a:r>
          </a:p>
          <a:p>
            <a:pPr algn="l"/>
            <a:endParaRPr lang="ar-IQ" dirty="0">
              <a:solidFill>
                <a:schemeClr val="tx1"/>
              </a:solidFill>
            </a:endParaRPr>
          </a:p>
        </p:txBody>
      </p:sp>
      <p:pic>
        <p:nvPicPr>
          <p:cNvPr id="4" name="صورة 3" descr="Pawlick’s grip — the fourth manoeuvre helps to determine whether the presenting part has engaged"/>
          <p:cNvPicPr/>
          <p:nvPr/>
        </p:nvPicPr>
        <p:blipFill>
          <a:blip r:embed="rId2" cstate="print"/>
          <a:srcRect/>
          <a:stretch>
            <a:fillRect/>
          </a:stretch>
        </p:blipFill>
        <p:spPr bwMode="auto">
          <a:xfrm>
            <a:off x="5580112" y="3933056"/>
            <a:ext cx="2880320" cy="2562225"/>
          </a:xfrm>
          <a:prstGeom prst="rect">
            <a:avLst/>
          </a:prstGeom>
          <a:noFill/>
          <a:ln w="9525">
            <a:noFill/>
            <a:miter lim="800000"/>
            <a:headEnd/>
            <a:tailEnd/>
          </a:ln>
        </p:spPr>
      </p:pic>
      <p:sp>
        <p:nvSpPr>
          <p:cNvPr id="5" name="مستطيل 4"/>
          <p:cNvSpPr/>
          <p:nvPr/>
        </p:nvSpPr>
        <p:spPr>
          <a:xfrm>
            <a:off x="827584" y="4437111"/>
            <a:ext cx="4392488" cy="1569660"/>
          </a:xfrm>
          <a:prstGeom prst="rect">
            <a:avLst/>
          </a:prstGeom>
        </p:spPr>
        <p:txBody>
          <a:bodyPr wrap="square">
            <a:spAutoFit/>
          </a:bodyPr>
          <a:lstStyle/>
          <a:p>
            <a:pPr algn="l"/>
            <a:r>
              <a:rPr lang="en-US" sz="2400" dirty="0">
                <a:solidFill>
                  <a:srgbClr val="C00000"/>
                </a:solidFill>
              </a:rPr>
              <a:t>Figure </a:t>
            </a:r>
            <a:r>
              <a:rPr lang="en-US" sz="2400" dirty="0" smtClean="0">
                <a:solidFill>
                  <a:srgbClr val="C00000"/>
                </a:solidFill>
              </a:rPr>
              <a:t>4</a:t>
            </a:r>
            <a:r>
              <a:rPr lang="en-US" sz="2400" dirty="0">
                <a:solidFill>
                  <a:srgbClr val="C00000"/>
                </a:solidFill>
              </a:rPr>
              <a:t>  </a:t>
            </a:r>
            <a:r>
              <a:rPr lang="en-US" sz="2400" dirty="0" err="1">
                <a:solidFill>
                  <a:srgbClr val="C00000"/>
                </a:solidFill>
              </a:rPr>
              <a:t>Pawlick’s</a:t>
            </a:r>
            <a:r>
              <a:rPr lang="en-US" sz="2400" dirty="0">
                <a:solidFill>
                  <a:srgbClr val="C00000"/>
                </a:solidFill>
              </a:rPr>
              <a:t> grip — the fourth </a:t>
            </a:r>
            <a:r>
              <a:rPr lang="en-US" sz="2400" dirty="0" smtClean="0">
                <a:solidFill>
                  <a:srgbClr val="C00000"/>
                </a:solidFill>
              </a:rPr>
              <a:t>maneuver </a:t>
            </a:r>
            <a:r>
              <a:rPr lang="en-US" sz="2400" dirty="0">
                <a:solidFill>
                  <a:srgbClr val="C00000"/>
                </a:solidFill>
              </a:rPr>
              <a:t>helps to determine whether the presenting part has engaged</a:t>
            </a:r>
            <a:r>
              <a:rPr lang="en-US" dirty="0">
                <a:solidFill>
                  <a:srgbClr val="C00000"/>
                </a:solidFill>
              </a:rPr>
              <a:t>.</a:t>
            </a:r>
            <a:endParaRPr lang="ar-IQ" dirty="0">
              <a:solidFill>
                <a:srgbClr val="C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352928" cy="5760640"/>
          </a:xfrm>
        </p:spPr>
        <p:txBody>
          <a:bodyPr>
            <a:normAutofit fontScale="92500" lnSpcReduction="20000"/>
          </a:bodyPr>
          <a:lstStyle/>
          <a:p>
            <a:pPr algn="l" rtl="0"/>
            <a:r>
              <a:rPr lang="en-US" b="1" dirty="0">
                <a:solidFill>
                  <a:srgbClr val="C00000"/>
                </a:solidFill>
              </a:rPr>
              <a:t>3.3  Measuring fetal heart rate</a:t>
            </a:r>
          </a:p>
          <a:p>
            <a:pPr algn="l" rtl="0"/>
            <a:r>
              <a:rPr lang="en-US" dirty="0">
                <a:solidFill>
                  <a:schemeClr val="tx1"/>
                </a:solidFill>
              </a:rPr>
              <a:t>Use a </a:t>
            </a:r>
            <a:r>
              <a:rPr lang="en-US" dirty="0" err="1" smtClean="0">
                <a:solidFill>
                  <a:schemeClr val="tx1"/>
                </a:solidFill>
              </a:rPr>
              <a:t>fetoscope</a:t>
            </a:r>
            <a:r>
              <a:rPr lang="en-US" dirty="0" smtClean="0">
                <a:solidFill>
                  <a:schemeClr val="tx1"/>
                </a:solidFill>
              </a:rPr>
              <a:t> </a:t>
            </a:r>
            <a:r>
              <a:rPr lang="en-US" dirty="0">
                <a:solidFill>
                  <a:schemeClr val="tx1"/>
                </a:solidFill>
              </a:rPr>
              <a:t>or stethoscope to listen to the fetal heart rate </a:t>
            </a:r>
            <a:r>
              <a:rPr lang="en-US" i="1" dirty="0">
                <a:solidFill>
                  <a:schemeClr val="tx1"/>
                </a:solidFill>
              </a:rPr>
              <a:t>immediately after</a:t>
            </a:r>
            <a:r>
              <a:rPr lang="en-US" dirty="0">
                <a:solidFill>
                  <a:schemeClr val="tx1"/>
                </a:solidFill>
              </a:rPr>
              <a:t> a contraction. Listening to sounds inside the abdomen is called auscultation. Count the number of fetal heartbeats for a full minute at least once every 30 minutes during the active phase first stage of </a:t>
            </a:r>
            <a:r>
              <a:rPr lang="en-US" dirty="0" smtClean="0">
                <a:solidFill>
                  <a:schemeClr val="tx1"/>
                </a:solidFill>
              </a:rPr>
              <a:t>labor </a:t>
            </a:r>
            <a:r>
              <a:rPr lang="en-US" dirty="0">
                <a:solidFill>
                  <a:schemeClr val="tx1"/>
                </a:solidFill>
              </a:rPr>
              <a:t>and every 5 minutes during the second stage. </a:t>
            </a:r>
            <a:endParaRPr lang="en-US" dirty="0" smtClean="0">
              <a:solidFill>
                <a:schemeClr val="tx1"/>
              </a:solidFill>
            </a:endParaRPr>
          </a:p>
          <a:p>
            <a:pPr algn="l" rtl="0"/>
            <a:r>
              <a:rPr lang="en-US" dirty="0" smtClean="0">
                <a:solidFill>
                  <a:schemeClr val="tx1"/>
                </a:solidFill>
              </a:rPr>
              <a:t>If </a:t>
            </a:r>
            <a:r>
              <a:rPr lang="en-US" dirty="0">
                <a:solidFill>
                  <a:schemeClr val="tx1"/>
                </a:solidFill>
              </a:rPr>
              <a:t>there are fetal heart rate abnormalities (less than 120 or more than 160 beats per minute, sustained for 10 minutes), suspect fetal distress and refer urgently to a health facility, unless the </a:t>
            </a:r>
            <a:r>
              <a:rPr lang="en-US" dirty="0" smtClean="0">
                <a:solidFill>
                  <a:schemeClr val="tx1"/>
                </a:solidFill>
              </a:rPr>
              <a:t>labor </a:t>
            </a:r>
            <a:r>
              <a:rPr lang="en-US" dirty="0">
                <a:solidFill>
                  <a:schemeClr val="tx1"/>
                </a:solidFill>
              </a:rPr>
              <a:t>is progressing fast and the baby is about to be born. </a:t>
            </a:r>
          </a:p>
          <a:p>
            <a:pPr algn="l" rtl="0"/>
            <a:r>
              <a:rPr lang="en-US" dirty="0">
                <a:solidFill>
                  <a:schemeClr val="tx1"/>
                </a:solidFill>
              </a:rPr>
              <a:t>Auscultation is pronounced ‘</a:t>
            </a:r>
            <a:r>
              <a:rPr lang="en-US" dirty="0" err="1">
                <a:solidFill>
                  <a:schemeClr val="tx1"/>
                </a:solidFill>
              </a:rPr>
              <a:t>oss</a:t>
            </a:r>
            <a:r>
              <a:rPr lang="en-US" dirty="0">
                <a:solidFill>
                  <a:schemeClr val="tx1"/>
                </a:solidFill>
              </a:rPr>
              <a:t>-</a:t>
            </a:r>
            <a:r>
              <a:rPr lang="en-US" dirty="0" err="1">
                <a:solidFill>
                  <a:schemeClr val="tx1"/>
                </a:solidFill>
              </a:rPr>
              <a:t>kool</a:t>
            </a:r>
            <a:r>
              <a:rPr lang="en-US" dirty="0">
                <a:solidFill>
                  <a:schemeClr val="tx1"/>
                </a:solidFill>
              </a:rPr>
              <a:t>-</a:t>
            </a:r>
            <a:r>
              <a:rPr lang="en-US" dirty="0" err="1">
                <a:solidFill>
                  <a:schemeClr val="tx1"/>
                </a:solidFill>
              </a:rPr>
              <a:t>tay</a:t>
            </a:r>
            <a:r>
              <a:rPr lang="en-US" dirty="0">
                <a:solidFill>
                  <a:schemeClr val="tx1"/>
                </a:solidFill>
              </a:rPr>
              <a:t>-shun</a:t>
            </a:r>
            <a:r>
              <a:rPr lang="en-US" dirty="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24936" cy="6048672"/>
          </a:xfrm>
        </p:spPr>
        <p:txBody>
          <a:bodyPr>
            <a:normAutofit fontScale="92500" lnSpcReduction="10000"/>
          </a:bodyPr>
          <a:lstStyle/>
          <a:p>
            <a:pPr algn="l" rtl="0"/>
            <a:r>
              <a:rPr lang="en-US" b="1" dirty="0">
                <a:solidFill>
                  <a:srgbClr val="C00000"/>
                </a:solidFill>
              </a:rPr>
              <a:t>3.4  Measuring contractions</a:t>
            </a:r>
          </a:p>
          <a:p>
            <a:pPr algn="l" rtl="0"/>
            <a:r>
              <a:rPr lang="en-US" dirty="0">
                <a:solidFill>
                  <a:schemeClr val="tx1"/>
                </a:solidFill>
              </a:rPr>
              <a:t>To assess the frequency and duration of contractions, put your hand over the mother’s abdomen, around the </a:t>
            </a:r>
            <a:r>
              <a:rPr lang="en-US" dirty="0" err="1">
                <a:solidFill>
                  <a:schemeClr val="tx1"/>
                </a:solidFill>
              </a:rPr>
              <a:t>fundus</a:t>
            </a:r>
            <a:r>
              <a:rPr lang="en-US" dirty="0">
                <a:solidFill>
                  <a:schemeClr val="tx1"/>
                </a:solidFill>
              </a:rPr>
              <a:t>. </a:t>
            </a:r>
            <a:endParaRPr lang="en-US" dirty="0" smtClean="0">
              <a:solidFill>
                <a:schemeClr val="tx1"/>
              </a:solidFill>
            </a:endParaRPr>
          </a:p>
          <a:p>
            <a:pPr algn="l" rtl="0"/>
            <a:r>
              <a:rPr lang="en-US" dirty="0" smtClean="0">
                <a:solidFill>
                  <a:schemeClr val="tx1"/>
                </a:solidFill>
              </a:rPr>
              <a:t>You </a:t>
            </a:r>
            <a:r>
              <a:rPr lang="en-US" dirty="0">
                <a:solidFill>
                  <a:schemeClr val="tx1"/>
                </a:solidFill>
              </a:rPr>
              <a:t>will sense the abdomen starting to tighten and become hard. The mother may make ‘pain’ sounds with the contraction. </a:t>
            </a:r>
            <a:endParaRPr lang="en-US" dirty="0" smtClean="0">
              <a:solidFill>
                <a:schemeClr val="tx1"/>
              </a:solidFill>
            </a:endParaRPr>
          </a:p>
          <a:p>
            <a:pPr algn="l" rtl="0"/>
            <a:r>
              <a:rPr lang="en-US" dirty="0" smtClean="0">
                <a:solidFill>
                  <a:schemeClr val="tx1"/>
                </a:solidFill>
              </a:rPr>
              <a:t>Count </a:t>
            </a:r>
            <a:r>
              <a:rPr lang="en-US" dirty="0">
                <a:solidFill>
                  <a:schemeClr val="tx1"/>
                </a:solidFill>
              </a:rPr>
              <a:t>the </a:t>
            </a:r>
            <a:r>
              <a:rPr lang="en-US" b="1" dirty="0">
                <a:solidFill>
                  <a:schemeClr val="tx1"/>
                </a:solidFill>
              </a:rPr>
              <a:t>frequency</a:t>
            </a:r>
            <a:r>
              <a:rPr lang="en-US" dirty="0">
                <a:solidFill>
                  <a:schemeClr val="tx1"/>
                </a:solidFill>
              </a:rPr>
              <a:t>, i.e. number of contractions in 10 minutes, and </a:t>
            </a:r>
            <a:r>
              <a:rPr lang="en-US" dirty="0" smtClean="0">
                <a:solidFill>
                  <a:schemeClr val="tx1"/>
                </a:solidFill>
              </a:rPr>
              <a:t>the </a:t>
            </a:r>
            <a:r>
              <a:rPr lang="en-US" b="1" dirty="0" smtClean="0">
                <a:solidFill>
                  <a:schemeClr val="tx1"/>
                </a:solidFill>
              </a:rPr>
              <a:t>duration</a:t>
            </a:r>
            <a:r>
              <a:rPr lang="en-US" dirty="0">
                <a:solidFill>
                  <a:schemeClr val="tx1"/>
                </a:solidFill>
              </a:rPr>
              <a:t> (the time elapsed during each contraction in seconds</a:t>
            </a:r>
            <a:r>
              <a:rPr lang="en-US" dirty="0" smtClean="0">
                <a:solidFill>
                  <a:schemeClr val="tx1"/>
                </a:solidFill>
              </a:rPr>
              <a:t>).</a:t>
            </a:r>
          </a:p>
          <a:p>
            <a:pPr algn="l" rtl="0"/>
            <a:r>
              <a:rPr lang="en-US" dirty="0" smtClean="0">
                <a:solidFill>
                  <a:schemeClr val="tx1"/>
                </a:solidFill>
              </a:rPr>
              <a:t> </a:t>
            </a:r>
            <a:r>
              <a:rPr lang="en-US" dirty="0">
                <a:solidFill>
                  <a:schemeClr val="tx1"/>
                </a:solidFill>
              </a:rPr>
              <a:t>You will learn how to record these measurements, the mother’s vital signs and your measurements of the fetal heart rate on a chart called a </a:t>
            </a:r>
            <a:r>
              <a:rPr lang="en-US" i="1" dirty="0" err="1">
                <a:solidFill>
                  <a:schemeClr val="tx1"/>
                </a:solidFill>
              </a:rPr>
              <a:t>partograph</a:t>
            </a:r>
            <a:r>
              <a:rPr lang="en-US" dirty="0">
                <a:solidFill>
                  <a:schemeClr val="tx1"/>
                </a:solidFill>
              </a:rPr>
              <a:t> </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60648"/>
            <a:ext cx="8640960" cy="6192688"/>
          </a:xfrm>
        </p:spPr>
        <p:txBody>
          <a:bodyPr>
            <a:noAutofit/>
          </a:bodyPr>
          <a:lstStyle/>
          <a:p>
            <a:pPr algn="l" rtl="0"/>
            <a:r>
              <a:rPr lang="en-US" sz="2400" b="1" dirty="0">
                <a:solidFill>
                  <a:srgbClr val="C00000"/>
                </a:solidFill>
              </a:rPr>
              <a:t>3.5  Vaginal examination</a:t>
            </a:r>
          </a:p>
          <a:p>
            <a:pPr algn="l" rtl="0"/>
            <a:r>
              <a:rPr lang="en-US" sz="2400" b="1" dirty="0">
                <a:solidFill>
                  <a:schemeClr val="tx1"/>
                </a:solidFill>
              </a:rPr>
              <a:t>The functions of a vaginal examination are to:</a:t>
            </a:r>
          </a:p>
          <a:p>
            <a:pPr lvl="0" algn="l" rtl="0"/>
            <a:r>
              <a:rPr lang="en-US" sz="2400" dirty="0" smtClean="0">
                <a:solidFill>
                  <a:schemeClr val="tx1"/>
                </a:solidFill>
              </a:rPr>
              <a:t>- Determine </a:t>
            </a:r>
            <a:r>
              <a:rPr lang="en-US" sz="2400" dirty="0">
                <a:solidFill>
                  <a:schemeClr val="tx1"/>
                </a:solidFill>
              </a:rPr>
              <a:t>if true </a:t>
            </a:r>
            <a:r>
              <a:rPr lang="en-US" sz="2400" dirty="0" smtClean="0">
                <a:solidFill>
                  <a:schemeClr val="tx1"/>
                </a:solidFill>
              </a:rPr>
              <a:t>labor </a:t>
            </a:r>
            <a:r>
              <a:rPr lang="en-US" sz="2400" dirty="0">
                <a:solidFill>
                  <a:schemeClr val="tx1"/>
                </a:solidFill>
              </a:rPr>
              <a:t>has begun and the stage it has reached, based on measuring the dilatation of the </a:t>
            </a:r>
            <a:r>
              <a:rPr lang="en-US" sz="2400" dirty="0" smtClean="0">
                <a:solidFill>
                  <a:schemeClr val="tx1"/>
                </a:solidFill>
              </a:rPr>
              <a:t>cervix</a:t>
            </a:r>
            <a:endParaRPr lang="en-US" sz="2400" dirty="0">
              <a:solidFill>
                <a:schemeClr val="tx1"/>
              </a:solidFill>
            </a:endParaRPr>
          </a:p>
          <a:p>
            <a:pPr lvl="0" algn="l" rtl="0"/>
            <a:r>
              <a:rPr lang="en-US" sz="2400" dirty="0" smtClean="0">
                <a:solidFill>
                  <a:schemeClr val="tx1"/>
                </a:solidFill>
              </a:rPr>
              <a:t>- Assess </a:t>
            </a:r>
            <a:r>
              <a:rPr lang="en-US" sz="2400" dirty="0">
                <a:solidFill>
                  <a:schemeClr val="tx1"/>
                </a:solidFill>
              </a:rPr>
              <a:t>the progress of </a:t>
            </a:r>
            <a:r>
              <a:rPr lang="en-US" sz="2400" dirty="0" smtClean="0">
                <a:solidFill>
                  <a:schemeClr val="tx1"/>
                </a:solidFill>
              </a:rPr>
              <a:t>labor </a:t>
            </a:r>
            <a:r>
              <a:rPr lang="en-US" sz="2400" dirty="0">
                <a:solidFill>
                  <a:schemeClr val="tx1"/>
                </a:solidFill>
              </a:rPr>
              <a:t>in terms of the rate of increase in cervical dilatation and the descent of the fetus down the birth </a:t>
            </a:r>
            <a:r>
              <a:rPr lang="en-US" sz="2400" dirty="0" smtClean="0">
                <a:solidFill>
                  <a:schemeClr val="tx1"/>
                </a:solidFill>
              </a:rPr>
              <a:t>canal</a:t>
            </a:r>
            <a:endParaRPr lang="en-US" sz="2400" dirty="0">
              <a:solidFill>
                <a:schemeClr val="tx1"/>
              </a:solidFill>
            </a:endParaRPr>
          </a:p>
          <a:p>
            <a:pPr lvl="0" algn="l" rtl="0"/>
            <a:r>
              <a:rPr lang="en-US" sz="2400" dirty="0" smtClean="0">
                <a:solidFill>
                  <a:schemeClr val="tx1"/>
                </a:solidFill>
              </a:rPr>
              <a:t>- Identify </a:t>
            </a:r>
            <a:r>
              <a:rPr lang="en-US" sz="2400" dirty="0">
                <a:solidFill>
                  <a:schemeClr val="tx1"/>
                </a:solidFill>
              </a:rPr>
              <a:t>the fetal presentation and </a:t>
            </a:r>
            <a:r>
              <a:rPr lang="en-US" sz="2400" dirty="0" smtClean="0">
                <a:solidFill>
                  <a:schemeClr val="tx1"/>
                </a:solidFill>
              </a:rPr>
              <a:t>position</a:t>
            </a:r>
            <a:endParaRPr lang="en-US" sz="2400" dirty="0">
              <a:solidFill>
                <a:schemeClr val="tx1"/>
              </a:solidFill>
            </a:endParaRPr>
          </a:p>
          <a:p>
            <a:pPr lvl="0" algn="l" rtl="0"/>
            <a:r>
              <a:rPr lang="en-US" sz="2400" dirty="0" smtClean="0">
                <a:solidFill>
                  <a:schemeClr val="tx1"/>
                </a:solidFill>
              </a:rPr>
              <a:t>- Detect </a:t>
            </a:r>
            <a:r>
              <a:rPr lang="en-US" sz="2400" dirty="0">
                <a:solidFill>
                  <a:schemeClr val="tx1"/>
                </a:solidFill>
              </a:rPr>
              <a:t>any </a:t>
            </a:r>
            <a:r>
              <a:rPr lang="en-US" sz="2400" b="1" dirty="0" smtClean="0">
                <a:solidFill>
                  <a:schemeClr val="tx1"/>
                </a:solidFill>
              </a:rPr>
              <a:t>molding</a:t>
            </a:r>
            <a:r>
              <a:rPr lang="en-US" sz="2400" dirty="0">
                <a:solidFill>
                  <a:schemeClr val="tx1"/>
                </a:solidFill>
              </a:rPr>
              <a:t> of the fetal skull bones (the extent to which they overlap under pressure from the birth canal</a:t>
            </a:r>
            <a:r>
              <a:rPr lang="en-US" sz="2400" dirty="0" smtClean="0">
                <a:solidFill>
                  <a:schemeClr val="tx1"/>
                </a:solidFill>
              </a:rPr>
              <a:t>)</a:t>
            </a:r>
            <a:endParaRPr lang="en-US" sz="2400" dirty="0">
              <a:solidFill>
                <a:schemeClr val="tx1"/>
              </a:solidFill>
            </a:endParaRPr>
          </a:p>
          <a:p>
            <a:pPr lvl="0" algn="l" rtl="0"/>
            <a:r>
              <a:rPr lang="en-US" sz="2400" dirty="0" smtClean="0">
                <a:solidFill>
                  <a:schemeClr val="tx1"/>
                </a:solidFill>
              </a:rPr>
              <a:t>- Assess </a:t>
            </a:r>
            <a:r>
              <a:rPr lang="en-US" sz="2400" dirty="0">
                <a:solidFill>
                  <a:schemeClr val="tx1"/>
                </a:solidFill>
              </a:rPr>
              <a:t>the size of the mother’s pelvis and its adequacy for the passage of the fetus</a:t>
            </a:r>
          </a:p>
          <a:p>
            <a:pPr algn="l" rtl="0"/>
            <a:r>
              <a:rPr lang="en-US" sz="2400" dirty="0" smtClean="0">
                <a:solidFill>
                  <a:schemeClr val="tx1"/>
                </a:solidFill>
              </a:rPr>
              <a:t>- Check </a:t>
            </a:r>
            <a:r>
              <a:rPr lang="en-US" sz="2400" dirty="0">
                <a:solidFill>
                  <a:schemeClr val="tx1"/>
                </a:solidFill>
              </a:rPr>
              <a:t>the </a:t>
            </a:r>
            <a:r>
              <a:rPr lang="en-US" sz="2400" dirty="0" smtClean="0">
                <a:solidFill>
                  <a:schemeClr val="tx1"/>
                </a:solidFill>
              </a:rPr>
              <a:t>color </a:t>
            </a:r>
            <a:r>
              <a:rPr lang="en-US" sz="2400" dirty="0">
                <a:solidFill>
                  <a:schemeClr val="tx1"/>
                </a:solidFill>
              </a:rPr>
              <a:t>of the amniotic fluid</a:t>
            </a:r>
            <a:r>
              <a:rPr lang="en-US" sz="2400" dirty="0" smtClean="0">
                <a:solidFill>
                  <a:schemeClr val="tx1"/>
                </a:solidFill>
              </a:rPr>
              <a:t>.</a:t>
            </a:r>
            <a:r>
              <a:rPr lang="en-US" sz="2400" dirty="0">
                <a:solidFill>
                  <a:schemeClr val="tx1"/>
                </a:solidFill>
              </a:rPr>
              <a:t> </a:t>
            </a:r>
            <a:endParaRPr lang="en-US" sz="2400" dirty="0" smtClean="0">
              <a:solidFill>
                <a:schemeClr val="tx1"/>
              </a:solidFill>
            </a:endParaRPr>
          </a:p>
          <a:p>
            <a:pPr algn="l" rtl="0"/>
            <a:r>
              <a:rPr lang="en-US" sz="2400" dirty="0" smtClean="0">
                <a:solidFill>
                  <a:schemeClr val="tx1"/>
                </a:solidFill>
              </a:rPr>
              <a:t>- assessing </a:t>
            </a:r>
            <a:r>
              <a:rPr lang="en-US" sz="2400" dirty="0">
                <a:solidFill>
                  <a:schemeClr val="tx1"/>
                </a:solidFill>
              </a:rPr>
              <a:t>the stage of </a:t>
            </a:r>
            <a:r>
              <a:rPr lang="en-US" sz="2400" dirty="0" smtClean="0">
                <a:solidFill>
                  <a:schemeClr val="tx1"/>
                </a:solidFill>
              </a:rPr>
              <a:t>labor </a:t>
            </a:r>
            <a:r>
              <a:rPr lang="en-US" sz="2400" dirty="0">
                <a:solidFill>
                  <a:schemeClr val="tx1"/>
                </a:solidFill>
              </a:rPr>
              <a:t>by measuring the dilatation of the cervix. </a:t>
            </a:r>
          </a:p>
          <a:p>
            <a:pPr lvl="0" algn="l" rtl="0"/>
            <a:endParaRPr lang="en-US" sz="2400" dirty="0">
              <a:solidFill>
                <a:schemeClr val="tx1"/>
              </a:solidFill>
            </a:endParaRPr>
          </a:p>
          <a:p>
            <a:pPr algn="l"/>
            <a:endParaRPr lang="ar-IQ" sz="24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496944" cy="6192688"/>
          </a:xfrm>
        </p:spPr>
        <p:txBody>
          <a:bodyPr>
            <a:noAutofit/>
          </a:bodyPr>
          <a:lstStyle/>
          <a:p>
            <a:pPr algn="l" rtl="0"/>
            <a:r>
              <a:rPr lang="en-US" sz="2400" b="1" dirty="0">
                <a:solidFill>
                  <a:srgbClr val="C00000"/>
                </a:solidFill>
              </a:rPr>
              <a:t>Assessing cervical dilatation</a:t>
            </a:r>
          </a:p>
          <a:p>
            <a:pPr algn="l" rtl="0"/>
            <a:r>
              <a:rPr lang="en-US" sz="2400" dirty="0">
                <a:solidFill>
                  <a:schemeClr val="tx1"/>
                </a:solidFill>
              </a:rPr>
              <a:t>Wash your hands thoroughly with soap and clean water for two full minutes. </a:t>
            </a:r>
            <a:endParaRPr lang="en-US" sz="2400" dirty="0" smtClean="0">
              <a:solidFill>
                <a:schemeClr val="tx1"/>
              </a:solidFill>
            </a:endParaRPr>
          </a:p>
          <a:p>
            <a:pPr algn="l" rtl="0"/>
            <a:r>
              <a:rPr lang="en-US" sz="2400" dirty="0" smtClean="0">
                <a:solidFill>
                  <a:schemeClr val="tx1"/>
                </a:solidFill>
              </a:rPr>
              <a:t>Then </a:t>
            </a:r>
            <a:r>
              <a:rPr lang="en-US" sz="2400" dirty="0">
                <a:solidFill>
                  <a:schemeClr val="tx1"/>
                </a:solidFill>
              </a:rPr>
              <a:t>put on new sterile gloves. </a:t>
            </a:r>
            <a:endParaRPr lang="en-US" sz="2400" dirty="0" smtClean="0">
              <a:solidFill>
                <a:schemeClr val="tx1"/>
              </a:solidFill>
            </a:endParaRPr>
          </a:p>
          <a:p>
            <a:pPr algn="l" rtl="0"/>
            <a:r>
              <a:rPr lang="en-US" sz="2400" dirty="0" smtClean="0">
                <a:solidFill>
                  <a:schemeClr val="tx1"/>
                </a:solidFill>
              </a:rPr>
              <a:t>Tell </a:t>
            </a:r>
            <a:r>
              <a:rPr lang="en-US" sz="2400" dirty="0">
                <a:solidFill>
                  <a:schemeClr val="tx1"/>
                </a:solidFill>
              </a:rPr>
              <a:t>the mother what you are going to do</a:t>
            </a:r>
            <a:r>
              <a:rPr lang="en-US" sz="2400" dirty="0" smtClean="0">
                <a:solidFill>
                  <a:schemeClr val="tx1"/>
                </a:solidFill>
              </a:rPr>
              <a:t>. </a:t>
            </a:r>
            <a:r>
              <a:rPr lang="en-US" sz="2400" b="1" dirty="0" smtClean="0">
                <a:solidFill>
                  <a:schemeClr val="tx1"/>
                </a:solidFill>
              </a:rPr>
              <a:t>Vaginal</a:t>
            </a:r>
            <a:r>
              <a:rPr lang="en-US" sz="2400" dirty="0">
                <a:solidFill>
                  <a:schemeClr val="tx1"/>
                </a:solidFill>
              </a:rPr>
              <a:t> </a:t>
            </a:r>
            <a:r>
              <a:rPr lang="en-US" sz="2400" b="1" dirty="0">
                <a:solidFill>
                  <a:schemeClr val="tx1"/>
                </a:solidFill>
              </a:rPr>
              <a:t>examination</a:t>
            </a:r>
            <a:r>
              <a:rPr lang="en-US" sz="2400" dirty="0">
                <a:solidFill>
                  <a:schemeClr val="tx1"/>
                </a:solidFill>
              </a:rPr>
              <a:t> is done using two gloved fingers</a:t>
            </a:r>
            <a:r>
              <a:rPr lang="en-US" sz="2400" dirty="0" smtClean="0">
                <a:solidFill>
                  <a:schemeClr val="tx1"/>
                </a:solidFill>
              </a:rPr>
              <a:t>.</a:t>
            </a:r>
          </a:p>
          <a:p>
            <a:pPr algn="l" rtl="0"/>
            <a:r>
              <a:rPr lang="en-US" sz="2400" dirty="0" smtClean="0">
                <a:solidFill>
                  <a:schemeClr val="tx1"/>
                </a:solidFill>
              </a:rPr>
              <a:t> </a:t>
            </a:r>
            <a:r>
              <a:rPr lang="en-US" sz="2400" dirty="0">
                <a:solidFill>
                  <a:schemeClr val="tx1"/>
                </a:solidFill>
              </a:rPr>
              <a:t>Try to collect all the information you need before withdrawing from the vagina, because once you have withdrawn your fingers you should not put them back in again.</a:t>
            </a:r>
          </a:p>
          <a:p>
            <a:pPr lvl="0" algn="l" rtl="0"/>
            <a:r>
              <a:rPr lang="en-US" sz="2400" dirty="0">
                <a:solidFill>
                  <a:schemeClr val="tx1"/>
                </a:solidFill>
              </a:rPr>
              <a:t>Can you explain why not?</a:t>
            </a:r>
          </a:p>
          <a:p>
            <a:pPr lvl="0" algn="l" rtl="0"/>
            <a:r>
              <a:rPr lang="en-US" sz="2400" dirty="0">
                <a:solidFill>
                  <a:schemeClr val="tx1"/>
                </a:solidFill>
              </a:rPr>
              <a:t>Putting your examining fingers back into the vagina could introduce infection.</a:t>
            </a:r>
          </a:p>
          <a:p>
            <a:pPr algn="l" rtl="0"/>
            <a:r>
              <a:rPr lang="en-US" sz="2400" dirty="0">
                <a:solidFill>
                  <a:schemeClr val="tx1"/>
                </a:solidFill>
              </a:rPr>
              <a:t>In particular repeated vaginal examination causes infection: it should not be done more often than every 4 hours, unless there is a justifiable need (e.g. to confirm second stage of </a:t>
            </a:r>
            <a:r>
              <a:rPr lang="en-US" sz="2400" dirty="0" smtClean="0">
                <a:solidFill>
                  <a:schemeClr val="tx1"/>
                </a:solidFill>
              </a:rPr>
              <a:t>labor</a:t>
            </a:r>
            <a:r>
              <a:rPr lang="en-US" sz="2400" dirty="0">
                <a:solidFill>
                  <a:schemeClr val="tx1"/>
                </a:solidFill>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568952" cy="6192688"/>
          </a:xfrm>
        </p:spPr>
        <p:txBody>
          <a:bodyPr>
            <a:noAutofit/>
          </a:bodyPr>
          <a:lstStyle/>
          <a:p>
            <a:pPr algn="l" rtl="0"/>
            <a:r>
              <a:rPr lang="en-US" sz="2400" dirty="0" smtClean="0">
                <a:solidFill>
                  <a:schemeClr val="tx1"/>
                </a:solidFill>
              </a:rPr>
              <a:t>-The </a:t>
            </a:r>
            <a:r>
              <a:rPr lang="en-US" sz="2400" dirty="0">
                <a:solidFill>
                  <a:schemeClr val="tx1"/>
                </a:solidFill>
              </a:rPr>
              <a:t>woman should lie down on her back, bend her legs and open her knees</a:t>
            </a:r>
            <a:r>
              <a:rPr lang="en-US" sz="2400" dirty="0" smtClean="0">
                <a:solidFill>
                  <a:schemeClr val="tx1"/>
                </a:solidFill>
              </a:rPr>
              <a:t>.</a:t>
            </a:r>
          </a:p>
          <a:p>
            <a:pPr algn="l" rtl="0"/>
            <a:r>
              <a:rPr lang="en-US" sz="2400" dirty="0" smtClean="0">
                <a:solidFill>
                  <a:schemeClr val="tx1"/>
                </a:solidFill>
              </a:rPr>
              <a:t> - Gently </a:t>
            </a:r>
            <a:r>
              <a:rPr lang="en-US" sz="2400" dirty="0">
                <a:solidFill>
                  <a:schemeClr val="tx1"/>
                </a:solidFill>
              </a:rPr>
              <a:t>swab the external genitalia with sterile gauze dipped in antiseptic solution. </a:t>
            </a:r>
            <a:endParaRPr lang="en-US" sz="2400" dirty="0" smtClean="0">
              <a:solidFill>
                <a:schemeClr val="tx1"/>
              </a:solidFill>
            </a:endParaRPr>
          </a:p>
          <a:p>
            <a:pPr algn="l" rtl="0"/>
            <a:r>
              <a:rPr lang="en-US" sz="2400" dirty="0" smtClean="0">
                <a:solidFill>
                  <a:schemeClr val="tx1"/>
                </a:solidFill>
              </a:rPr>
              <a:t>- Separate </a:t>
            </a:r>
            <a:r>
              <a:rPr lang="en-US" sz="2400" dirty="0">
                <a:solidFill>
                  <a:schemeClr val="tx1"/>
                </a:solidFill>
              </a:rPr>
              <a:t>the labia with two fingers on your non-dominant hand (the dominant hand is the one you write with). </a:t>
            </a:r>
            <a:endParaRPr lang="en-US" sz="2400" dirty="0" smtClean="0">
              <a:solidFill>
                <a:schemeClr val="tx1"/>
              </a:solidFill>
            </a:endParaRPr>
          </a:p>
          <a:p>
            <a:pPr algn="l" rtl="0">
              <a:buFontTx/>
              <a:buChar char="-"/>
            </a:pPr>
            <a:r>
              <a:rPr lang="en-US" sz="2400" dirty="0" smtClean="0">
                <a:solidFill>
                  <a:schemeClr val="tx1"/>
                </a:solidFill>
              </a:rPr>
              <a:t>Dip </a:t>
            </a:r>
            <a:r>
              <a:rPr lang="en-US" sz="2400" dirty="0">
                <a:solidFill>
                  <a:schemeClr val="tx1"/>
                </a:solidFill>
              </a:rPr>
              <a:t>your examining fingers (index and middle fingers) into an antiseptic lubricating cream and insert them very gently into the vagina, following the direction of the vagina, upwards and backwards. </a:t>
            </a:r>
            <a:endParaRPr lang="en-US" sz="2400" dirty="0" smtClean="0">
              <a:solidFill>
                <a:schemeClr val="tx1"/>
              </a:solidFill>
            </a:endParaRPr>
          </a:p>
          <a:p>
            <a:pPr algn="l" rtl="0">
              <a:buFontTx/>
              <a:buChar char="-"/>
            </a:pPr>
            <a:r>
              <a:rPr lang="en-US" sz="2400" dirty="0" smtClean="0">
                <a:solidFill>
                  <a:schemeClr val="tx1"/>
                </a:solidFill>
              </a:rPr>
              <a:t>Ask </a:t>
            </a:r>
            <a:r>
              <a:rPr lang="en-US" sz="2400" dirty="0">
                <a:solidFill>
                  <a:schemeClr val="tx1"/>
                </a:solidFill>
              </a:rPr>
              <a:t>the woman to take deep breaths and try to relax, as this will help to decrease the discomfort of the procedure.</a:t>
            </a:r>
          </a:p>
          <a:p>
            <a:pPr algn="l" rtl="0"/>
            <a:r>
              <a:rPr lang="en-US" sz="2400" b="1" dirty="0">
                <a:solidFill>
                  <a:schemeClr val="tx1"/>
                </a:solidFill>
              </a:rPr>
              <a:t>Cervical dilatation</a:t>
            </a:r>
            <a:r>
              <a:rPr lang="en-US" sz="2400" dirty="0">
                <a:solidFill>
                  <a:schemeClr val="tx1"/>
                </a:solidFill>
              </a:rPr>
              <a:t> is the increase in diameter of the cervical opening, estimated in centimeters. Dilatation happens after the cervix has </a:t>
            </a:r>
            <a:r>
              <a:rPr lang="en-US" sz="2400" i="1" dirty="0">
                <a:solidFill>
                  <a:schemeClr val="tx1"/>
                </a:solidFill>
              </a:rPr>
              <a:t>effaced</a:t>
            </a:r>
            <a:r>
              <a:rPr lang="en-US" sz="2400" dirty="0">
                <a:solidFill>
                  <a:schemeClr val="tx1"/>
                </a:solidFill>
              </a:rPr>
              <a:t> (the 3 cm length of the cervix has been drawn up into the </a:t>
            </a:r>
            <a:r>
              <a:rPr lang="en-US" sz="2400" dirty="0" smtClean="0">
                <a:solidFill>
                  <a:schemeClr val="tx1"/>
                </a:solidFill>
              </a:rPr>
              <a:t>uterus. </a:t>
            </a:r>
            <a:endParaRPr lang="en-US" sz="2400" dirty="0">
              <a:solidFill>
                <a:schemeClr val="tx1"/>
              </a:solidFill>
            </a:endParaRPr>
          </a:p>
          <a:p>
            <a:pPr algn="l"/>
            <a:endParaRPr lang="ar-IQ" sz="2400"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88640"/>
            <a:ext cx="8568952" cy="6048672"/>
          </a:xfrm>
        </p:spPr>
        <p:txBody>
          <a:bodyPr>
            <a:noAutofit/>
          </a:bodyPr>
          <a:lstStyle/>
          <a:p>
            <a:pPr algn="l" rtl="0"/>
            <a:r>
              <a:rPr lang="en-US" sz="2400" b="1" dirty="0">
                <a:solidFill>
                  <a:srgbClr val="C00000"/>
                </a:solidFill>
              </a:rPr>
              <a:t>3.6  Assess the external genitalia and vagina</a:t>
            </a:r>
          </a:p>
          <a:p>
            <a:pPr algn="l" rtl="0"/>
            <a:r>
              <a:rPr lang="en-US" sz="2400" dirty="0">
                <a:solidFill>
                  <a:schemeClr val="tx1"/>
                </a:solidFill>
              </a:rPr>
              <a:t>The final assessment we will describe </a:t>
            </a:r>
            <a:r>
              <a:rPr lang="en-US" sz="2400" dirty="0" smtClean="0">
                <a:solidFill>
                  <a:schemeClr val="tx1"/>
                </a:solidFill>
              </a:rPr>
              <a:t>is </a:t>
            </a:r>
            <a:r>
              <a:rPr lang="en-US" sz="2400" dirty="0">
                <a:solidFill>
                  <a:schemeClr val="tx1"/>
                </a:solidFill>
              </a:rPr>
              <a:t>to check the mother’s external genitalia and the inner surface of her vagina for warning signs. Look carefully to see if there is:</a:t>
            </a:r>
          </a:p>
          <a:p>
            <a:pPr lvl="0" algn="l" rtl="0"/>
            <a:r>
              <a:rPr lang="en-US" sz="2400" dirty="0" smtClean="0">
                <a:solidFill>
                  <a:schemeClr val="tx1"/>
                </a:solidFill>
              </a:rPr>
              <a:t>Any </a:t>
            </a:r>
            <a:r>
              <a:rPr lang="en-US" sz="2400" dirty="0">
                <a:solidFill>
                  <a:schemeClr val="tx1"/>
                </a:solidFill>
              </a:rPr>
              <a:t>abnormal discharge (thick yellowish or white and foul smelling) from the vagina, or inflamed sores on the external genitalia, which may be due to a urinary tract infection or sexually transmitted infection</a:t>
            </a:r>
            <a:r>
              <a:rPr lang="en-US" sz="2400" dirty="0" smtClean="0">
                <a:solidFill>
                  <a:schemeClr val="tx1"/>
                </a:solidFill>
              </a:rPr>
              <a:t>.</a:t>
            </a:r>
            <a:endParaRPr lang="en-US" sz="2400" dirty="0">
              <a:solidFill>
                <a:schemeClr val="tx1"/>
              </a:solidFill>
            </a:endParaRPr>
          </a:p>
          <a:p>
            <a:pPr lvl="0" algn="l" rtl="0"/>
            <a:r>
              <a:rPr lang="en-US" sz="2400" dirty="0">
                <a:solidFill>
                  <a:schemeClr val="tx1"/>
                </a:solidFill>
              </a:rPr>
              <a:t>Vaginal scarring due to injury during a previous birth, or from female genital mutilation (circumcision). This increases the risk of a </a:t>
            </a:r>
            <a:r>
              <a:rPr lang="en-US" sz="2400" b="1" dirty="0">
                <a:solidFill>
                  <a:schemeClr val="tx1"/>
                </a:solidFill>
              </a:rPr>
              <a:t>fistula</a:t>
            </a:r>
            <a:r>
              <a:rPr lang="en-US" sz="2400" dirty="0">
                <a:solidFill>
                  <a:schemeClr val="tx1"/>
                </a:solidFill>
              </a:rPr>
              <a:t> occurring during </a:t>
            </a:r>
            <a:r>
              <a:rPr lang="en-US" sz="2400" dirty="0" smtClean="0">
                <a:solidFill>
                  <a:schemeClr val="tx1"/>
                </a:solidFill>
              </a:rPr>
              <a:t>labor </a:t>
            </a:r>
            <a:r>
              <a:rPr lang="en-US" sz="2400" dirty="0">
                <a:solidFill>
                  <a:schemeClr val="tx1"/>
                </a:solidFill>
              </a:rPr>
              <a:t>(a torn opening between the vagina and other organs</a:t>
            </a:r>
            <a:r>
              <a:rPr lang="en-US" sz="2400" dirty="0" smtClean="0">
                <a:solidFill>
                  <a:schemeClr val="tx1"/>
                </a:solidFill>
              </a:rPr>
              <a:t>).</a:t>
            </a:r>
            <a:endParaRPr lang="en-US" sz="2400" dirty="0">
              <a:solidFill>
                <a:schemeClr val="tx1"/>
              </a:solidFill>
            </a:endParaRPr>
          </a:p>
          <a:p>
            <a:pPr lvl="0" algn="l" rtl="0"/>
            <a:r>
              <a:rPr lang="en-US" sz="2400" dirty="0">
                <a:solidFill>
                  <a:schemeClr val="tx1"/>
                </a:solidFill>
              </a:rPr>
              <a:t>Is there swelling in the vagina, and if there is, could it obstruct the passage of the baby?</a:t>
            </a:r>
          </a:p>
          <a:p>
            <a:pPr algn="l" rtl="0"/>
            <a:r>
              <a:rPr lang="en-US" sz="2400" dirty="0">
                <a:solidFill>
                  <a:schemeClr val="tx1"/>
                </a:solidFill>
              </a:rPr>
              <a:t>If you see any of the signs above, you should refer the mother to a health facility, unless the </a:t>
            </a:r>
            <a:r>
              <a:rPr lang="en-US" sz="2400" dirty="0" smtClean="0">
                <a:solidFill>
                  <a:schemeClr val="tx1"/>
                </a:solidFill>
              </a:rPr>
              <a:t>labor </a:t>
            </a:r>
            <a:r>
              <a:rPr lang="en-US" sz="2400" dirty="0">
                <a:solidFill>
                  <a:schemeClr val="tx1"/>
                </a:solidFill>
              </a:rPr>
              <a:t>is advanced and the baby is about to be born.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424936" cy="5976664"/>
          </a:xfrm>
        </p:spPr>
        <p:txBody>
          <a:bodyPr>
            <a:normAutofit fontScale="92500" lnSpcReduction="10000"/>
          </a:bodyPr>
          <a:lstStyle/>
          <a:p>
            <a:pPr algn="l" rtl="0"/>
            <a:r>
              <a:rPr lang="en-US" sz="3600" b="1" dirty="0">
                <a:solidFill>
                  <a:srgbClr val="C00000"/>
                </a:solidFill>
              </a:rPr>
              <a:t>Things you need to have</a:t>
            </a:r>
            <a:endParaRPr lang="en-US" sz="3600" dirty="0">
              <a:solidFill>
                <a:srgbClr val="C00000"/>
              </a:solidFill>
            </a:endParaRPr>
          </a:p>
          <a:p>
            <a:pPr lvl="0" algn="l" rtl="0"/>
            <a:r>
              <a:rPr lang="en-US" dirty="0" smtClean="0"/>
              <a:t>-</a:t>
            </a:r>
            <a:r>
              <a:rPr lang="en-US" dirty="0" smtClean="0">
                <a:solidFill>
                  <a:schemeClr val="tx1"/>
                </a:solidFill>
              </a:rPr>
              <a:t>Her Antenatal Care Card (if she has been in your care previously); if she has come to you for the first time and she is already in labor, start a new health record for her</a:t>
            </a:r>
          </a:p>
          <a:p>
            <a:pPr lvl="0" algn="l" rtl="0"/>
            <a:r>
              <a:rPr lang="en-US" dirty="0" smtClean="0">
                <a:solidFill>
                  <a:schemeClr val="tx1"/>
                </a:solidFill>
              </a:rPr>
              <a:t>- </a:t>
            </a:r>
            <a:r>
              <a:rPr lang="en-US" dirty="0" err="1" smtClean="0">
                <a:solidFill>
                  <a:schemeClr val="tx1"/>
                </a:solidFill>
              </a:rPr>
              <a:t>Partograph</a:t>
            </a:r>
            <a:r>
              <a:rPr lang="en-US" dirty="0" smtClean="0">
                <a:solidFill>
                  <a:schemeClr val="tx1"/>
                </a:solidFill>
              </a:rPr>
              <a:t> for recording the progress of labor (you will learn how to use the </a:t>
            </a:r>
            <a:r>
              <a:rPr lang="en-US" dirty="0" err="1" smtClean="0">
                <a:solidFill>
                  <a:schemeClr val="tx1"/>
                </a:solidFill>
              </a:rPr>
              <a:t>partograph</a:t>
            </a:r>
            <a:endParaRPr lang="en-US" dirty="0" smtClean="0">
              <a:solidFill>
                <a:schemeClr val="tx1"/>
              </a:solidFill>
            </a:endParaRPr>
          </a:p>
          <a:p>
            <a:pPr lvl="0" algn="l" rtl="0"/>
            <a:r>
              <a:rPr lang="en-US" dirty="0" smtClean="0">
                <a:solidFill>
                  <a:schemeClr val="tx1"/>
                </a:solidFill>
              </a:rPr>
              <a:t>- Sterile gloves</a:t>
            </a:r>
          </a:p>
          <a:p>
            <a:pPr lvl="0" algn="l" rtl="0"/>
            <a:r>
              <a:rPr lang="en-US" dirty="0" smtClean="0">
                <a:solidFill>
                  <a:schemeClr val="tx1"/>
                </a:solidFill>
              </a:rPr>
              <a:t>- </a:t>
            </a:r>
            <a:r>
              <a:rPr lang="en-US" dirty="0" err="1" smtClean="0">
                <a:solidFill>
                  <a:schemeClr val="tx1"/>
                </a:solidFill>
              </a:rPr>
              <a:t>Feto</a:t>
            </a:r>
            <a:r>
              <a:rPr lang="en-US" dirty="0" smtClean="0">
                <a:solidFill>
                  <a:schemeClr val="tx1"/>
                </a:solidFill>
              </a:rPr>
              <a:t>-scope to listen to the baby’s heart beat</a:t>
            </a:r>
          </a:p>
          <a:p>
            <a:pPr lvl="0" algn="l" rtl="0"/>
            <a:r>
              <a:rPr lang="en-US" dirty="0" smtClean="0">
                <a:solidFill>
                  <a:schemeClr val="tx1"/>
                </a:solidFill>
              </a:rPr>
              <a:t>- Thermometer to take the mother’s temperature</a:t>
            </a:r>
          </a:p>
          <a:p>
            <a:pPr lvl="0" algn="l" rtl="0"/>
            <a:r>
              <a:rPr lang="en-US" dirty="0" smtClean="0">
                <a:solidFill>
                  <a:schemeClr val="tx1"/>
                </a:solidFill>
              </a:rPr>
              <a:t>- Watch or other timer to help you measure the fetal heart rate and the mother’s pulse rate</a:t>
            </a:r>
          </a:p>
          <a:p>
            <a:pPr lvl="0" algn="l"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352928" cy="6264696"/>
          </a:xfrm>
        </p:spPr>
        <p:txBody>
          <a:bodyPr>
            <a:normAutofit fontScale="92500" lnSpcReduction="10000"/>
          </a:bodyPr>
          <a:lstStyle/>
          <a:p>
            <a:pPr lvl="0" algn="l" rtl="0"/>
            <a:r>
              <a:rPr lang="en-US" dirty="0" smtClean="0">
                <a:solidFill>
                  <a:schemeClr val="tx1"/>
                </a:solidFill>
              </a:rPr>
              <a:t>- Blood pressure measuring cuff with stethoscope</a:t>
            </a:r>
          </a:p>
          <a:p>
            <a:pPr lvl="0" algn="l" rtl="0">
              <a:buFontTx/>
              <a:buChar char="-"/>
            </a:pPr>
            <a:r>
              <a:rPr lang="en-US" dirty="0" smtClean="0">
                <a:solidFill>
                  <a:schemeClr val="tx1"/>
                </a:solidFill>
              </a:rPr>
              <a:t>Swabs (3-4 balls of gauze soaked with antiseptic solution such as </a:t>
            </a:r>
            <a:r>
              <a:rPr lang="en-US" dirty="0" err="1" smtClean="0">
                <a:solidFill>
                  <a:schemeClr val="tx1"/>
                </a:solidFill>
              </a:rPr>
              <a:t>savlon</a:t>
            </a:r>
            <a:r>
              <a:rPr lang="en-US" dirty="0" smtClean="0">
                <a:solidFill>
                  <a:schemeClr val="tx1"/>
                </a:solidFill>
              </a:rPr>
              <a:t> (</a:t>
            </a:r>
            <a:r>
              <a:rPr lang="en-US" dirty="0" err="1" smtClean="0">
                <a:solidFill>
                  <a:schemeClr val="tx1"/>
                </a:solidFill>
              </a:rPr>
              <a:t>chlorhexidene</a:t>
            </a:r>
            <a:r>
              <a:rPr lang="en-US" dirty="0" smtClean="0">
                <a:solidFill>
                  <a:schemeClr val="tx1"/>
                </a:solidFill>
              </a:rPr>
              <a:t> 2-4%) to clean the perineum before doing a vaginal examination. You can prepare warm water and soap if you have no antiseptic solution.</a:t>
            </a:r>
          </a:p>
          <a:p>
            <a:pPr algn="l" rtl="0"/>
            <a:r>
              <a:rPr lang="en-US" dirty="0" smtClean="0">
                <a:solidFill>
                  <a:schemeClr val="tx1"/>
                </a:solidFill>
              </a:rPr>
              <a:t>- Never </a:t>
            </a:r>
            <a:r>
              <a:rPr lang="en-US" dirty="0">
                <a:solidFill>
                  <a:schemeClr val="tx1"/>
                </a:solidFill>
              </a:rPr>
              <a:t>use alcohol to swab the genital area</a:t>
            </a:r>
            <a:r>
              <a:rPr lang="en-US" dirty="0" smtClean="0">
                <a:solidFill>
                  <a:schemeClr val="tx1"/>
                </a:solidFill>
              </a:rPr>
              <a:t>!</a:t>
            </a:r>
            <a:endParaRPr lang="en-US" dirty="0">
              <a:solidFill>
                <a:schemeClr val="tx1"/>
              </a:solidFill>
            </a:endParaRPr>
          </a:p>
          <a:p>
            <a:pPr algn="l" rtl="0"/>
            <a:r>
              <a:rPr lang="en-US" dirty="0" smtClean="0">
                <a:solidFill>
                  <a:schemeClr val="tx1"/>
                </a:solidFill>
              </a:rPr>
              <a:t>- Sometimes </a:t>
            </a:r>
            <a:r>
              <a:rPr lang="en-US" dirty="0">
                <a:solidFill>
                  <a:schemeClr val="tx1"/>
                </a:solidFill>
              </a:rPr>
              <a:t>a woman may come </a:t>
            </a:r>
            <a:r>
              <a:rPr lang="en-US" dirty="0" smtClean="0">
                <a:solidFill>
                  <a:schemeClr val="tx1"/>
                </a:solidFill>
              </a:rPr>
              <a:t>already </a:t>
            </a:r>
            <a:r>
              <a:rPr lang="en-US" dirty="0">
                <a:solidFill>
                  <a:schemeClr val="tx1"/>
                </a:solidFill>
              </a:rPr>
              <a:t>in the second stage of </a:t>
            </a:r>
            <a:r>
              <a:rPr lang="en-US" dirty="0" smtClean="0">
                <a:solidFill>
                  <a:schemeClr val="tx1"/>
                </a:solidFill>
              </a:rPr>
              <a:t>labor</a:t>
            </a:r>
            <a:r>
              <a:rPr lang="en-US" dirty="0">
                <a:solidFill>
                  <a:schemeClr val="tx1"/>
                </a:solidFill>
              </a:rPr>
              <a:t>. In this case, take her to the delivery couch immediately and make her as comfortable as possible. </a:t>
            </a:r>
            <a:endParaRPr lang="en-US" dirty="0" smtClean="0">
              <a:solidFill>
                <a:schemeClr val="tx1"/>
              </a:solidFill>
            </a:endParaRPr>
          </a:p>
          <a:p>
            <a:pPr algn="l" rtl="0"/>
            <a:r>
              <a:rPr lang="en-US" dirty="0" smtClean="0">
                <a:solidFill>
                  <a:schemeClr val="tx1"/>
                </a:solidFill>
              </a:rPr>
              <a:t>- It </a:t>
            </a:r>
            <a:r>
              <a:rPr lang="en-US" dirty="0">
                <a:solidFill>
                  <a:schemeClr val="tx1"/>
                </a:solidFill>
              </a:rPr>
              <a:t>is important to prepare </a:t>
            </a:r>
            <a:r>
              <a:rPr lang="en-US" i="1" dirty="0">
                <a:solidFill>
                  <a:schemeClr val="tx1"/>
                </a:solidFill>
              </a:rPr>
              <a:t>in advance</a:t>
            </a:r>
            <a:r>
              <a:rPr lang="en-US" dirty="0">
                <a:solidFill>
                  <a:schemeClr val="tx1"/>
                </a:solidFill>
              </a:rPr>
              <a:t> the equipment you will need for attending a delivery and keep it packed and ready at all </a:t>
            </a:r>
            <a:r>
              <a:rPr lang="en-US" dirty="0" smtClean="0">
                <a:solidFill>
                  <a:schemeClr val="tx1"/>
                </a:solidFill>
              </a:rPr>
              <a:t>times.</a:t>
            </a:r>
            <a:endParaRPr lang="en-US" dirty="0">
              <a:solidFill>
                <a:schemeClr val="tx1"/>
              </a:solidFill>
            </a:endParaRPr>
          </a:p>
          <a:p>
            <a:pPr lvl="0" algn="l" rtl="0">
              <a:buFontTx/>
              <a:buChar char="-"/>
            </a:pPr>
            <a:endParaRPr lang="en-US" dirty="0" smtClean="0">
              <a:solidFill>
                <a:schemeClr val="tx1"/>
              </a:solidFill>
            </a:endParaRP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332656"/>
            <a:ext cx="8496944" cy="6120680"/>
          </a:xfrm>
        </p:spPr>
        <p:txBody>
          <a:bodyPr>
            <a:normAutofit fontScale="85000" lnSpcReduction="20000"/>
          </a:bodyPr>
          <a:lstStyle/>
          <a:p>
            <a:pPr algn="l" rtl="0"/>
            <a:r>
              <a:rPr lang="en-US" b="1" dirty="0">
                <a:solidFill>
                  <a:srgbClr val="C00000"/>
                </a:solidFill>
              </a:rPr>
              <a:t>Check her vital signs</a:t>
            </a:r>
            <a:endParaRPr lang="en-US" dirty="0">
              <a:solidFill>
                <a:srgbClr val="C00000"/>
              </a:solidFill>
            </a:endParaRPr>
          </a:p>
          <a:p>
            <a:pPr lvl="0" algn="l" rtl="0"/>
            <a:r>
              <a:rPr lang="en-US" dirty="0">
                <a:solidFill>
                  <a:schemeClr val="tx1"/>
                </a:solidFill>
              </a:rPr>
              <a:t>Blood pressure: normal values range between 90/60 mmHg to below 140/90 mmHg.</a:t>
            </a:r>
          </a:p>
          <a:p>
            <a:pPr lvl="0" algn="l" rtl="0"/>
            <a:r>
              <a:rPr lang="en-US" dirty="0">
                <a:solidFill>
                  <a:schemeClr val="tx1"/>
                </a:solidFill>
              </a:rPr>
              <a:t>Maternal pulse rate: normal range is 80-100 beats/minute, but should not be greater than 110 beats/minute in a woman in </a:t>
            </a:r>
            <a:r>
              <a:rPr lang="en-US" dirty="0" smtClean="0">
                <a:solidFill>
                  <a:schemeClr val="tx1"/>
                </a:solidFill>
              </a:rPr>
              <a:t>labor</a:t>
            </a:r>
            <a:r>
              <a:rPr lang="en-US" dirty="0">
                <a:solidFill>
                  <a:schemeClr val="tx1"/>
                </a:solidFill>
              </a:rPr>
              <a:t>.</a:t>
            </a:r>
          </a:p>
          <a:p>
            <a:pPr lvl="0" algn="l" rtl="0"/>
            <a:r>
              <a:rPr lang="en-US" dirty="0">
                <a:solidFill>
                  <a:schemeClr val="tx1"/>
                </a:solidFill>
              </a:rPr>
              <a:t>Temperature: average 37</a:t>
            </a:r>
            <a:r>
              <a:rPr lang="en-US" baseline="30000" dirty="0">
                <a:solidFill>
                  <a:schemeClr val="tx1"/>
                </a:solidFill>
              </a:rPr>
              <a:t>o</a:t>
            </a:r>
            <a:r>
              <a:rPr lang="en-US" dirty="0">
                <a:solidFill>
                  <a:schemeClr val="tx1"/>
                </a:solidFill>
              </a:rPr>
              <a:t>C; if it is between 37.5-38.4</a:t>
            </a:r>
            <a:r>
              <a:rPr lang="en-US" baseline="30000" dirty="0">
                <a:solidFill>
                  <a:schemeClr val="tx1"/>
                </a:solidFill>
              </a:rPr>
              <a:t>o</a:t>
            </a:r>
            <a:r>
              <a:rPr lang="en-US" dirty="0">
                <a:solidFill>
                  <a:schemeClr val="tx1"/>
                </a:solidFill>
              </a:rPr>
              <a:t>C the woman has a </a:t>
            </a:r>
            <a:r>
              <a:rPr lang="en-US" b="1" dirty="0">
                <a:solidFill>
                  <a:schemeClr val="tx1"/>
                </a:solidFill>
              </a:rPr>
              <a:t>low grade fever</a:t>
            </a:r>
            <a:r>
              <a:rPr lang="en-US" dirty="0">
                <a:solidFill>
                  <a:schemeClr val="tx1"/>
                </a:solidFill>
              </a:rPr>
              <a:t>; if it is 38.5</a:t>
            </a:r>
            <a:r>
              <a:rPr lang="en-US" baseline="30000" dirty="0">
                <a:solidFill>
                  <a:schemeClr val="tx1"/>
                </a:solidFill>
              </a:rPr>
              <a:t>o</a:t>
            </a:r>
            <a:r>
              <a:rPr lang="en-US" dirty="0">
                <a:solidFill>
                  <a:schemeClr val="tx1"/>
                </a:solidFill>
              </a:rPr>
              <a:t>C or above, she has a </a:t>
            </a:r>
            <a:r>
              <a:rPr lang="en-US" b="1" dirty="0">
                <a:solidFill>
                  <a:schemeClr val="tx1"/>
                </a:solidFill>
              </a:rPr>
              <a:t>high grade fever</a:t>
            </a:r>
            <a:r>
              <a:rPr lang="en-US" dirty="0">
                <a:solidFill>
                  <a:schemeClr val="tx1"/>
                </a:solidFill>
              </a:rPr>
              <a:t>.</a:t>
            </a:r>
          </a:p>
          <a:p>
            <a:pPr algn="l" rtl="0"/>
            <a:endParaRPr lang="en-US" dirty="0" smtClean="0">
              <a:solidFill>
                <a:schemeClr val="tx1"/>
              </a:solidFill>
            </a:endParaRPr>
          </a:p>
          <a:p>
            <a:pPr algn="l" rtl="0"/>
            <a:r>
              <a:rPr lang="en-US" dirty="0" smtClean="0">
                <a:solidFill>
                  <a:schemeClr val="tx1"/>
                </a:solidFill>
              </a:rPr>
              <a:t>If </a:t>
            </a:r>
            <a:r>
              <a:rPr lang="en-US" dirty="0">
                <a:solidFill>
                  <a:schemeClr val="tx1"/>
                </a:solidFill>
              </a:rPr>
              <a:t>one or more of these vitals signs is outside of the normal range, you should refer her immediately </a:t>
            </a:r>
            <a:r>
              <a:rPr lang="en-US" dirty="0" smtClean="0">
                <a:solidFill>
                  <a:schemeClr val="tx1"/>
                </a:solidFill>
              </a:rPr>
              <a:t>. </a:t>
            </a:r>
          </a:p>
          <a:p>
            <a:pPr algn="l" rtl="0"/>
            <a:endParaRPr lang="en-US" dirty="0">
              <a:solidFill>
                <a:schemeClr val="tx1"/>
              </a:solidFill>
            </a:endParaRPr>
          </a:p>
          <a:p>
            <a:pPr algn="l" rtl="0"/>
            <a:r>
              <a:rPr lang="en-US" dirty="0" smtClean="0">
                <a:solidFill>
                  <a:schemeClr val="tx1"/>
                </a:solidFill>
              </a:rPr>
              <a:t>If </a:t>
            </a:r>
            <a:r>
              <a:rPr lang="en-US" dirty="0">
                <a:solidFill>
                  <a:schemeClr val="tx1"/>
                </a:solidFill>
              </a:rPr>
              <a:t>the values deviate a long way outside the normal range (and you have been trained to do so), refer her after you have begun an infusion of intravenous (IV) fluids.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332656"/>
            <a:ext cx="8136904" cy="5306144"/>
          </a:xfrm>
        </p:spPr>
        <p:txBody>
          <a:bodyPr>
            <a:normAutofit/>
          </a:bodyPr>
          <a:lstStyle/>
          <a:p>
            <a:pPr algn="l" rtl="0"/>
            <a:r>
              <a:rPr lang="en-US" sz="2800" b="1" dirty="0">
                <a:solidFill>
                  <a:schemeClr val="tx1"/>
                </a:solidFill>
              </a:rPr>
              <a:t>Look at and listen to the woman</a:t>
            </a:r>
            <a:endParaRPr lang="en-US" sz="2800" dirty="0">
              <a:solidFill>
                <a:schemeClr val="tx1"/>
              </a:solidFill>
            </a:endParaRPr>
          </a:p>
          <a:p>
            <a:pPr lvl="0" algn="l" rtl="0"/>
            <a:r>
              <a:rPr lang="en-US" sz="2800" dirty="0" smtClean="0">
                <a:solidFill>
                  <a:schemeClr val="tx1"/>
                </a:solidFill>
              </a:rPr>
              <a:t>- Did </a:t>
            </a:r>
            <a:r>
              <a:rPr lang="en-US" sz="2800" dirty="0">
                <a:solidFill>
                  <a:schemeClr val="tx1"/>
                </a:solidFill>
              </a:rPr>
              <a:t>someone carry her into the Health Post?</a:t>
            </a:r>
          </a:p>
          <a:p>
            <a:pPr lvl="0" algn="l" rtl="0"/>
            <a:r>
              <a:rPr lang="en-US" sz="2800" dirty="0" smtClean="0">
                <a:solidFill>
                  <a:schemeClr val="tx1"/>
                </a:solidFill>
              </a:rPr>
              <a:t>- Is </a:t>
            </a:r>
            <a:r>
              <a:rPr lang="en-US" sz="2800" dirty="0">
                <a:solidFill>
                  <a:schemeClr val="tx1"/>
                </a:solidFill>
              </a:rPr>
              <a:t>there blood on her clothing or on the floor beneath her (</a:t>
            </a:r>
            <a:r>
              <a:rPr lang="en-US" sz="2800" dirty="0" smtClean="0">
                <a:solidFill>
                  <a:schemeClr val="tx1"/>
                </a:solidFill>
              </a:rPr>
              <a:t>Figure 1)?</a:t>
            </a:r>
            <a:endParaRPr lang="en-US" sz="2800" dirty="0">
              <a:solidFill>
                <a:schemeClr val="tx1"/>
              </a:solidFill>
            </a:endParaRPr>
          </a:p>
          <a:p>
            <a:pPr lvl="0" algn="l" rtl="0"/>
            <a:r>
              <a:rPr lang="en-US" sz="2800" dirty="0" smtClean="0">
                <a:solidFill>
                  <a:schemeClr val="tx1"/>
                </a:solidFill>
              </a:rPr>
              <a:t>- Is </a:t>
            </a:r>
            <a:r>
              <a:rPr lang="en-US" sz="2800" dirty="0">
                <a:solidFill>
                  <a:schemeClr val="tx1"/>
                </a:solidFill>
              </a:rPr>
              <a:t>she grunting, moaning, or bearing down?</a:t>
            </a:r>
          </a:p>
        </p:txBody>
      </p:sp>
      <p:pic>
        <p:nvPicPr>
          <p:cNvPr id="4" name="صورة 3" descr="http://www.open.edu/openlearnworks/pluginfile.php/4818/mod_oucontent/oucontent/198/none/none/ldc_session2_fig2.jpg"/>
          <p:cNvPicPr/>
          <p:nvPr/>
        </p:nvPicPr>
        <p:blipFill>
          <a:blip r:embed="rId2" cstate="print"/>
          <a:srcRect/>
          <a:stretch>
            <a:fillRect/>
          </a:stretch>
        </p:blipFill>
        <p:spPr bwMode="auto">
          <a:xfrm>
            <a:off x="827584" y="3284984"/>
            <a:ext cx="4104456" cy="266429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136904" cy="5234136"/>
          </a:xfrm>
        </p:spPr>
        <p:txBody>
          <a:bodyPr>
            <a:normAutofit lnSpcReduction="10000"/>
          </a:bodyPr>
          <a:lstStyle/>
          <a:p>
            <a:pPr algn="l" rtl="0"/>
            <a:r>
              <a:rPr lang="en-US" b="1" dirty="0">
                <a:solidFill>
                  <a:srgbClr val="C00000"/>
                </a:solidFill>
              </a:rPr>
              <a:t>Ask her, or someone who is with her, whether she has now or has recently had:</a:t>
            </a:r>
          </a:p>
          <a:p>
            <a:pPr lvl="0" algn="l" rtl="0"/>
            <a:r>
              <a:rPr lang="en-US" dirty="0" smtClean="0">
                <a:solidFill>
                  <a:schemeClr val="tx1"/>
                </a:solidFill>
              </a:rPr>
              <a:t>-Vaginal </a:t>
            </a:r>
            <a:r>
              <a:rPr lang="en-US" dirty="0">
                <a:solidFill>
                  <a:schemeClr val="tx1"/>
                </a:solidFill>
              </a:rPr>
              <a:t>bleeding</a:t>
            </a:r>
          </a:p>
          <a:p>
            <a:pPr lvl="0" algn="l" rtl="0"/>
            <a:r>
              <a:rPr lang="en-US" dirty="0" smtClean="0">
                <a:solidFill>
                  <a:schemeClr val="tx1"/>
                </a:solidFill>
              </a:rPr>
              <a:t>-Severe </a:t>
            </a:r>
            <a:r>
              <a:rPr lang="en-US" dirty="0">
                <a:solidFill>
                  <a:schemeClr val="tx1"/>
                </a:solidFill>
              </a:rPr>
              <a:t>headache/blurred vision</a:t>
            </a:r>
          </a:p>
          <a:p>
            <a:pPr lvl="0" algn="l" rtl="0"/>
            <a:r>
              <a:rPr lang="en-US" dirty="0" smtClean="0">
                <a:solidFill>
                  <a:schemeClr val="tx1"/>
                </a:solidFill>
              </a:rPr>
              <a:t>-Convulsions </a:t>
            </a:r>
            <a:r>
              <a:rPr lang="en-US" dirty="0">
                <a:solidFill>
                  <a:schemeClr val="tx1"/>
                </a:solidFill>
              </a:rPr>
              <a:t>or loss of consciousness</a:t>
            </a:r>
          </a:p>
          <a:p>
            <a:pPr lvl="0" algn="l" rtl="0"/>
            <a:r>
              <a:rPr lang="en-US" dirty="0" smtClean="0">
                <a:solidFill>
                  <a:schemeClr val="tx1"/>
                </a:solidFill>
              </a:rPr>
              <a:t>-Difficulty </a:t>
            </a:r>
            <a:r>
              <a:rPr lang="en-US" dirty="0">
                <a:solidFill>
                  <a:schemeClr val="tx1"/>
                </a:solidFill>
              </a:rPr>
              <a:t>breathing</a:t>
            </a:r>
          </a:p>
          <a:p>
            <a:pPr lvl="0" algn="l" rtl="0"/>
            <a:r>
              <a:rPr lang="en-US" dirty="0" smtClean="0">
                <a:solidFill>
                  <a:schemeClr val="tx1"/>
                </a:solidFill>
              </a:rPr>
              <a:t>-Fever</a:t>
            </a:r>
            <a:endParaRPr lang="en-US" dirty="0">
              <a:solidFill>
                <a:schemeClr val="tx1"/>
              </a:solidFill>
            </a:endParaRPr>
          </a:p>
          <a:p>
            <a:pPr lvl="0" algn="l" rtl="0"/>
            <a:r>
              <a:rPr lang="en-US" dirty="0" smtClean="0">
                <a:solidFill>
                  <a:schemeClr val="tx1"/>
                </a:solidFill>
              </a:rPr>
              <a:t>-Severe </a:t>
            </a:r>
            <a:r>
              <a:rPr lang="en-US" dirty="0">
                <a:solidFill>
                  <a:schemeClr val="tx1"/>
                </a:solidFill>
              </a:rPr>
              <a:t>abdominal pain</a:t>
            </a:r>
          </a:p>
          <a:p>
            <a:pPr lvl="0" algn="l" rtl="0"/>
            <a:r>
              <a:rPr lang="en-US" dirty="0" smtClean="0">
                <a:solidFill>
                  <a:schemeClr val="tx1"/>
                </a:solidFill>
              </a:rPr>
              <a:t>-Premature </a:t>
            </a:r>
            <a:r>
              <a:rPr lang="en-US" dirty="0">
                <a:solidFill>
                  <a:schemeClr val="tx1"/>
                </a:solidFill>
              </a:rPr>
              <a:t>leakage of amniotic fluid (waters breaking early).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476672"/>
            <a:ext cx="7920880" cy="5832648"/>
          </a:xfrm>
        </p:spPr>
        <p:txBody>
          <a:bodyPr>
            <a:normAutofit/>
          </a:bodyPr>
          <a:lstStyle/>
          <a:p>
            <a:pPr algn="l" rtl="0"/>
            <a:r>
              <a:rPr lang="en-US" b="1" dirty="0">
                <a:solidFill>
                  <a:srgbClr val="C00000"/>
                </a:solidFill>
              </a:rPr>
              <a:t>If the woman </a:t>
            </a:r>
            <a:r>
              <a:rPr lang="en-US" b="1" i="1" dirty="0">
                <a:solidFill>
                  <a:srgbClr val="C00000"/>
                </a:solidFill>
              </a:rPr>
              <a:t>currently</a:t>
            </a:r>
            <a:r>
              <a:rPr lang="en-US" b="1" dirty="0">
                <a:solidFill>
                  <a:srgbClr val="C00000"/>
                </a:solidFill>
              </a:rPr>
              <a:t> has any of these symptoms, immediately:</a:t>
            </a:r>
          </a:p>
          <a:p>
            <a:pPr lvl="0" algn="l" rtl="0"/>
            <a:r>
              <a:rPr lang="en-US" dirty="0" smtClean="0">
                <a:solidFill>
                  <a:schemeClr val="tx1"/>
                </a:solidFill>
              </a:rPr>
              <a:t>- Shout </a:t>
            </a:r>
            <a:r>
              <a:rPr lang="en-US" dirty="0">
                <a:solidFill>
                  <a:schemeClr val="tx1"/>
                </a:solidFill>
              </a:rPr>
              <a:t>for help</a:t>
            </a:r>
          </a:p>
          <a:p>
            <a:pPr lvl="0" algn="l" rtl="0"/>
            <a:r>
              <a:rPr lang="en-US" dirty="0" smtClean="0">
                <a:solidFill>
                  <a:schemeClr val="tx1"/>
                </a:solidFill>
              </a:rPr>
              <a:t>- Stay </a:t>
            </a:r>
            <a:r>
              <a:rPr lang="en-US" dirty="0">
                <a:solidFill>
                  <a:schemeClr val="tx1"/>
                </a:solidFill>
              </a:rPr>
              <a:t>calm and focus on the woman</a:t>
            </a:r>
          </a:p>
          <a:p>
            <a:pPr lvl="0" algn="l" rtl="0"/>
            <a:r>
              <a:rPr lang="en-US" dirty="0" smtClean="0">
                <a:solidFill>
                  <a:schemeClr val="tx1"/>
                </a:solidFill>
              </a:rPr>
              <a:t>- Stay </a:t>
            </a:r>
            <a:r>
              <a:rPr lang="en-US" dirty="0">
                <a:solidFill>
                  <a:schemeClr val="tx1"/>
                </a:solidFill>
              </a:rPr>
              <a:t>with her — do not leave her alone</a:t>
            </a:r>
          </a:p>
          <a:p>
            <a:pPr lvl="0" algn="l" rtl="0"/>
            <a:r>
              <a:rPr lang="en-US" dirty="0" smtClean="0">
                <a:solidFill>
                  <a:schemeClr val="tx1"/>
                </a:solidFill>
              </a:rPr>
              <a:t>- Take </a:t>
            </a:r>
            <a:r>
              <a:rPr lang="en-US" dirty="0">
                <a:solidFill>
                  <a:schemeClr val="tx1"/>
                </a:solidFill>
              </a:rPr>
              <a:t>immediate action to give the necessary pre-referral treatments and refer her urgently to the nearest hospital or health centre</a:t>
            </a:r>
            <a:r>
              <a:rPr lang="en-US" dirty="0" smtClean="0">
                <a:solidFill>
                  <a:schemeClr val="tx1"/>
                </a:solidFill>
              </a:rPr>
              <a:t>.</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1350</Words>
  <Application>Microsoft Office PowerPoint</Application>
  <PresentationFormat>On-screen Show (4:3)</PresentationFormat>
  <Paragraphs>191</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سمة Office</vt:lpstr>
      <vt:lpstr>Assessing the Woman in Labor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Woman in Labor</dc:title>
  <dc:creator>البابلي سنتر</dc:creator>
  <cp:lastModifiedBy>Maher</cp:lastModifiedBy>
  <cp:revision>1</cp:revision>
  <dcterms:created xsi:type="dcterms:W3CDTF">2015-12-23T14:03:34Z</dcterms:created>
  <dcterms:modified xsi:type="dcterms:W3CDTF">2021-01-16T13:20:26Z</dcterms:modified>
</cp:coreProperties>
</file>