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720" r:id="rId1"/>
  </p:sldMasterIdLst>
  <p:notesMasterIdLst>
    <p:notesMasterId r:id="rId52"/>
  </p:notesMasterIdLst>
  <p:sldIdLst>
    <p:sldId id="256" r:id="rId2"/>
    <p:sldId id="257" r:id="rId3"/>
    <p:sldId id="273" r:id="rId4"/>
    <p:sldId id="272" r:id="rId5"/>
    <p:sldId id="258" r:id="rId6"/>
    <p:sldId id="277" r:id="rId7"/>
    <p:sldId id="308" r:id="rId8"/>
    <p:sldId id="278" r:id="rId9"/>
    <p:sldId id="309" r:id="rId10"/>
    <p:sldId id="279" r:id="rId11"/>
    <p:sldId id="280" r:id="rId12"/>
    <p:sldId id="319" r:id="rId13"/>
    <p:sldId id="281" r:id="rId14"/>
    <p:sldId id="282" r:id="rId15"/>
    <p:sldId id="284" r:id="rId16"/>
    <p:sldId id="283" r:id="rId17"/>
    <p:sldId id="285" r:id="rId18"/>
    <p:sldId id="310" r:id="rId19"/>
    <p:sldId id="263" r:id="rId20"/>
    <p:sldId id="320" r:id="rId21"/>
    <p:sldId id="287" r:id="rId22"/>
    <p:sldId id="264" r:id="rId23"/>
    <p:sldId id="317" r:id="rId24"/>
    <p:sldId id="289" r:id="rId25"/>
    <p:sldId id="288" r:id="rId26"/>
    <p:sldId id="265" r:id="rId27"/>
    <p:sldId id="321" r:id="rId28"/>
    <p:sldId id="311" r:id="rId29"/>
    <p:sldId id="290" r:id="rId30"/>
    <p:sldId id="312" r:id="rId31"/>
    <p:sldId id="271" r:id="rId32"/>
    <p:sldId id="295" r:id="rId33"/>
    <p:sldId id="296" r:id="rId34"/>
    <p:sldId id="297" r:id="rId35"/>
    <p:sldId id="267" r:id="rId36"/>
    <p:sldId id="300" r:id="rId37"/>
    <p:sldId id="298" r:id="rId38"/>
    <p:sldId id="314" r:id="rId39"/>
    <p:sldId id="299" r:id="rId40"/>
    <p:sldId id="269" r:id="rId41"/>
    <p:sldId id="318" r:id="rId42"/>
    <p:sldId id="270" r:id="rId43"/>
    <p:sldId id="301" r:id="rId44"/>
    <p:sldId id="303" r:id="rId45"/>
    <p:sldId id="315" r:id="rId46"/>
    <p:sldId id="307" r:id="rId47"/>
    <p:sldId id="305" r:id="rId48"/>
    <p:sldId id="275" r:id="rId49"/>
    <p:sldId id="276" r:id="rId50"/>
    <p:sldId id="316" r:id="rId5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1B48091-DEDE-435C-9D6C-4142050C9D08}" type="datetimeFigureOut">
              <a:rPr lang="ar-IQ" smtClean="0"/>
              <a:pPr/>
              <a:t>05/06/1442</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DD1E4B7-ABEA-4720-AF29-17B17917DA33}" type="slidenum">
              <a:rPr lang="ar-IQ" smtClean="0"/>
              <a:pPr/>
              <a:t>‹#›</a:t>
            </a:fld>
            <a:endParaRPr lang="ar-IQ"/>
          </a:p>
        </p:txBody>
      </p:sp>
    </p:spTree>
    <p:extLst>
      <p:ext uri="{BB962C8B-B14F-4D97-AF65-F5344CB8AC3E}">
        <p14:creationId xmlns:p14="http://schemas.microsoft.com/office/powerpoint/2010/main" val="9226012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BDEC2F8-9AEE-4F68-9E92-DC78E807D232}" type="datetimeFigureOut">
              <a:rPr lang="ar-IQ" smtClean="0"/>
              <a:pPr/>
              <a:t>05/06/1442</a:t>
            </a:fld>
            <a:endParaRPr lang="ar-IQ"/>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IQ"/>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93256A7-5546-4205-AA47-BC1D7FD37669}" type="slidenum">
              <a:rPr lang="ar-IQ" smtClean="0"/>
              <a:pPr/>
              <a:t>‹#›</a:t>
            </a:fld>
            <a:endParaRPr lang="ar-IQ"/>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BDEC2F8-9AEE-4F68-9E92-DC78E807D232}" type="datetimeFigureOut">
              <a:rPr lang="ar-IQ" smtClean="0"/>
              <a:pPr/>
              <a:t>05/06/1442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93256A7-5546-4205-AA47-BC1D7FD37669}" type="slidenum">
              <a:rPr lang="ar-IQ" smtClean="0"/>
              <a:pPr/>
              <a:t>‹#›</a:t>
            </a:fld>
            <a:endParaRPr lang="ar-IQ"/>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BDEC2F8-9AEE-4F68-9E92-DC78E807D232}" type="datetimeFigureOut">
              <a:rPr lang="ar-IQ" smtClean="0"/>
              <a:pPr/>
              <a:t>05/06/1442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93256A7-5546-4205-AA47-BC1D7FD37669}" type="slidenum">
              <a:rPr lang="ar-IQ" smtClean="0"/>
              <a:pPr/>
              <a:t>‹#›</a:t>
            </a:fld>
            <a:endParaRPr lang="ar-IQ"/>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BDEC2F8-9AEE-4F68-9E92-DC78E807D232}" type="datetimeFigureOut">
              <a:rPr lang="ar-IQ" smtClean="0"/>
              <a:pPr/>
              <a:t>05/06/1442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93256A7-5546-4205-AA47-BC1D7FD37669}" type="slidenum">
              <a:rPr lang="ar-IQ" smtClean="0"/>
              <a:pPr/>
              <a:t>‹#›</a:t>
            </a:fld>
            <a:endParaRPr lang="ar-IQ"/>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BDEC2F8-9AEE-4F68-9E92-DC78E807D232}" type="datetimeFigureOut">
              <a:rPr lang="ar-IQ" smtClean="0"/>
              <a:pPr/>
              <a:t>05/06/1442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93256A7-5546-4205-AA47-BC1D7FD37669}"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DEC2F8-9AEE-4F68-9E92-DC78E807D232}" type="datetimeFigureOut">
              <a:rPr lang="ar-IQ" smtClean="0"/>
              <a:pPr/>
              <a:t>05/06/1442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93256A7-5546-4205-AA47-BC1D7FD37669}" type="slidenum">
              <a:rPr lang="ar-IQ" smtClean="0"/>
              <a:pPr/>
              <a:t>‹#›</a:t>
            </a:fld>
            <a:endParaRPr lang="ar-IQ"/>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BDEC2F8-9AEE-4F68-9E92-DC78E807D232}" type="datetimeFigureOut">
              <a:rPr lang="ar-IQ" smtClean="0"/>
              <a:pPr/>
              <a:t>05/06/1442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93256A7-5546-4205-AA47-BC1D7FD37669}" type="slidenum">
              <a:rPr lang="ar-IQ" smtClean="0"/>
              <a:pPr/>
              <a:t>‹#›</a:t>
            </a:fld>
            <a:endParaRPr lang="ar-IQ"/>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BDEC2F8-9AEE-4F68-9E92-DC78E807D232}" type="datetimeFigureOut">
              <a:rPr lang="ar-IQ" smtClean="0"/>
              <a:pPr/>
              <a:t>05/06/1442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93256A7-5546-4205-AA47-BC1D7FD37669}" type="slidenum">
              <a:rPr lang="ar-IQ" smtClean="0"/>
              <a:pPr/>
              <a:t>‹#›</a:t>
            </a:fld>
            <a:endParaRPr lang="ar-IQ"/>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EC2F8-9AEE-4F68-9E92-DC78E807D232}" type="datetimeFigureOut">
              <a:rPr lang="ar-IQ" smtClean="0"/>
              <a:pPr/>
              <a:t>05/06/1442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93256A7-5546-4205-AA47-BC1D7FD37669}"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BDEC2F8-9AEE-4F68-9E92-DC78E807D232}" type="datetimeFigureOut">
              <a:rPr lang="ar-IQ" smtClean="0"/>
              <a:pPr/>
              <a:t>05/06/1442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93256A7-5546-4205-AA47-BC1D7FD37669}"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BDEC2F8-9AEE-4F68-9E92-DC78E807D232}" type="datetimeFigureOut">
              <a:rPr lang="ar-IQ" smtClean="0"/>
              <a:pPr/>
              <a:t>05/06/1442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93256A7-5546-4205-AA47-BC1D7FD37669}"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BDEC2F8-9AEE-4F68-9E92-DC78E807D232}" type="datetimeFigureOut">
              <a:rPr lang="ar-IQ" smtClean="0"/>
              <a:pPr/>
              <a:t>05/06/1442</a:t>
            </a:fld>
            <a:endParaRPr lang="ar-IQ"/>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IQ"/>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93256A7-5546-4205-AA47-BC1D7FD37669}"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Dislocation_of_hip" TargetMode="External"/><Relationship Id="rId2" Type="http://schemas.openxmlformats.org/officeDocument/2006/relationships/hyperlink" Target="https://en.wikipedia.org/wiki/Club_foot" TargetMode="External"/><Relationship Id="rId1" Type="http://schemas.openxmlformats.org/officeDocument/2006/relationships/slideLayout" Target="../slideLayouts/slideLayout7.xml"/><Relationship Id="rId6" Type="http://schemas.openxmlformats.org/officeDocument/2006/relationships/hyperlink" Target="https://en.wikipedia.org/wiki/Bedsore" TargetMode="External"/><Relationship Id="rId5" Type="http://schemas.openxmlformats.org/officeDocument/2006/relationships/hyperlink" Target="https://en.wikipedia.org/wiki/Urinary_tract_infections" TargetMode="External"/><Relationship Id="rId4" Type="http://schemas.openxmlformats.org/officeDocument/2006/relationships/hyperlink" Target="https://en.wikipedia.org/wiki/Scoliosi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Fetus" TargetMode="External"/><Relationship Id="rId2" Type="http://schemas.openxmlformats.org/officeDocument/2006/relationships/hyperlink" Target="https://en.wikipedia.org/wiki/Maternal_nutrition"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Vertically_transmitted_infection" TargetMode="External"/><Relationship Id="rId3" Type="http://schemas.openxmlformats.org/officeDocument/2006/relationships/hyperlink" Target="https://en.wikipedia.org/wiki/Smoking_and_pregnancy" TargetMode="External"/><Relationship Id="rId7" Type="http://schemas.openxmlformats.org/officeDocument/2006/relationships/hyperlink" Target="https://en.wikipedia.org/wiki/Chromosome" TargetMode="External"/><Relationship Id="rId2" Type="http://schemas.openxmlformats.org/officeDocument/2006/relationships/hyperlink" Target="https://en.wikipedia.org/wiki/Anemia" TargetMode="External"/><Relationship Id="rId1" Type="http://schemas.openxmlformats.org/officeDocument/2006/relationships/slideLayout" Target="../slideLayouts/slideLayout4.xml"/><Relationship Id="rId6" Type="http://schemas.openxmlformats.org/officeDocument/2006/relationships/hyperlink" Target="https://en.wikipedia.org/wiki/Celiac_disease" TargetMode="External"/><Relationship Id="rId5" Type="http://schemas.openxmlformats.org/officeDocument/2006/relationships/hyperlink" Target="https://en.wikipedia.org/wiki/Hypertension" TargetMode="External"/><Relationship Id="rId10" Type="http://schemas.openxmlformats.org/officeDocument/2006/relationships/hyperlink" Target="https://en.wikipedia.org/wiki/Congenital_abnormalities" TargetMode="External"/><Relationship Id="rId4" Type="http://schemas.openxmlformats.org/officeDocument/2006/relationships/hyperlink" Target="https://en.wikipedia.org/wiki/Gestational_diabetes" TargetMode="External"/><Relationship Id="rId9" Type="http://schemas.openxmlformats.org/officeDocument/2006/relationships/hyperlink" Target="https://en.wikipedia.org/wiki/Erythroblastosis_fetali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www.merckmanuals.com/home/blood-disorders/anemia/sickle-cell-disease" TargetMode="External"/><Relationship Id="rId3" Type="http://schemas.openxmlformats.org/officeDocument/2006/relationships/hyperlink" Target="https://www.merckmanuals.com/home/women-s-health-issues/pregnancy-complicated-by-disease/diabetes-during-pregnancy" TargetMode="External"/><Relationship Id="rId7" Type="http://schemas.openxmlformats.org/officeDocument/2006/relationships/hyperlink" Target="https://www.merckmanuals.com/home/women-s-health-issues/pregnancy-complicated-by-disease/anemia-during-pregnancy" TargetMode="External"/><Relationship Id="rId2" Type="http://schemas.openxmlformats.org/officeDocument/2006/relationships/hyperlink" Target="https://www.merckmanuals.com/home/women-s-health-issues/pregnancy-complicated-by-disease/high-blood-pressure-during-pregnancy" TargetMode="External"/><Relationship Id="rId1" Type="http://schemas.openxmlformats.org/officeDocument/2006/relationships/slideLayout" Target="../slideLayouts/slideLayout7.xml"/><Relationship Id="rId6" Type="http://schemas.openxmlformats.org/officeDocument/2006/relationships/hyperlink" Target="https://www.merckmanuals.com/home/women-s-health-issues/pregnancy-complicated-by-disease/autoimmune-disorders-during-pregnancy" TargetMode="External"/><Relationship Id="rId5" Type="http://schemas.openxmlformats.org/officeDocument/2006/relationships/hyperlink" Target="https://www.merckmanuals.com/home/women-s-health-issues/pregnancy-complicated-by-disease/heart-disorders-during-pregnancy" TargetMode="External"/><Relationship Id="rId4" Type="http://schemas.openxmlformats.org/officeDocument/2006/relationships/hyperlink" Target="https://www.merckmanuals.com/home/women-s-health-issues/pregnancy-complicated-by-disease/kidney-disorders-during-pregnanc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msdmanuals.com/professional/pediatrics/perinatal-hematologic-disorders/perinatal-polycythemia-and-hyperviscosity-syndrome" TargetMode="External"/><Relationship Id="rId2" Type="http://schemas.openxmlformats.org/officeDocument/2006/relationships/hyperlink" Target="https://www.msdmanuals.com/professional/pediatrics/metabolic-electrolyte-and-toxic-disorders-in-neonates/neonatal-hypoglycemia" TargetMode="External"/><Relationship Id="rId1" Type="http://schemas.openxmlformats.org/officeDocument/2006/relationships/slideLayout" Target="../slideLayouts/slideLayout7.xml"/><Relationship Id="rId4" Type="http://schemas.openxmlformats.org/officeDocument/2006/relationships/hyperlink" Target="https://www.msdmanuals.com/professional/pediatrics/perinatal-problems/hypothermia-in-neonat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healthline.com/health/obesity" TargetMode="External"/><Relationship Id="rId2" Type="http://schemas.openxmlformats.org/officeDocument/2006/relationships/hyperlink" Target="https://www.healthline.com/health/diabetes"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healthline.com/health/pregnancy/too-much-amniotic-fluid"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healthline.com/health/diabetes"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cincinnatichildrens.org/health/v/vsd/" TargetMode="External"/><Relationship Id="rId2" Type="http://schemas.openxmlformats.org/officeDocument/2006/relationships/hyperlink" Target="http://www.nhlbi.nih.gov/health/health-topics/topics/tof/"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cincinnatichildrens.org/patients/child/encyclopedia/defects/pvs/"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kidshealth.org/en/parents/murmurs.html"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kidshealth.org/en/parents/ekg.html" TargetMode="External"/><Relationship Id="rId2" Type="http://schemas.openxmlformats.org/officeDocument/2006/relationships/hyperlink" Target="https://kidshealth.org/en/parents/pulse-oximetry.html" TargetMode="External"/><Relationship Id="rId1" Type="http://schemas.openxmlformats.org/officeDocument/2006/relationships/slideLayout" Target="../slideLayouts/slideLayout7.xml"/><Relationship Id="rId6" Type="http://schemas.openxmlformats.org/officeDocument/2006/relationships/hyperlink" Target="https://kidshealth.org/en/parents/cardiac-catheter.html" TargetMode="External"/><Relationship Id="rId5" Type="http://schemas.openxmlformats.org/officeDocument/2006/relationships/hyperlink" Target="https://kidshealth.org/en/parents/xray-exam-chest.html" TargetMode="External"/><Relationship Id="rId4" Type="http://schemas.openxmlformats.org/officeDocument/2006/relationships/hyperlink" Target="https://kidshealth.org/en/parents/echo.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nhlbi.nih.gov/health/health-topics/topics/tof/" TargetMode="External"/><Relationship Id="rId2" Type="http://schemas.openxmlformats.org/officeDocument/2006/relationships/hyperlink" Target="http://kidshealth.org/en/parents/spina-bifida.html" TargetMode="External"/><Relationship Id="rId1" Type="http://schemas.openxmlformats.org/officeDocument/2006/relationships/slideLayout" Target="../slideLayouts/slideLayout7.xml"/><Relationship Id="rId4" Type="http://schemas.openxmlformats.org/officeDocument/2006/relationships/hyperlink" Target="http://kidshealth.org/en/parents/down-syndrome.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urology-textbook.com/penis-anatomy.html"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rtl="0"/>
            <a:r>
              <a:rPr lang="en-US" b="1" i="1" dirty="0"/>
              <a:t>Abnormalities of the fetal and newborn babies </a:t>
            </a:r>
            <a:endParaRPr lang="en-US" dirty="0"/>
          </a:p>
        </p:txBody>
      </p:sp>
      <p:sp>
        <p:nvSpPr>
          <p:cNvPr id="3" name="عنوان فرعي 2"/>
          <p:cNvSpPr>
            <a:spLocks noGrp="1"/>
          </p:cNvSpPr>
          <p:nvPr>
            <p:ph type="subTitle" idx="1"/>
          </p:nvPr>
        </p:nvSpPr>
        <p:spPr/>
        <p:txBody>
          <a:bodyPr/>
          <a:lstStyle/>
          <a:p>
            <a:r>
              <a:rPr lang="en-US" sz="3600" dirty="0" smtClean="0"/>
              <a:t>Prof. Dr. </a:t>
            </a:r>
            <a:r>
              <a:rPr lang="en-US" sz="3600" dirty="0" err="1" smtClean="0"/>
              <a:t>Rabea</a:t>
            </a:r>
            <a:r>
              <a:rPr lang="en-US" sz="3600" dirty="0" smtClean="0"/>
              <a:t> M. Ali</a:t>
            </a:r>
            <a:r>
              <a:rPr lang="en-US" dirty="0" smtClean="0"/>
              <a:t> </a:t>
            </a:r>
            <a:endParaRPr lang="ar-IQ" dirty="0"/>
          </a:p>
        </p:txBody>
      </p:sp>
    </p:spTree>
    <p:extLst>
      <p:ext uri="{BB962C8B-B14F-4D97-AF65-F5344CB8AC3E}">
        <p14:creationId xmlns:p14="http://schemas.microsoft.com/office/powerpoint/2010/main" val="31673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424936" cy="4093428"/>
          </a:xfrm>
          <a:prstGeom prst="rect">
            <a:avLst/>
          </a:prstGeom>
        </p:spPr>
        <p:txBody>
          <a:bodyPr wrap="square">
            <a:spAutoFit/>
          </a:bodyPr>
          <a:lstStyle/>
          <a:p>
            <a:pPr algn="just" rtl="0"/>
            <a:r>
              <a:rPr lang="en-US" sz="3600" dirty="0" smtClean="0">
                <a:solidFill>
                  <a:srgbClr val="C00000"/>
                </a:solidFill>
              </a:rPr>
              <a:t>Causes</a:t>
            </a:r>
            <a:endParaRPr lang="en-US" sz="2400" dirty="0" smtClean="0">
              <a:solidFill>
                <a:srgbClr val="C00000"/>
              </a:solidFill>
            </a:endParaRPr>
          </a:p>
          <a:p>
            <a:pPr marL="457200" indent="-457200" algn="just" rtl="0">
              <a:buFont typeface="+mj-lt"/>
              <a:buAutoNum type="arabicPeriod"/>
            </a:pPr>
            <a:r>
              <a:rPr lang="en-US" sz="2800" dirty="0" smtClean="0"/>
              <a:t>family </a:t>
            </a:r>
            <a:r>
              <a:rPr lang="en-US" sz="2800" dirty="0"/>
              <a:t>history of neural tube defects such as spina bifida or anencephaly. </a:t>
            </a:r>
            <a:endParaRPr lang="en-US" sz="2800" dirty="0" smtClean="0"/>
          </a:p>
          <a:p>
            <a:pPr marL="457200" indent="-457200" algn="just" rtl="0">
              <a:buFont typeface="+mj-lt"/>
              <a:buAutoNum type="arabicPeriod"/>
            </a:pPr>
            <a:r>
              <a:rPr lang="en-US" sz="2800" dirty="0" smtClean="0"/>
              <a:t>a </a:t>
            </a:r>
            <a:r>
              <a:rPr lang="en-US" sz="2800" dirty="0"/>
              <a:t>genetic predisposition to developing a neural tube defect and may develop an encephalocele. </a:t>
            </a:r>
            <a:endParaRPr lang="en-US" sz="2800" dirty="0" smtClean="0"/>
          </a:p>
          <a:p>
            <a:pPr marL="457200" indent="-457200" algn="just" rtl="0">
              <a:buFont typeface="+mj-lt"/>
              <a:buAutoNum type="arabicPeriod"/>
            </a:pPr>
            <a:r>
              <a:rPr lang="en-US" sz="2800" dirty="0" smtClean="0"/>
              <a:t>A </a:t>
            </a:r>
            <a:r>
              <a:rPr lang="en-US" sz="2800" dirty="0"/>
              <a:t>person who is genetically predisposed to certain disorders may carry a gene (or </a:t>
            </a:r>
            <a:r>
              <a:rPr lang="en-US" sz="2800" dirty="0" smtClean="0"/>
              <a:t>genes)that  activated</a:t>
            </a:r>
            <a:r>
              <a:rPr lang="en-US" sz="2800" dirty="0"/>
              <a:t>” under certain circumstances, such as the exposure to particular environmental factors.</a:t>
            </a:r>
            <a:endParaRPr lang="ar-IQ" sz="2800" dirty="0"/>
          </a:p>
        </p:txBody>
      </p:sp>
    </p:spTree>
    <p:extLst>
      <p:ext uri="{BB962C8B-B14F-4D97-AF65-F5344CB8AC3E}">
        <p14:creationId xmlns:p14="http://schemas.microsoft.com/office/powerpoint/2010/main" val="13826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424936" cy="1938992"/>
          </a:xfrm>
          <a:prstGeom prst="rect">
            <a:avLst/>
          </a:prstGeom>
        </p:spPr>
        <p:txBody>
          <a:bodyPr wrap="square">
            <a:spAutoFit/>
          </a:bodyPr>
          <a:lstStyle/>
          <a:p>
            <a:pPr marL="342900" indent="-342900" algn="just" rtl="0">
              <a:buFont typeface="Wingdings" pitchFamily="2" charset="2"/>
              <a:buChar char="§"/>
            </a:pPr>
            <a:r>
              <a:rPr lang="en-US" sz="2400" b="1" dirty="0">
                <a:solidFill>
                  <a:srgbClr val="C00000"/>
                </a:solidFill>
              </a:rPr>
              <a:t>Spina bifida</a:t>
            </a:r>
            <a:r>
              <a:rPr lang="en-US" sz="2400" dirty="0"/>
              <a:t> is a birth defect that occurs when the spine and </a:t>
            </a:r>
            <a:r>
              <a:rPr lang="en-US" sz="2400" b="1" dirty="0"/>
              <a:t>spinal</a:t>
            </a:r>
            <a:r>
              <a:rPr lang="en-US" sz="2400" dirty="0"/>
              <a:t> cord don't form properly. It's a type of neural tube defect. The neural tube is the structure in a developing embryo that eventually becomes the baby's brain, </a:t>
            </a:r>
            <a:r>
              <a:rPr lang="en-US" sz="2400" b="1" dirty="0"/>
              <a:t>spinal</a:t>
            </a:r>
            <a:r>
              <a:rPr lang="en-US" sz="2400" dirty="0"/>
              <a:t> cord and the tissues that enclose them.</a:t>
            </a:r>
            <a:endParaRPr lang="ar-IQ" sz="2400" dirty="0"/>
          </a:p>
        </p:txBody>
      </p:sp>
      <p:pic>
        <p:nvPicPr>
          <p:cNvPr id="7170" name="Picture 2" descr="Spina bifida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636912"/>
            <a:ext cx="5534499"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75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260648"/>
            <a:ext cx="7056784" cy="3416320"/>
          </a:xfrm>
          <a:prstGeom prst="rect">
            <a:avLst/>
          </a:prstGeom>
        </p:spPr>
        <p:txBody>
          <a:bodyPr wrap="square">
            <a:spAutoFit/>
          </a:bodyPr>
          <a:lstStyle/>
          <a:p>
            <a:pPr algn="just" rtl="0"/>
            <a:r>
              <a:rPr lang="en-US" sz="2400" dirty="0" smtClean="0"/>
              <a:t>Symptoms </a:t>
            </a:r>
          </a:p>
          <a:p>
            <a:pPr marL="457200" indent="-457200" algn="just" rtl="0">
              <a:buFont typeface="+mj-lt"/>
              <a:buAutoNum type="arabicPeriod"/>
            </a:pPr>
            <a:r>
              <a:rPr lang="en-US" sz="2400" dirty="0" smtClean="0"/>
              <a:t>Leg </a:t>
            </a:r>
            <a:r>
              <a:rPr lang="en-US" sz="2400" dirty="0"/>
              <a:t>weakness and </a:t>
            </a:r>
            <a:r>
              <a:rPr lang="en-US" sz="2400" dirty="0" smtClean="0"/>
              <a:t>paralysis</a:t>
            </a:r>
            <a:endParaRPr lang="en-US" sz="2400" dirty="0"/>
          </a:p>
          <a:p>
            <a:pPr marL="457200" indent="-457200" algn="just" rtl="0">
              <a:buFont typeface="+mj-lt"/>
              <a:buAutoNum type="arabicPeriod"/>
            </a:pPr>
            <a:r>
              <a:rPr lang="en-US" sz="2400" dirty="0"/>
              <a:t>Orthopedic abnormalities (i.e., </a:t>
            </a:r>
            <a:r>
              <a:rPr lang="en-US" sz="2400" dirty="0">
                <a:hlinkClick r:id="rId2" tooltip="Club foot"/>
              </a:rPr>
              <a:t>club foot</a:t>
            </a:r>
            <a:r>
              <a:rPr lang="en-US" sz="2400" dirty="0"/>
              <a:t>, </a:t>
            </a:r>
            <a:r>
              <a:rPr lang="en-US" sz="2400" dirty="0">
                <a:hlinkClick r:id="rId3" tooltip="Dislocation of hip"/>
              </a:rPr>
              <a:t>hip dislocation</a:t>
            </a:r>
            <a:r>
              <a:rPr lang="en-US" sz="2400" dirty="0"/>
              <a:t>, </a:t>
            </a:r>
            <a:r>
              <a:rPr lang="en-US" sz="2400" dirty="0">
                <a:hlinkClick r:id="rId4" tooltip="Scoliosis"/>
              </a:rPr>
              <a:t>scoliosis</a:t>
            </a:r>
            <a:r>
              <a:rPr lang="en-US" sz="2400" dirty="0" smtClean="0"/>
              <a:t>)</a:t>
            </a:r>
            <a:endParaRPr lang="en-US" sz="2400" dirty="0"/>
          </a:p>
          <a:p>
            <a:pPr marL="457200" indent="-457200" algn="just" rtl="0">
              <a:buFont typeface="+mj-lt"/>
              <a:buAutoNum type="arabicPeriod"/>
            </a:pPr>
            <a:r>
              <a:rPr lang="en-US" sz="2400" dirty="0"/>
              <a:t>Bladder and bowel control problems, including incontinence, </a:t>
            </a:r>
            <a:r>
              <a:rPr lang="en-US" sz="2400" dirty="0">
                <a:hlinkClick r:id="rId5" tooltip="Urinary tract infections"/>
              </a:rPr>
              <a:t>urinary tract infections</a:t>
            </a:r>
            <a:r>
              <a:rPr lang="en-US" sz="2400" dirty="0"/>
              <a:t>, and poor kidney </a:t>
            </a:r>
            <a:r>
              <a:rPr lang="en-US" sz="2400" dirty="0" smtClean="0"/>
              <a:t>function</a:t>
            </a:r>
            <a:endParaRPr lang="en-US" sz="2400" dirty="0"/>
          </a:p>
          <a:p>
            <a:pPr marL="457200" indent="-457200" algn="just" rtl="0">
              <a:buFont typeface="+mj-lt"/>
              <a:buAutoNum type="arabicPeriod"/>
            </a:pPr>
            <a:r>
              <a:rPr lang="en-US" sz="2400" dirty="0">
                <a:hlinkClick r:id="rId6" tooltip="Bedsore"/>
              </a:rPr>
              <a:t>Pressure sores</a:t>
            </a:r>
            <a:r>
              <a:rPr lang="en-US" sz="2400" dirty="0"/>
              <a:t> and skin </a:t>
            </a:r>
            <a:r>
              <a:rPr lang="en-US" sz="2400" dirty="0" smtClean="0"/>
              <a:t>irritations</a:t>
            </a:r>
            <a:endParaRPr lang="en-US" sz="2400" dirty="0"/>
          </a:p>
          <a:p>
            <a:pPr marL="457200" indent="-457200" algn="just" rtl="0">
              <a:buFont typeface="+mj-lt"/>
              <a:buAutoNum type="arabicPeriod"/>
            </a:pPr>
            <a:r>
              <a:rPr lang="en-US" sz="2400" dirty="0"/>
              <a:t>Abnormal eye </a:t>
            </a:r>
            <a:r>
              <a:rPr lang="en-US" sz="2400" dirty="0" smtClean="0"/>
              <a:t>movement</a:t>
            </a:r>
            <a:endParaRPr lang="en-US" sz="2400" dirty="0"/>
          </a:p>
        </p:txBody>
      </p:sp>
    </p:spTree>
    <p:extLst>
      <p:ext uri="{BB962C8B-B14F-4D97-AF65-F5344CB8AC3E}">
        <p14:creationId xmlns:p14="http://schemas.microsoft.com/office/powerpoint/2010/main" val="1423884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568952" cy="1200329"/>
          </a:xfrm>
          <a:prstGeom prst="rect">
            <a:avLst/>
          </a:prstGeom>
        </p:spPr>
        <p:txBody>
          <a:bodyPr wrap="square">
            <a:spAutoFit/>
          </a:bodyPr>
          <a:lstStyle/>
          <a:p>
            <a:pPr algn="just" rtl="0"/>
            <a:r>
              <a:rPr lang="en-US" sz="2400" dirty="0">
                <a:solidFill>
                  <a:srgbClr val="C00000"/>
                </a:solidFill>
              </a:rPr>
              <a:t>Diagnosis</a:t>
            </a:r>
          </a:p>
          <a:p>
            <a:pPr algn="just" rtl="0"/>
            <a:r>
              <a:rPr lang="en-US" sz="2400" dirty="0"/>
              <a:t>Spina bifida can be diagnosed during pregnancy or after the baby is born. </a:t>
            </a:r>
          </a:p>
        </p:txBody>
      </p:sp>
      <p:sp>
        <p:nvSpPr>
          <p:cNvPr id="3" name="مستطيل 2"/>
          <p:cNvSpPr/>
          <p:nvPr/>
        </p:nvSpPr>
        <p:spPr>
          <a:xfrm>
            <a:off x="483114" y="1772816"/>
            <a:ext cx="8121334" cy="4462760"/>
          </a:xfrm>
          <a:prstGeom prst="rect">
            <a:avLst/>
          </a:prstGeom>
        </p:spPr>
        <p:txBody>
          <a:bodyPr wrap="square">
            <a:spAutoFit/>
          </a:bodyPr>
          <a:lstStyle/>
          <a:p>
            <a:pPr algn="just" rtl="0"/>
            <a:r>
              <a:rPr lang="en-US" sz="2400" b="1" dirty="0" smtClean="0"/>
              <a:t>Types</a:t>
            </a:r>
          </a:p>
          <a:p>
            <a:pPr marL="342900" indent="-342900" algn="just" rtl="0">
              <a:buFont typeface="Wingdings" pitchFamily="2" charset="2"/>
              <a:buChar char="Ø"/>
            </a:pPr>
            <a:r>
              <a:rPr lang="en-US" sz="2400" b="1" dirty="0"/>
              <a:t>Spina Bifida Occulta: </a:t>
            </a:r>
            <a:r>
              <a:rPr lang="en-US" sz="2400" dirty="0"/>
              <a:t>is the mildest type of spina bifida. It is sometimes called “hidden” spina bifida. With it, there is a small gap in the spine, but no opening or sac on the back</a:t>
            </a:r>
          </a:p>
          <a:p>
            <a:pPr marL="342900" indent="-342900" algn="just" rtl="0">
              <a:buFont typeface="Wingdings" pitchFamily="2" charset="2"/>
              <a:buChar char="Ø"/>
            </a:pPr>
            <a:r>
              <a:rPr lang="en-US" sz="2400" b="1" dirty="0"/>
              <a:t>Meningocele</a:t>
            </a:r>
            <a:r>
              <a:rPr lang="en-US" sz="2400" dirty="0"/>
              <a:t> :a sac of fluid comes through an opening in the baby’s back. But, the spinal cord is not in this sac.</a:t>
            </a:r>
          </a:p>
          <a:p>
            <a:pPr marL="342900" indent="-342900" algn="just" rtl="0">
              <a:buFont typeface="Wingdings" pitchFamily="2" charset="2"/>
              <a:buChar char="Ø"/>
            </a:pPr>
            <a:r>
              <a:rPr lang="en-US" sz="2400" b="1" dirty="0" smtClean="0"/>
              <a:t>Myelomeningocele: </a:t>
            </a:r>
            <a:r>
              <a:rPr lang="en-US" sz="2400" dirty="0" smtClean="0"/>
              <a:t>is </a:t>
            </a:r>
            <a:r>
              <a:rPr lang="en-US" sz="2400" dirty="0"/>
              <a:t>the most serious type of spina bifida. With this condition, a sac of fluid comes through an opening in the baby’s back. Part of the spinal cord and nerves are in this sac and are damaged. </a:t>
            </a:r>
            <a:r>
              <a:rPr lang="en-US" sz="2400" dirty="0" smtClean="0"/>
              <a:t>                 </a:t>
            </a:r>
            <a:endParaRPr lang="en-US" sz="2400" b="1" dirty="0" smtClean="0"/>
          </a:p>
          <a:p>
            <a:pPr algn="just" rtl="0"/>
            <a:endParaRPr lang="ar-IQ" sz="2000" dirty="0"/>
          </a:p>
        </p:txBody>
      </p:sp>
    </p:spTree>
    <p:extLst>
      <p:ext uri="{BB962C8B-B14F-4D97-AF65-F5344CB8AC3E}">
        <p14:creationId xmlns:p14="http://schemas.microsoft.com/office/powerpoint/2010/main" val="326593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ypes of spina bifida: Spina bifida occulta, meningocele, myelomeningoce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32656"/>
            <a:ext cx="792088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88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16632"/>
            <a:ext cx="6192688" cy="523220"/>
          </a:xfrm>
          <a:prstGeom prst="rect">
            <a:avLst/>
          </a:prstGeom>
        </p:spPr>
        <p:txBody>
          <a:bodyPr wrap="square">
            <a:spAutoFit/>
          </a:bodyPr>
          <a:lstStyle/>
          <a:p>
            <a:pPr marL="800100" lvl="1" indent="-342900" algn="l" rtl="0">
              <a:buFont typeface="Wingdings" pitchFamily="2" charset="2"/>
              <a:buChar char="q"/>
            </a:pPr>
            <a:r>
              <a:rPr lang="en-US" sz="2800" b="1" dirty="0" smtClean="0">
                <a:solidFill>
                  <a:srgbClr val="C00000"/>
                </a:solidFill>
              </a:rPr>
              <a:t>Cleft lip and cleft palate</a:t>
            </a:r>
            <a:endParaRPr lang="en-US" sz="2000" b="1" dirty="0">
              <a:solidFill>
                <a:srgbClr val="C00000"/>
              </a:solidFill>
            </a:endParaRPr>
          </a:p>
        </p:txBody>
      </p:sp>
      <p:sp>
        <p:nvSpPr>
          <p:cNvPr id="3" name="مستطيل 2"/>
          <p:cNvSpPr/>
          <p:nvPr/>
        </p:nvSpPr>
        <p:spPr>
          <a:xfrm>
            <a:off x="500916" y="807854"/>
            <a:ext cx="8103531" cy="1569660"/>
          </a:xfrm>
          <a:prstGeom prst="rect">
            <a:avLst/>
          </a:prstGeom>
        </p:spPr>
        <p:txBody>
          <a:bodyPr wrap="square">
            <a:spAutoFit/>
          </a:bodyPr>
          <a:lstStyle/>
          <a:p>
            <a:pPr algn="just" rtl="0"/>
            <a:r>
              <a:rPr lang="en-US" sz="2400" dirty="0"/>
              <a:t>Cleft lip and cleft palate are openings or splits in the upper lip, the roof of the mouth (palate) or both. Cleft lip and cleft palate result when facial structures that are developing in an unborn baby don't close completely.</a:t>
            </a:r>
            <a:endParaRPr lang="ar-IQ" sz="2400" dirty="0"/>
          </a:p>
        </p:txBody>
      </p:sp>
      <p:sp>
        <p:nvSpPr>
          <p:cNvPr id="4" name="مستطيل 3"/>
          <p:cNvSpPr/>
          <p:nvPr/>
        </p:nvSpPr>
        <p:spPr>
          <a:xfrm>
            <a:off x="772016" y="3212976"/>
            <a:ext cx="7848872" cy="2308324"/>
          </a:xfrm>
          <a:prstGeom prst="rect">
            <a:avLst/>
          </a:prstGeom>
        </p:spPr>
        <p:txBody>
          <a:bodyPr wrap="square">
            <a:spAutoFit/>
          </a:bodyPr>
          <a:lstStyle/>
          <a:p>
            <a:pPr algn="just" rtl="0"/>
            <a:r>
              <a:rPr lang="en-US" sz="2400" b="1" dirty="0">
                <a:solidFill>
                  <a:srgbClr val="FF0000"/>
                </a:solidFill>
              </a:rPr>
              <a:t>Symptoms</a:t>
            </a:r>
          </a:p>
          <a:p>
            <a:pPr marL="342900" indent="-342900" algn="l" rtl="0">
              <a:buFont typeface="Wingdings" pitchFamily="2" charset="2"/>
              <a:buChar char="v"/>
            </a:pPr>
            <a:r>
              <a:rPr lang="en-US" sz="2400" dirty="0"/>
              <a:t>Difficulty with feedings</a:t>
            </a:r>
          </a:p>
          <a:p>
            <a:pPr marL="342900" indent="-342900" algn="l" rtl="0">
              <a:buFont typeface="Wingdings" pitchFamily="2" charset="2"/>
              <a:buChar char="v"/>
            </a:pPr>
            <a:r>
              <a:rPr lang="en-US" sz="2400" dirty="0"/>
              <a:t>Difficulty swallowing, with potential for liquids or foods to come out the nose</a:t>
            </a:r>
          </a:p>
          <a:p>
            <a:pPr marL="342900" indent="-342900" algn="l" rtl="0">
              <a:buFont typeface="Wingdings" pitchFamily="2" charset="2"/>
              <a:buChar char="v"/>
            </a:pPr>
            <a:r>
              <a:rPr lang="en-US" sz="2400" dirty="0"/>
              <a:t>Nasal speaking voice</a:t>
            </a:r>
          </a:p>
          <a:p>
            <a:pPr marL="342900" indent="-342900" algn="l" rtl="0">
              <a:buFont typeface="Wingdings" pitchFamily="2" charset="2"/>
              <a:buChar char="v"/>
            </a:pPr>
            <a:r>
              <a:rPr lang="en-US" sz="2400" dirty="0"/>
              <a:t>Chronic ear infections</a:t>
            </a:r>
          </a:p>
        </p:txBody>
      </p:sp>
    </p:spTree>
    <p:extLst>
      <p:ext uri="{BB962C8B-B14F-4D97-AF65-F5344CB8AC3E}">
        <p14:creationId xmlns:p14="http://schemas.microsoft.com/office/powerpoint/2010/main" val="378769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474345"/>
            <a:ext cx="8064896" cy="4093428"/>
          </a:xfrm>
          <a:prstGeom prst="rect">
            <a:avLst/>
          </a:prstGeom>
        </p:spPr>
        <p:txBody>
          <a:bodyPr wrap="square">
            <a:spAutoFit/>
          </a:bodyPr>
          <a:lstStyle/>
          <a:p>
            <a:pPr marL="342900" indent="-342900" algn="just" rtl="0">
              <a:buFont typeface="Wingdings" pitchFamily="2" charset="2"/>
              <a:buChar char="§"/>
            </a:pPr>
            <a:r>
              <a:rPr lang="en-US" sz="3600" b="1" u="sng" dirty="0">
                <a:solidFill>
                  <a:srgbClr val="C00000"/>
                </a:solidFill>
              </a:rPr>
              <a:t>Risk factors</a:t>
            </a:r>
          </a:p>
          <a:p>
            <a:pPr marL="342900" indent="-342900" algn="just" rtl="0">
              <a:buFont typeface="Wingdings" pitchFamily="2" charset="2"/>
              <a:buChar char="q"/>
            </a:pPr>
            <a:r>
              <a:rPr lang="en-US" sz="2800" b="1" dirty="0" smtClean="0"/>
              <a:t>Family </a:t>
            </a:r>
            <a:r>
              <a:rPr lang="en-US" sz="2800" b="1" dirty="0"/>
              <a:t>history.</a:t>
            </a:r>
            <a:r>
              <a:rPr lang="en-US" sz="2800" dirty="0"/>
              <a:t> Parents with a family history of cleft lip or cleft palate face a higher risk of having a baby with a cleft.</a:t>
            </a:r>
          </a:p>
          <a:p>
            <a:pPr marL="342900" indent="-342900" algn="just" rtl="0">
              <a:buFont typeface="Wingdings" pitchFamily="2" charset="2"/>
              <a:buChar char="q"/>
            </a:pPr>
            <a:r>
              <a:rPr lang="en-US" sz="2800" b="1" dirty="0"/>
              <a:t>Exposure to certain substances during pregnancy.</a:t>
            </a:r>
            <a:r>
              <a:rPr lang="en-US" sz="2800" dirty="0"/>
              <a:t> </a:t>
            </a:r>
            <a:r>
              <a:rPr lang="en-US" sz="2800" dirty="0" smtClean="0"/>
              <a:t>smoke </a:t>
            </a:r>
            <a:r>
              <a:rPr lang="en-US" sz="2800" dirty="0"/>
              <a:t>cigarettes, drink alcohol or take certain medications.</a:t>
            </a:r>
          </a:p>
          <a:p>
            <a:pPr marL="342900" indent="-342900" algn="just" rtl="0">
              <a:buFont typeface="Wingdings" pitchFamily="2" charset="2"/>
              <a:buChar char="q"/>
            </a:pPr>
            <a:r>
              <a:rPr lang="en-US" sz="2800" b="1" dirty="0"/>
              <a:t>Having diabetes.</a:t>
            </a:r>
            <a:r>
              <a:rPr lang="en-US" sz="2800" dirty="0"/>
              <a:t> </a:t>
            </a:r>
            <a:endParaRPr lang="en-US" sz="2800" dirty="0" smtClean="0"/>
          </a:p>
          <a:p>
            <a:pPr marL="342900" indent="-342900" algn="just" rtl="0">
              <a:buFont typeface="Wingdings" pitchFamily="2" charset="2"/>
              <a:buChar char="q"/>
            </a:pPr>
            <a:r>
              <a:rPr lang="en-US" sz="2800" b="1" dirty="0" smtClean="0"/>
              <a:t>Being </a:t>
            </a:r>
            <a:r>
              <a:rPr lang="en-US" sz="2800" b="1" dirty="0"/>
              <a:t>obese during pregnancy.</a:t>
            </a:r>
            <a:r>
              <a:rPr lang="en-US" sz="2800" dirty="0"/>
              <a:t> </a:t>
            </a:r>
          </a:p>
        </p:txBody>
      </p:sp>
    </p:spTree>
    <p:extLst>
      <p:ext uri="{BB962C8B-B14F-4D97-AF65-F5344CB8AC3E}">
        <p14:creationId xmlns:p14="http://schemas.microsoft.com/office/powerpoint/2010/main" val="3691172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208912" cy="2062103"/>
          </a:xfrm>
          <a:prstGeom prst="rect">
            <a:avLst/>
          </a:prstGeom>
        </p:spPr>
        <p:txBody>
          <a:bodyPr wrap="square">
            <a:spAutoFit/>
          </a:bodyPr>
          <a:lstStyle/>
          <a:p>
            <a:pPr algn="just" rtl="0"/>
            <a:r>
              <a:rPr lang="en-US" sz="3200" b="1" u="sng" dirty="0" smtClean="0">
                <a:solidFill>
                  <a:srgbClr val="FF0000"/>
                </a:solidFill>
              </a:rPr>
              <a:t>Types</a:t>
            </a:r>
            <a:endParaRPr lang="en-US" b="1" u="sng" dirty="0" smtClean="0">
              <a:solidFill>
                <a:srgbClr val="FF0000"/>
              </a:solidFill>
            </a:endParaRPr>
          </a:p>
          <a:p>
            <a:pPr algn="just" rtl="0"/>
            <a:r>
              <a:rPr lang="en-US" sz="2400" dirty="0" smtClean="0"/>
              <a:t>Incomplete </a:t>
            </a:r>
            <a:r>
              <a:rPr lang="en-US" sz="2400" dirty="0"/>
              <a:t>unilateral </a:t>
            </a:r>
            <a:r>
              <a:rPr lang="en-US" sz="2400" b="1" dirty="0"/>
              <a:t>cleft lip</a:t>
            </a:r>
            <a:r>
              <a:rPr lang="en-US" sz="2400" dirty="0"/>
              <a:t>. ...</a:t>
            </a:r>
          </a:p>
          <a:p>
            <a:pPr algn="just" rtl="0"/>
            <a:r>
              <a:rPr lang="en-US" sz="2400" dirty="0"/>
              <a:t>Complete unilateral </a:t>
            </a:r>
            <a:r>
              <a:rPr lang="en-US" sz="2400" b="1" dirty="0"/>
              <a:t>cleft lip</a:t>
            </a:r>
            <a:r>
              <a:rPr lang="en-US" sz="2400" dirty="0"/>
              <a:t>. ...</a:t>
            </a:r>
          </a:p>
          <a:p>
            <a:pPr algn="just" rtl="0"/>
            <a:r>
              <a:rPr lang="en-US" sz="2400" dirty="0"/>
              <a:t>Incomplete bilateral </a:t>
            </a:r>
            <a:r>
              <a:rPr lang="en-US" sz="2400" b="1" dirty="0"/>
              <a:t>cleft lip</a:t>
            </a:r>
            <a:r>
              <a:rPr lang="en-US" sz="2400" dirty="0"/>
              <a:t>. ...</a:t>
            </a:r>
          </a:p>
          <a:p>
            <a:pPr algn="just" rtl="0"/>
            <a:r>
              <a:rPr lang="en-US" sz="2400" dirty="0"/>
              <a:t>Complete bilateral </a:t>
            </a:r>
            <a:r>
              <a:rPr lang="en-US" sz="2400" b="1" dirty="0"/>
              <a:t>cleft lip</a:t>
            </a:r>
            <a:endParaRPr lang="en-US" sz="2400" dirty="0"/>
          </a:p>
        </p:txBody>
      </p:sp>
      <p:sp>
        <p:nvSpPr>
          <p:cNvPr id="3" name="AutoShape 2" descr="Cleft lip and palate in neonates | Better Safer Car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9220" name="Picture 4" descr="Cleft lip and palate in neonates | Better Safer C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267" y="2852936"/>
            <a:ext cx="6715125"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46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188640"/>
            <a:ext cx="7920880" cy="1938992"/>
          </a:xfrm>
          <a:prstGeom prst="rect">
            <a:avLst/>
          </a:prstGeom>
        </p:spPr>
        <p:txBody>
          <a:bodyPr wrap="square">
            <a:spAutoFit/>
          </a:bodyPr>
          <a:lstStyle/>
          <a:p>
            <a:pPr algn="l" rtl="0"/>
            <a:r>
              <a:rPr lang="en-US" sz="2400" b="1" dirty="0"/>
              <a:t>Types of Cleft Palate</a:t>
            </a:r>
            <a:endParaRPr lang="en-US" sz="2400" dirty="0"/>
          </a:p>
          <a:p>
            <a:pPr marL="342900" indent="-342900" algn="l" rtl="0">
              <a:buFont typeface="Wingdings" pitchFamily="2" charset="2"/>
              <a:buChar char="§"/>
            </a:pPr>
            <a:r>
              <a:rPr lang="en-US" sz="2400" dirty="0"/>
              <a:t>Incomplete </a:t>
            </a:r>
            <a:r>
              <a:rPr lang="en-US" sz="2400" b="1" dirty="0"/>
              <a:t>cleft palate</a:t>
            </a:r>
            <a:r>
              <a:rPr lang="en-US" sz="2400" dirty="0"/>
              <a:t>. </a:t>
            </a:r>
            <a:endParaRPr lang="en-US" sz="2400" dirty="0" smtClean="0"/>
          </a:p>
          <a:p>
            <a:pPr marL="342900" indent="-342900" algn="l" rtl="0">
              <a:buFont typeface="Wingdings" pitchFamily="2" charset="2"/>
              <a:buChar char="§"/>
            </a:pPr>
            <a:r>
              <a:rPr lang="en-US" sz="2400" dirty="0" smtClean="0"/>
              <a:t>Unilateral Complete</a:t>
            </a:r>
            <a:r>
              <a:rPr lang="en-US" sz="2400" dirty="0"/>
              <a:t> </a:t>
            </a:r>
            <a:r>
              <a:rPr lang="en-US" sz="2400" b="1" dirty="0"/>
              <a:t>cleft palate</a:t>
            </a:r>
            <a:r>
              <a:rPr lang="en-US" sz="2400" dirty="0"/>
              <a:t>. </a:t>
            </a:r>
            <a:endParaRPr lang="en-US" sz="2400" dirty="0" smtClean="0"/>
          </a:p>
          <a:p>
            <a:pPr marL="342900" indent="-342900" algn="l" rtl="0">
              <a:buFont typeface="Wingdings" pitchFamily="2" charset="2"/>
              <a:buChar char="§"/>
            </a:pPr>
            <a:r>
              <a:rPr lang="en-US" sz="2400" dirty="0" smtClean="0"/>
              <a:t>Bilateral complete </a:t>
            </a:r>
          </a:p>
          <a:p>
            <a:pPr marL="342900" indent="-342900" algn="l" rtl="0">
              <a:buFont typeface="Wingdings" pitchFamily="2" charset="2"/>
              <a:buChar char="§"/>
            </a:pPr>
            <a:endParaRPr lang="en-US" sz="2400" dirty="0"/>
          </a:p>
        </p:txBody>
      </p:sp>
      <p:pic>
        <p:nvPicPr>
          <p:cNvPr id="3" name="Picture 4" descr="Cleft Lip and Palate Awareness Week 2012 | Transforming Fa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348880"/>
            <a:ext cx="770485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24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06376" y="476672"/>
            <a:ext cx="2293416" cy="461665"/>
          </a:xfrm>
          <a:prstGeom prst="rect">
            <a:avLst/>
          </a:prstGeom>
        </p:spPr>
        <p:txBody>
          <a:bodyPr wrap="square">
            <a:spAutoFit/>
          </a:bodyPr>
          <a:lstStyle/>
          <a:p>
            <a:pPr marL="342900" indent="-342900" algn="l" rtl="0">
              <a:buFont typeface="Wingdings" pitchFamily="2" charset="2"/>
              <a:buChar char="q"/>
            </a:pPr>
            <a:r>
              <a:rPr lang="en-US" sz="2400" b="1" i="1" dirty="0">
                <a:solidFill>
                  <a:srgbClr val="C00000"/>
                </a:solidFill>
              </a:rPr>
              <a:t>IUGR</a:t>
            </a:r>
            <a:endParaRPr lang="ar-IQ" dirty="0">
              <a:solidFill>
                <a:srgbClr val="C00000"/>
              </a:solidFill>
            </a:endParaRPr>
          </a:p>
        </p:txBody>
      </p:sp>
      <p:sp>
        <p:nvSpPr>
          <p:cNvPr id="3" name="مستطيل 2"/>
          <p:cNvSpPr/>
          <p:nvPr/>
        </p:nvSpPr>
        <p:spPr>
          <a:xfrm>
            <a:off x="467544" y="1052736"/>
            <a:ext cx="7272808" cy="1938992"/>
          </a:xfrm>
          <a:prstGeom prst="rect">
            <a:avLst/>
          </a:prstGeom>
        </p:spPr>
        <p:txBody>
          <a:bodyPr wrap="square">
            <a:spAutoFit/>
          </a:bodyPr>
          <a:lstStyle/>
          <a:p>
            <a:pPr algn="just" rtl="0"/>
            <a:r>
              <a:rPr lang="en-US" sz="2400" b="1" dirty="0"/>
              <a:t>Intrauterine growth restriction</a:t>
            </a:r>
            <a:r>
              <a:rPr lang="en-US" sz="2400" dirty="0"/>
              <a:t> (</a:t>
            </a:r>
            <a:r>
              <a:rPr lang="en-US" sz="2400" b="1" dirty="0"/>
              <a:t>IUGR</a:t>
            </a:r>
            <a:r>
              <a:rPr lang="en-US" sz="2400" dirty="0"/>
              <a:t>) refers to poor growth of a fetus while in the mother's womb during pregnancy. </a:t>
            </a:r>
            <a:r>
              <a:rPr lang="en-US" sz="2400" dirty="0" smtClean="0"/>
              <a:t>Because of poor</a:t>
            </a:r>
            <a:r>
              <a:rPr lang="en-US" sz="2400" dirty="0"/>
              <a:t> </a:t>
            </a:r>
            <a:r>
              <a:rPr lang="en-US" sz="2400" dirty="0">
                <a:hlinkClick r:id="rId2" tooltip="Maternal nutrition"/>
              </a:rPr>
              <a:t>maternal nutrition</a:t>
            </a:r>
            <a:r>
              <a:rPr lang="en-US" sz="2400" dirty="0"/>
              <a:t> or lack of adequate oxygen supply to the </a:t>
            </a:r>
            <a:r>
              <a:rPr lang="en-US" sz="2400" dirty="0">
                <a:hlinkClick r:id="rId3" tooltip="Fetus"/>
              </a:rPr>
              <a:t>fetus</a:t>
            </a:r>
            <a:endParaRPr lang="ar-IQ" sz="2400" dirty="0"/>
          </a:p>
        </p:txBody>
      </p:sp>
      <p:pic>
        <p:nvPicPr>
          <p:cNvPr id="5" name="Picture 2" descr="An IUGR baby: Ally and Tobi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3356992"/>
            <a:ext cx="7272808"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27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1640" y="332656"/>
            <a:ext cx="6624736" cy="2800767"/>
          </a:xfrm>
          <a:prstGeom prst="rect">
            <a:avLst/>
          </a:prstGeom>
        </p:spPr>
        <p:txBody>
          <a:bodyPr wrap="square">
            <a:spAutoFit/>
          </a:bodyPr>
          <a:lstStyle/>
          <a:p>
            <a:pPr lvl="0" algn="just" rtl="0"/>
            <a:r>
              <a:rPr lang="en-US" sz="2800" b="1" i="1" u="sng" dirty="0" smtClean="0">
                <a:solidFill>
                  <a:srgbClr val="FF0000"/>
                </a:solidFill>
              </a:rPr>
              <a:t>Definitions: </a:t>
            </a:r>
          </a:p>
          <a:p>
            <a:pPr lvl="0" algn="just" rtl="0"/>
            <a:endParaRPr lang="en-US" sz="2400" dirty="0"/>
          </a:p>
          <a:p>
            <a:pPr algn="just" rtl="0"/>
            <a:r>
              <a:rPr lang="en-US" sz="2800" b="1" u="sng" dirty="0">
                <a:solidFill>
                  <a:schemeClr val="accent1">
                    <a:lumMod val="60000"/>
                    <a:lumOff val="40000"/>
                  </a:schemeClr>
                </a:solidFill>
              </a:rPr>
              <a:t>A congenital disorder </a:t>
            </a:r>
            <a:endParaRPr lang="en-US" sz="2800" b="1" u="sng" dirty="0" smtClean="0">
              <a:solidFill>
                <a:schemeClr val="accent1">
                  <a:lumMod val="60000"/>
                  <a:lumOff val="40000"/>
                </a:schemeClr>
              </a:solidFill>
            </a:endParaRPr>
          </a:p>
          <a:p>
            <a:pPr algn="just" rtl="0"/>
            <a:r>
              <a:rPr lang="en-US" sz="2400" dirty="0" smtClean="0"/>
              <a:t>is </a:t>
            </a:r>
            <a:r>
              <a:rPr lang="en-US" sz="2400" dirty="0"/>
              <a:t>a medical </a:t>
            </a:r>
            <a:r>
              <a:rPr lang="en-US" sz="2400" b="1" dirty="0"/>
              <a:t>condition</a:t>
            </a:r>
            <a:r>
              <a:rPr lang="en-US" sz="2400" dirty="0"/>
              <a:t> that is present at or before birth. </a:t>
            </a:r>
            <a:r>
              <a:rPr lang="en-US" sz="2400" dirty="0" smtClean="0"/>
              <a:t>can </a:t>
            </a:r>
            <a:r>
              <a:rPr lang="en-US" sz="2400" dirty="0"/>
              <a:t>be acquired during the fetal stage of development or from the genetic make up of the parents.</a:t>
            </a:r>
          </a:p>
        </p:txBody>
      </p:sp>
      <p:sp>
        <p:nvSpPr>
          <p:cNvPr id="4" name="مستطيل 3"/>
          <p:cNvSpPr/>
          <p:nvPr/>
        </p:nvSpPr>
        <p:spPr>
          <a:xfrm>
            <a:off x="1356375" y="3573016"/>
            <a:ext cx="6768752" cy="2246769"/>
          </a:xfrm>
          <a:prstGeom prst="rect">
            <a:avLst/>
          </a:prstGeom>
        </p:spPr>
        <p:txBody>
          <a:bodyPr wrap="square">
            <a:spAutoFit/>
          </a:bodyPr>
          <a:lstStyle/>
          <a:p>
            <a:pPr lvl="0" algn="just" rtl="0"/>
            <a:r>
              <a:rPr lang="en-US" sz="2800" b="1" u="sng" dirty="0"/>
              <a:t>Birth defects</a:t>
            </a:r>
            <a:r>
              <a:rPr lang="en-US" sz="2800" u="sng" dirty="0"/>
              <a:t> </a:t>
            </a:r>
            <a:r>
              <a:rPr lang="en-US" sz="2800" dirty="0"/>
              <a:t>are structural changes present at </a:t>
            </a:r>
            <a:r>
              <a:rPr lang="en-US" sz="2800" b="1" dirty="0"/>
              <a:t>birth</a:t>
            </a:r>
            <a:r>
              <a:rPr lang="en-US" sz="2800" dirty="0"/>
              <a:t> that can affect almost any part or parts of the body (e.g., heart, brain, foot). They may affect how the body looks, works, or both</a:t>
            </a:r>
            <a:endParaRPr lang="en-US" sz="2400" dirty="0"/>
          </a:p>
        </p:txBody>
      </p:sp>
    </p:spTree>
    <p:extLst>
      <p:ext uri="{BB962C8B-B14F-4D97-AF65-F5344CB8AC3E}">
        <p14:creationId xmlns:p14="http://schemas.microsoft.com/office/powerpoint/2010/main" val="2597068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260648"/>
            <a:ext cx="7200800" cy="3046988"/>
          </a:xfrm>
          <a:prstGeom prst="rect">
            <a:avLst/>
          </a:prstGeom>
        </p:spPr>
        <p:txBody>
          <a:bodyPr wrap="square">
            <a:spAutoFit/>
          </a:bodyPr>
          <a:lstStyle/>
          <a:p>
            <a:pPr algn="l" rtl="0"/>
            <a:r>
              <a:rPr lang="en-US" sz="3200" b="1" dirty="0"/>
              <a:t>symptoms of IUGR are:</a:t>
            </a:r>
            <a:endParaRPr lang="en-US" sz="3200" dirty="0"/>
          </a:p>
          <a:p>
            <a:pPr marL="514350" indent="-514350" algn="just" rtl="0">
              <a:buFont typeface="+mj-lt"/>
              <a:buAutoNum type="arabicPeriod"/>
            </a:pPr>
            <a:r>
              <a:rPr lang="en-US" sz="3200" dirty="0"/>
              <a:t>Baby is small all over or malnourished.</a:t>
            </a:r>
          </a:p>
          <a:p>
            <a:pPr marL="514350" indent="-514350" algn="just" rtl="0">
              <a:buFont typeface="+mj-lt"/>
              <a:buAutoNum type="arabicPeriod"/>
            </a:pPr>
            <a:r>
              <a:rPr lang="en-US" sz="3200" dirty="0"/>
              <a:t>Thin, pale, loose and dry skin.</a:t>
            </a:r>
          </a:p>
          <a:p>
            <a:pPr marL="514350" indent="-514350" algn="just" rtl="0">
              <a:buFont typeface="+mj-lt"/>
              <a:buAutoNum type="arabicPeriod"/>
            </a:pPr>
            <a:r>
              <a:rPr lang="en-US" sz="3200" dirty="0"/>
              <a:t>Umbilical cord is thin and often stained with meconium.</a:t>
            </a:r>
          </a:p>
        </p:txBody>
      </p:sp>
    </p:spTree>
    <p:extLst>
      <p:ext uri="{BB962C8B-B14F-4D97-AF65-F5344CB8AC3E}">
        <p14:creationId xmlns:p14="http://schemas.microsoft.com/office/powerpoint/2010/main" val="316588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16632"/>
            <a:ext cx="7756263" cy="1054250"/>
          </a:xfrm>
        </p:spPr>
        <p:txBody>
          <a:bodyPr/>
          <a:lstStyle/>
          <a:p>
            <a:r>
              <a:rPr lang="en-US" sz="4800" dirty="0" smtClean="0"/>
              <a:t>Causes</a:t>
            </a:r>
            <a:r>
              <a:rPr lang="en-US" sz="4800" dirty="0"/>
              <a:t/>
            </a:r>
            <a:br>
              <a:rPr lang="en-US" sz="4800" dirty="0"/>
            </a:br>
            <a:endParaRPr lang="ar-IQ" sz="4800" dirty="0"/>
          </a:p>
        </p:txBody>
      </p:sp>
      <p:sp>
        <p:nvSpPr>
          <p:cNvPr id="3" name="عنصر نائب للمحتوى 2"/>
          <p:cNvSpPr>
            <a:spLocks noGrp="1"/>
          </p:cNvSpPr>
          <p:nvPr>
            <p:ph sz="quarter" idx="13"/>
          </p:nvPr>
        </p:nvSpPr>
        <p:spPr>
          <a:xfrm>
            <a:off x="683568" y="1556792"/>
            <a:ext cx="3803904" cy="4608512"/>
          </a:xfrm>
        </p:spPr>
        <p:txBody>
          <a:bodyPr>
            <a:normAutofit fontScale="55000" lnSpcReduction="20000"/>
          </a:bodyPr>
          <a:lstStyle/>
          <a:p>
            <a:pPr algn="l" rtl="0"/>
            <a:r>
              <a:rPr lang="en-US" sz="4500" b="1" dirty="0" smtClean="0"/>
              <a:t>Maternal </a:t>
            </a:r>
            <a:endParaRPr lang="en-US" b="1" dirty="0" smtClean="0"/>
          </a:p>
          <a:p>
            <a:pPr marL="457200" indent="-457200" algn="l" rtl="0">
              <a:buFont typeface="+mj-lt"/>
              <a:buAutoNum type="arabicPeriod"/>
            </a:pPr>
            <a:r>
              <a:rPr lang="en-US" sz="4400" dirty="0" smtClean="0"/>
              <a:t>pre-pregnancy </a:t>
            </a:r>
            <a:r>
              <a:rPr lang="en-US" sz="4400" dirty="0"/>
              <a:t>weight and nutritional status</a:t>
            </a:r>
          </a:p>
          <a:p>
            <a:pPr marL="457200" indent="-457200" algn="l" rtl="0">
              <a:buFont typeface="+mj-lt"/>
              <a:buAutoNum type="arabicPeriod"/>
            </a:pPr>
            <a:r>
              <a:rPr lang="en-US" sz="4400" dirty="0"/>
              <a:t>poor weight gain during pregnancy</a:t>
            </a:r>
          </a:p>
          <a:p>
            <a:pPr marL="457200" indent="-457200" algn="l" rtl="0">
              <a:buFont typeface="+mj-lt"/>
              <a:buAutoNum type="arabicPeriod"/>
            </a:pPr>
            <a:r>
              <a:rPr lang="en-US" sz="4400" dirty="0"/>
              <a:t>poor nutrition</a:t>
            </a:r>
          </a:p>
          <a:p>
            <a:pPr marL="457200" indent="-457200" algn="l" rtl="0">
              <a:buFont typeface="+mj-lt"/>
              <a:buAutoNum type="arabicPeriod"/>
            </a:pPr>
            <a:r>
              <a:rPr lang="en-US" sz="4400" dirty="0">
                <a:hlinkClick r:id="rId2" tooltip="Anemia"/>
              </a:rPr>
              <a:t>anemia</a:t>
            </a:r>
            <a:endParaRPr lang="en-US" sz="4400" dirty="0"/>
          </a:p>
          <a:p>
            <a:pPr marL="457200" indent="-457200" algn="l" rtl="0">
              <a:buFont typeface="+mj-lt"/>
              <a:buAutoNum type="arabicPeriod"/>
            </a:pPr>
            <a:r>
              <a:rPr lang="en-US" sz="4400" dirty="0" smtClean="0">
                <a:hlinkClick r:id="rId3" tooltip="Smoking and pregnancy"/>
              </a:rPr>
              <a:t>maternal </a:t>
            </a:r>
            <a:r>
              <a:rPr lang="en-US" sz="4400" dirty="0">
                <a:hlinkClick r:id="rId3" tooltip="Smoking and pregnancy"/>
              </a:rPr>
              <a:t>smoking</a:t>
            </a:r>
            <a:endParaRPr lang="en-US" sz="4400" dirty="0"/>
          </a:p>
          <a:p>
            <a:pPr marL="457200" indent="-457200" algn="l" rtl="0">
              <a:buFont typeface="+mj-lt"/>
              <a:buAutoNum type="arabicPeriod"/>
            </a:pPr>
            <a:r>
              <a:rPr lang="en-US" sz="4400" dirty="0" smtClean="0">
                <a:hlinkClick r:id="rId4" tooltip="Gestational diabetes"/>
              </a:rPr>
              <a:t>gestational </a:t>
            </a:r>
            <a:r>
              <a:rPr lang="en-US" sz="4400" dirty="0">
                <a:hlinkClick r:id="rId4" tooltip="Gestational diabetes"/>
              </a:rPr>
              <a:t>diabetes</a:t>
            </a:r>
            <a:endParaRPr lang="en-US" sz="4400" dirty="0"/>
          </a:p>
          <a:p>
            <a:pPr marL="457200" indent="-457200" algn="l" rtl="0">
              <a:buFont typeface="+mj-lt"/>
              <a:buAutoNum type="arabicPeriod"/>
            </a:pPr>
            <a:r>
              <a:rPr lang="en-US" sz="4400" dirty="0" smtClean="0"/>
              <a:t>cardiovascular </a:t>
            </a:r>
            <a:r>
              <a:rPr lang="en-US" sz="4400" dirty="0"/>
              <a:t>disease</a:t>
            </a:r>
          </a:p>
          <a:p>
            <a:pPr marL="457200" indent="-457200" algn="l" rtl="0">
              <a:buFont typeface="+mj-lt"/>
              <a:buAutoNum type="arabicPeriod"/>
            </a:pPr>
            <a:r>
              <a:rPr lang="en-US" sz="4400" dirty="0" smtClean="0">
                <a:hlinkClick r:id="rId5" tooltip="Hypertension"/>
              </a:rPr>
              <a:t>hypertension</a:t>
            </a:r>
            <a:endParaRPr lang="en-US" sz="4400" dirty="0"/>
          </a:p>
          <a:p>
            <a:pPr marL="457200" indent="-457200" algn="l" rtl="0">
              <a:buFont typeface="+mj-lt"/>
              <a:buAutoNum type="arabicPeriod"/>
            </a:pPr>
            <a:r>
              <a:rPr lang="en-US" sz="4400" dirty="0">
                <a:hlinkClick r:id="rId6" tooltip="Celiac disease"/>
              </a:rPr>
              <a:t>celiac disease</a:t>
            </a:r>
            <a:r>
              <a:rPr lang="en-US" sz="4400" dirty="0"/>
              <a:t> </a:t>
            </a:r>
            <a:endParaRPr lang="ar-IQ" sz="4400" dirty="0"/>
          </a:p>
        </p:txBody>
      </p:sp>
      <p:sp>
        <p:nvSpPr>
          <p:cNvPr id="4" name="عنصر نائب للمحتوى 3"/>
          <p:cNvSpPr>
            <a:spLocks noGrp="1"/>
          </p:cNvSpPr>
          <p:nvPr>
            <p:ph sz="quarter" idx="14"/>
          </p:nvPr>
        </p:nvSpPr>
        <p:spPr>
          <a:xfrm>
            <a:off x="4932040" y="1484784"/>
            <a:ext cx="3803904" cy="3877056"/>
          </a:xfrm>
        </p:spPr>
        <p:txBody>
          <a:bodyPr/>
          <a:lstStyle/>
          <a:p>
            <a:pPr marL="0" indent="0" algn="l" rtl="0">
              <a:buNone/>
            </a:pPr>
            <a:r>
              <a:rPr lang="en-US" b="1" dirty="0" smtClean="0"/>
              <a:t>Fetal</a:t>
            </a:r>
            <a:endParaRPr lang="en-US" b="1" dirty="0"/>
          </a:p>
          <a:p>
            <a:pPr marL="457200" indent="-457200" algn="l" rtl="0">
              <a:buFont typeface="+mj-lt"/>
              <a:buAutoNum type="arabicPeriod"/>
            </a:pPr>
            <a:r>
              <a:rPr lang="en-US" dirty="0">
                <a:hlinkClick r:id="rId7" tooltip="Chromosome"/>
              </a:rPr>
              <a:t>chromosomal abnormalities</a:t>
            </a:r>
            <a:endParaRPr lang="en-US" dirty="0"/>
          </a:p>
          <a:p>
            <a:pPr marL="457200" indent="-457200" algn="l" rtl="0">
              <a:buFont typeface="+mj-lt"/>
              <a:buAutoNum type="arabicPeriod"/>
            </a:pPr>
            <a:r>
              <a:rPr lang="en-US" u="sng" dirty="0">
                <a:hlinkClick r:id="rId8"/>
              </a:rPr>
              <a:t>Vertically transmitted infections</a:t>
            </a:r>
            <a:endParaRPr lang="en-US" dirty="0"/>
          </a:p>
          <a:p>
            <a:pPr marL="457200" indent="-457200" algn="l" rtl="0">
              <a:buFont typeface="+mj-lt"/>
              <a:buAutoNum type="arabicPeriod"/>
            </a:pPr>
            <a:r>
              <a:rPr lang="en-US" dirty="0">
                <a:hlinkClick r:id="rId9" tooltip="Erythroblastosis fetalis"/>
              </a:rPr>
              <a:t>Erythroblastosis fetalis</a:t>
            </a:r>
            <a:endParaRPr lang="en-US" dirty="0"/>
          </a:p>
          <a:p>
            <a:pPr marL="457200" indent="-457200" algn="l" rtl="0">
              <a:buFont typeface="+mj-lt"/>
              <a:buAutoNum type="arabicPeriod"/>
            </a:pPr>
            <a:r>
              <a:rPr lang="en-US" dirty="0">
                <a:hlinkClick r:id="rId10" tooltip="Congenital abnormalities"/>
              </a:rPr>
              <a:t>Congenital abnormalities</a:t>
            </a:r>
            <a:endParaRPr lang="en-US" dirty="0"/>
          </a:p>
          <a:p>
            <a:pPr marL="457200" indent="-457200" algn="l" rtl="0">
              <a:buFont typeface="+mj-lt"/>
              <a:buAutoNum type="arabicPeriod"/>
            </a:pPr>
            <a:endParaRPr lang="ar-IQ" dirty="0"/>
          </a:p>
        </p:txBody>
      </p:sp>
    </p:spTree>
    <p:extLst>
      <p:ext uri="{BB962C8B-B14F-4D97-AF65-F5344CB8AC3E}">
        <p14:creationId xmlns:p14="http://schemas.microsoft.com/office/powerpoint/2010/main" val="3677321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93231" y="138644"/>
            <a:ext cx="4929555" cy="461665"/>
          </a:xfrm>
          <a:prstGeom prst="rect">
            <a:avLst/>
          </a:prstGeom>
        </p:spPr>
        <p:txBody>
          <a:bodyPr wrap="none">
            <a:spAutoFit/>
          </a:bodyPr>
          <a:lstStyle/>
          <a:p>
            <a:pPr marL="342900" indent="-342900" rtl="0">
              <a:buFont typeface="Wingdings" pitchFamily="2" charset="2"/>
              <a:buChar char="q"/>
            </a:pPr>
            <a:r>
              <a:rPr lang="en-US" sz="2400" b="1" i="1" dirty="0" smtClean="0">
                <a:solidFill>
                  <a:srgbClr val="C00000"/>
                </a:solidFill>
              </a:rPr>
              <a:t>Small </a:t>
            </a:r>
            <a:r>
              <a:rPr lang="en-US" sz="2400" b="1" i="1" dirty="0">
                <a:solidFill>
                  <a:srgbClr val="C00000"/>
                </a:solidFill>
              </a:rPr>
              <a:t>for Gestational Age (SGA</a:t>
            </a:r>
            <a:endParaRPr lang="en-US" sz="2400" dirty="0">
              <a:solidFill>
                <a:srgbClr val="C00000"/>
              </a:solidFill>
            </a:endParaRPr>
          </a:p>
        </p:txBody>
      </p:sp>
      <p:sp>
        <p:nvSpPr>
          <p:cNvPr id="3" name="مستطيل 2"/>
          <p:cNvSpPr/>
          <p:nvPr/>
        </p:nvSpPr>
        <p:spPr>
          <a:xfrm>
            <a:off x="611560" y="980728"/>
            <a:ext cx="7776864" cy="1938992"/>
          </a:xfrm>
          <a:prstGeom prst="rect">
            <a:avLst/>
          </a:prstGeom>
        </p:spPr>
        <p:txBody>
          <a:bodyPr wrap="square">
            <a:spAutoFit/>
          </a:bodyPr>
          <a:lstStyle/>
          <a:p>
            <a:pPr algn="just" rtl="0"/>
            <a:r>
              <a:rPr lang="en-US" sz="2400" dirty="0" smtClean="0"/>
              <a:t> is a term used to describe a baby who is smaller than the usual amount for the number of weeks of </a:t>
            </a:r>
            <a:r>
              <a:rPr lang="en-US" sz="2400" b="1" dirty="0" smtClean="0"/>
              <a:t>pregnancy</a:t>
            </a:r>
            <a:r>
              <a:rPr lang="en-US" sz="2400" dirty="0" smtClean="0"/>
              <a:t>. </a:t>
            </a:r>
            <a:r>
              <a:rPr lang="en-US" sz="2400" b="1" dirty="0" smtClean="0"/>
              <a:t>SGA</a:t>
            </a:r>
            <a:r>
              <a:rPr lang="en-US" sz="2400" dirty="0" smtClean="0"/>
              <a:t> babies usually have birth weights below the 10th percentile for babies of the same </a:t>
            </a:r>
            <a:r>
              <a:rPr lang="en-US" sz="2400" b="1" dirty="0" smtClean="0"/>
              <a:t>gestational age</a:t>
            </a:r>
            <a:endParaRPr lang="ar-IQ" sz="2400" dirty="0"/>
          </a:p>
        </p:txBody>
      </p:sp>
      <p:pic>
        <p:nvPicPr>
          <p:cNvPr id="5" name="Picture 2" descr="TOP NEWS: SMALL FOR GESTATIONAL AGE (SGA) BAB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092" y="3068960"/>
            <a:ext cx="4495800" cy="316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67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404664"/>
            <a:ext cx="7848872" cy="3539430"/>
          </a:xfrm>
          <a:prstGeom prst="rect">
            <a:avLst/>
          </a:prstGeom>
        </p:spPr>
        <p:txBody>
          <a:bodyPr wrap="square">
            <a:spAutoFit/>
          </a:bodyPr>
          <a:lstStyle/>
          <a:p>
            <a:pPr algn="l" rtl="0"/>
            <a:r>
              <a:rPr lang="en-US" sz="2800" b="1" dirty="0"/>
              <a:t>Signs </a:t>
            </a:r>
            <a:r>
              <a:rPr lang="en-US" sz="2800" b="1" dirty="0" smtClean="0"/>
              <a:t>and Symptoms </a:t>
            </a:r>
          </a:p>
          <a:p>
            <a:pPr marL="514350" indent="-514350" algn="l" rtl="0">
              <a:buFont typeface="+mj-lt"/>
              <a:buAutoNum type="arabicPeriod"/>
            </a:pPr>
            <a:r>
              <a:rPr lang="en-US" sz="2800" dirty="0" smtClean="0"/>
              <a:t>decreased </a:t>
            </a:r>
            <a:r>
              <a:rPr lang="en-US" sz="2800" dirty="0"/>
              <a:t>muscle mass and subcutaneous fat tissue.</a:t>
            </a:r>
          </a:p>
          <a:p>
            <a:pPr marL="514350" indent="-514350" algn="l" rtl="0">
              <a:buFont typeface="+mj-lt"/>
              <a:buAutoNum type="arabicPeriod"/>
            </a:pPr>
            <a:r>
              <a:rPr lang="en-US" sz="2800" dirty="0"/>
              <a:t> Facial features may appear sunken, resembling those of an elderly person ("wizened </a:t>
            </a:r>
            <a:r>
              <a:rPr lang="en-US" sz="2800" dirty="0" err="1"/>
              <a:t>facies</a:t>
            </a:r>
            <a:r>
              <a:rPr lang="en-US" sz="2800" dirty="0"/>
              <a:t>"). </a:t>
            </a:r>
          </a:p>
          <a:p>
            <a:pPr marL="514350" indent="-514350" algn="l" rtl="0">
              <a:buFont typeface="+mj-lt"/>
              <a:buAutoNum type="arabicPeriod"/>
            </a:pPr>
            <a:r>
              <a:rPr lang="en-US" sz="2800" dirty="0"/>
              <a:t>The umbilical cord can appear thin and small.</a:t>
            </a:r>
          </a:p>
        </p:txBody>
      </p:sp>
    </p:spTree>
    <p:extLst>
      <p:ext uri="{BB962C8B-B14F-4D97-AF65-F5344CB8AC3E}">
        <p14:creationId xmlns:p14="http://schemas.microsoft.com/office/powerpoint/2010/main" val="2133506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332656"/>
            <a:ext cx="7128792" cy="5509200"/>
          </a:xfrm>
          <a:prstGeom prst="rect">
            <a:avLst/>
          </a:prstGeom>
        </p:spPr>
        <p:txBody>
          <a:bodyPr wrap="square">
            <a:spAutoFit/>
          </a:bodyPr>
          <a:lstStyle/>
          <a:p>
            <a:pPr algn="l" rtl="0"/>
            <a:r>
              <a:rPr lang="en-US" sz="3200" b="1" u="sng" dirty="0"/>
              <a:t>Medical disorders in the mother that increase the risk of having an SGA baby </a:t>
            </a:r>
            <a:r>
              <a:rPr lang="en-US" sz="3200" b="1" u="sng" dirty="0" smtClean="0"/>
              <a:t>include</a:t>
            </a:r>
          </a:p>
          <a:p>
            <a:pPr algn="l" rtl="0"/>
            <a:endParaRPr lang="en-US" sz="3200" b="1" u="sng" dirty="0"/>
          </a:p>
          <a:p>
            <a:pPr marL="342900" indent="-342900" algn="l" rtl="0">
              <a:buFont typeface="Wingdings" pitchFamily="2" charset="2"/>
              <a:buChar char="§"/>
            </a:pPr>
            <a:r>
              <a:rPr lang="en-US" sz="3200" u="sng" dirty="0">
                <a:hlinkClick r:id="rId2"/>
              </a:rPr>
              <a:t>High blood pressure</a:t>
            </a:r>
            <a:r>
              <a:rPr lang="en-US" sz="3200" dirty="0"/>
              <a:t> (hypertension)</a:t>
            </a:r>
          </a:p>
          <a:p>
            <a:pPr marL="342900" indent="-342900" algn="l" rtl="0">
              <a:buFont typeface="Wingdings" pitchFamily="2" charset="2"/>
              <a:buChar char="§"/>
            </a:pPr>
            <a:r>
              <a:rPr lang="en-US" sz="3200" dirty="0"/>
              <a:t>Long-standing </a:t>
            </a:r>
            <a:r>
              <a:rPr lang="en-US" sz="3200" u="sng" dirty="0">
                <a:hlinkClick r:id="rId3"/>
              </a:rPr>
              <a:t>diabetes</a:t>
            </a:r>
            <a:endParaRPr lang="en-US" sz="3200" dirty="0"/>
          </a:p>
          <a:p>
            <a:pPr marL="342900" indent="-342900" algn="l" rtl="0">
              <a:buFont typeface="Wingdings" pitchFamily="2" charset="2"/>
              <a:buChar char="§"/>
            </a:pPr>
            <a:r>
              <a:rPr lang="en-US" sz="3200" u="sng" dirty="0">
                <a:hlinkClick r:id="rId4"/>
              </a:rPr>
              <a:t>Chronic kidney disease</a:t>
            </a:r>
            <a:endParaRPr lang="en-US" sz="3200" dirty="0"/>
          </a:p>
          <a:p>
            <a:pPr marL="342900" indent="-342900" algn="l" rtl="0">
              <a:buFont typeface="Wingdings" pitchFamily="2" charset="2"/>
              <a:buChar char="§"/>
            </a:pPr>
            <a:r>
              <a:rPr lang="en-US" sz="3200" u="sng" dirty="0">
                <a:hlinkClick r:id="rId5"/>
              </a:rPr>
              <a:t>Heart disease</a:t>
            </a:r>
            <a:r>
              <a:rPr lang="en-US" sz="3200" dirty="0"/>
              <a:t> or lung disease</a:t>
            </a:r>
          </a:p>
          <a:p>
            <a:pPr marL="342900" indent="-342900" algn="l" rtl="0">
              <a:buFont typeface="Wingdings" pitchFamily="2" charset="2"/>
              <a:buChar char="§"/>
            </a:pPr>
            <a:r>
              <a:rPr lang="en-US" sz="3200" u="sng" dirty="0">
                <a:hlinkClick r:id="rId6"/>
              </a:rPr>
              <a:t>Lupus</a:t>
            </a:r>
            <a:endParaRPr lang="en-US" sz="3200" dirty="0"/>
          </a:p>
          <a:p>
            <a:pPr marL="342900" indent="-342900" algn="l" rtl="0">
              <a:buFont typeface="Wingdings" pitchFamily="2" charset="2"/>
              <a:buChar char="§"/>
            </a:pPr>
            <a:r>
              <a:rPr lang="en-US" sz="3200" dirty="0"/>
              <a:t>Severe </a:t>
            </a:r>
            <a:r>
              <a:rPr lang="en-US" sz="3200" u="sng" dirty="0">
                <a:hlinkClick r:id="rId7"/>
              </a:rPr>
              <a:t>anemia</a:t>
            </a:r>
            <a:endParaRPr lang="en-US" sz="3200" dirty="0"/>
          </a:p>
          <a:p>
            <a:pPr marL="342900" indent="-342900" algn="l" rtl="0">
              <a:buFont typeface="Wingdings" pitchFamily="2" charset="2"/>
              <a:buChar char="§"/>
            </a:pPr>
            <a:r>
              <a:rPr lang="en-US" sz="3200" u="sng" dirty="0">
                <a:hlinkClick r:id="rId8"/>
              </a:rPr>
              <a:t>Sickle cell disease</a:t>
            </a:r>
            <a:endParaRPr lang="en-US" sz="3200" dirty="0"/>
          </a:p>
        </p:txBody>
      </p:sp>
    </p:spTree>
    <p:extLst>
      <p:ext uri="{BB962C8B-B14F-4D97-AF65-F5344CB8AC3E}">
        <p14:creationId xmlns:p14="http://schemas.microsoft.com/office/powerpoint/2010/main" val="1749657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89679"/>
            <a:ext cx="7704856" cy="3108543"/>
          </a:xfrm>
          <a:prstGeom prst="rect">
            <a:avLst/>
          </a:prstGeom>
        </p:spPr>
        <p:txBody>
          <a:bodyPr wrap="square">
            <a:spAutoFit/>
          </a:bodyPr>
          <a:lstStyle/>
          <a:p>
            <a:pPr algn="just" rtl="0"/>
            <a:r>
              <a:rPr lang="en-US" sz="2800" b="1" dirty="0" smtClean="0"/>
              <a:t>Complications</a:t>
            </a:r>
          </a:p>
          <a:p>
            <a:pPr algn="just" rtl="0"/>
            <a:endParaRPr lang="en-US" sz="2800" b="1" dirty="0"/>
          </a:p>
          <a:p>
            <a:pPr marL="342900" indent="-342900" algn="just" rtl="0">
              <a:buFont typeface="Wingdings" pitchFamily="2" charset="2"/>
              <a:buChar char="q"/>
            </a:pPr>
            <a:r>
              <a:rPr lang="en-US" sz="2800" dirty="0" smtClean="0"/>
              <a:t>Perinatal </a:t>
            </a:r>
            <a:r>
              <a:rPr lang="en-US" sz="2800" dirty="0"/>
              <a:t>asphyxia</a:t>
            </a:r>
          </a:p>
          <a:p>
            <a:pPr marL="342900" indent="-342900" algn="just" rtl="0">
              <a:buFont typeface="Wingdings" pitchFamily="2" charset="2"/>
              <a:buChar char="q"/>
            </a:pPr>
            <a:r>
              <a:rPr lang="en-US" sz="2800" dirty="0"/>
              <a:t>Meconium aspiration</a:t>
            </a:r>
          </a:p>
          <a:p>
            <a:pPr marL="342900" indent="-342900" algn="just" rtl="0">
              <a:buFont typeface="Wingdings" pitchFamily="2" charset="2"/>
              <a:buChar char="q"/>
            </a:pPr>
            <a:r>
              <a:rPr lang="en-US" sz="2800" u="sng" dirty="0">
                <a:hlinkClick r:id="rId2"/>
              </a:rPr>
              <a:t>Hypoglycemia</a:t>
            </a:r>
            <a:endParaRPr lang="en-US" sz="2800" dirty="0"/>
          </a:p>
          <a:p>
            <a:pPr marL="342900" indent="-342900" algn="just" rtl="0">
              <a:buFont typeface="Wingdings" pitchFamily="2" charset="2"/>
              <a:buChar char="q"/>
            </a:pPr>
            <a:r>
              <a:rPr lang="en-US" sz="2800" u="sng" dirty="0">
                <a:hlinkClick r:id="rId3"/>
              </a:rPr>
              <a:t>Polycythemia</a:t>
            </a:r>
            <a:endParaRPr lang="en-US" sz="2800" dirty="0"/>
          </a:p>
          <a:p>
            <a:pPr marL="342900" indent="-342900" algn="just" rtl="0">
              <a:buFont typeface="Wingdings" pitchFamily="2" charset="2"/>
              <a:buChar char="q"/>
            </a:pPr>
            <a:r>
              <a:rPr lang="en-US" sz="2800" u="sng" dirty="0">
                <a:hlinkClick r:id="rId4"/>
              </a:rPr>
              <a:t>Hypothermia</a:t>
            </a:r>
            <a:endParaRPr lang="en-US" sz="2800" dirty="0"/>
          </a:p>
        </p:txBody>
      </p:sp>
    </p:spTree>
    <p:extLst>
      <p:ext uri="{BB962C8B-B14F-4D97-AF65-F5344CB8AC3E}">
        <p14:creationId xmlns:p14="http://schemas.microsoft.com/office/powerpoint/2010/main" val="3575397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043" y="332656"/>
            <a:ext cx="2852063" cy="584775"/>
          </a:xfrm>
          <a:prstGeom prst="rect">
            <a:avLst/>
          </a:prstGeom>
        </p:spPr>
        <p:txBody>
          <a:bodyPr wrap="none">
            <a:spAutoFit/>
          </a:bodyPr>
          <a:lstStyle/>
          <a:p>
            <a:pPr marL="285750" indent="-285750" algn="l" rtl="0">
              <a:buFont typeface="Wingdings" pitchFamily="2" charset="2"/>
              <a:buChar char="q"/>
            </a:pPr>
            <a:r>
              <a:rPr lang="en-US" sz="3200" b="1" i="1" dirty="0">
                <a:solidFill>
                  <a:srgbClr val="C00000"/>
                </a:solidFill>
              </a:rPr>
              <a:t>Macrosomia</a:t>
            </a:r>
            <a:endParaRPr lang="ar-IQ" sz="3200" dirty="0">
              <a:solidFill>
                <a:srgbClr val="C00000"/>
              </a:solidFill>
            </a:endParaRPr>
          </a:p>
        </p:txBody>
      </p:sp>
      <p:sp>
        <p:nvSpPr>
          <p:cNvPr id="3" name="مستطيل 2"/>
          <p:cNvSpPr/>
          <p:nvPr/>
        </p:nvSpPr>
        <p:spPr>
          <a:xfrm>
            <a:off x="811487" y="766520"/>
            <a:ext cx="7788605" cy="4093428"/>
          </a:xfrm>
          <a:prstGeom prst="rect">
            <a:avLst/>
          </a:prstGeom>
        </p:spPr>
        <p:txBody>
          <a:bodyPr wrap="square">
            <a:spAutoFit/>
          </a:bodyPr>
          <a:lstStyle/>
          <a:p>
            <a:pPr algn="just" rtl="0"/>
            <a:r>
              <a:rPr lang="en-US" sz="2800" dirty="0"/>
              <a:t>Macrosomia is a term that describes a baby who is born much larger than average for their gestational age, which is the number of weeks in the uterus</a:t>
            </a:r>
            <a:r>
              <a:rPr lang="en-US" sz="2800" dirty="0" smtClean="0"/>
              <a:t>.</a:t>
            </a:r>
          </a:p>
          <a:p>
            <a:pPr algn="just" rtl="0"/>
            <a:r>
              <a:rPr lang="en-US" sz="2800" b="1" u="sng" dirty="0" smtClean="0">
                <a:solidFill>
                  <a:srgbClr val="FF0000"/>
                </a:solidFill>
              </a:rPr>
              <a:t> symptoms </a:t>
            </a:r>
          </a:p>
          <a:p>
            <a:pPr marL="457200" indent="-457200" algn="just" rtl="0">
              <a:buFont typeface="Wingdings" pitchFamily="2" charset="2"/>
              <a:buChar char="v"/>
            </a:pPr>
            <a:r>
              <a:rPr lang="en-US" sz="2800" dirty="0" smtClean="0"/>
              <a:t>Macrosomia </a:t>
            </a:r>
            <a:r>
              <a:rPr lang="en-US" sz="2800" dirty="0"/>
              <a:t>weigh over 8 pounds, 13 ounces</a:t>
            </a:r>
            <a:r>
              <a:rPr lang="en-US" sz="2800" dirty="0" smtClean="0"/>
              <a:t>.</a:t>
            </a:r>
          </a:p>
          <a:p>
            <a:pPr marL="457200" indent="-457200" algn="just" rtl="0">
              <a:buFont typeface="Wingdings" pitchFamily="2" charset="2"/>
              <a:buChar char="v"/>
            </a:pPr>
            <a:r>
              <a:rPr lang="en-US" sz="2800" dirty="0"/>
              <a:t>Large fundal height. During prenatal visits</a:t>
            </a:r>
          </a:p>
          <a:p>
            <a:pPr algn="just" rtl="0"/>
            <a:r>
              <a:rPr lang="en-US" dirty="0" smtClean="0"/>
              <a:t/>
            </a:r>
            <a:br>
              <a:rPr lang="en-US" dirty="0" smtClean="0"/>
            </a:br>
            <a:endParaRPr lang="ar-IQ" dirty="0"/>
          </a:p>
        </p:txBody>
      </p:sp>
    </p:spTree>
    <p:extLst>
      <p:ext uri="{BB962C8B-B14F-4D97-AF65-F5344CB8AC3E}">
        <p14:creationId xmlns:p14="http://schemas.microsoft.com/office/powerpoint/2010/main" val="1975692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692696"/>
            <a:ext cx="7488831" cy="2554545"/>
          </a:xfrm>
          <a:prstGeom prst="rect">
            <a:avLst/>
          </a:prstGeom>
        </p:spPr>
        <p:txBody>
          <a:bodyPr wrap="square">
            <a:spAutoFit/>
          </a:bodyPr>
          <a:lstStyle/>
          <a:p>
            <a:pPr algn="l" rtl="0"/>
            <a:r>
              <a:rPr lang="en-US" sz="3200" b="1" u="sng" dirty="0" smtClean="0"/>
              <a:t>Causes </a:t>
            </a:r>
            <a:r>
              <a:rPr lang="en-US" sz="3200" b="1" u="sng" dirty="0"/>
              <a:t>of this condition include:</a:t>
            </a:r>
          </a:p>
          <a:p>
            <a:pPr marL="285750" indent="-285750" algn="l" rtl="0">
              <a:buFont typeface="Wingdings" pitchFamily="2" charset="2"/>
              <a:buChar char="§"/>
            </a:pPr>
            <a:r>
              <a:rPr lang="en-US" sz="3200" dirty="0">
                <a:hlinkClick r:id="rId2"/>
              </a:rPr>
              <a:t>diabetes</a:t>
            </a:r>
            <a:r>
              <a:rPr lang="en-US" sz="3200" dirty="0"/>
              <a:t> in the mother</a:t>
            </a:r>
          </a:p>
          <a:p>
            <a:pPr marL="285750" indent="-285750" algn="l" rtl="0">
              <a:buFont typeface="Wingdings" pitchFamily="2" charset="2"/>
              <a:buChar char="§"/>
            </a:pPr>
            <a:r>
              <a:rPr lang="en-US" sz="3200" dirty="0">
                <a:hlinkClick r:id="rId3"/>
              </a:rPr>
              <a:t>obesity</a:t>
            </a:r>
            <a:r>
              <a:rPr lang="en-US" sz="3200" dirty="0"/>
              <a:t> in the mother</a:t>
            </a:r>
          </a:p>
          <a:p>
            <a:pPr marL="285750" indent="-285750" algn="l" rtl="0">
              <a:buFont typeface="Wingdings" pitchFamily="2" charset="2"/>
              <a:buChar char="§"/>
            </a:pPr>
            <a:r>
              <a:rPr lang="en-US" sz="3200" dirty="0"/>
              <a:t>genetics</a:t>
            </a:r>
          </a:p>
          <a:p>
            <a:pPr marL="285750" indent="-285750" algn="l" rtl="0">
              <a:buFont typeface="Wingdings" pitchFamily="2" charset="2"/>
              <a:buChar char="§"/>
            </a:pPr>
            <a:r>
              <a:rPr lang="en-US" sz="3200" dirty="0"/>
              <a:t>a medical condition in the baby</a:t>
            </a:r>
          </a:p>
        </p:txBody>
      </p:sp>
    </p:spTree>
    <p:extLst>
      <p:ext uri="{BB962C8B-B14F-4D97-AF65-F5344CB8AC3E}">
        <p14:creationId xmlns:p14="http://schemas.microsoft.com/office/powerpoint/2010/main" val="829963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etal Macrosomia | Ireland| PDF | PPT| Case Reports | Symptoms | Treat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268760"/>
            <a:ext cx="6736804" cy="505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54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8075" y="116632"/>
            <a:ext cx="6984776" cy="6001643"/>
          </a:xfrm>
          <a:prstGeom prst="rect">
            <a:avLst/>
          </a:prstGeom>
        </p:spPr>
        <p:txBody>
          <a:bodyPr wrap="square">
            <a:spAutoFit/>
          </a:bodyPr>
          <a:lstStyle/>
          <a:p>
            <a:pPr algn="l" rtl="0"/>
            <a:r>
              <a:rPr lang="en-US" sz="3200" b="1" u="sng" dirty="0"/>
              <a:t>How is it diagnosed?</a:t>
            </a:r>
          </a:p>
          <a:p>
            <a:pPr marL="457200" indent="-457200" algn="l" rtl="0">
              <a:buFont typeface="Wingdings" pitchFamily="2" charset="2"/>
              <a:buChar char="q"/>
            </a:pPr>
            <a:r>
              <a:rPr lang="en-US" sz="3200" b="1" dirty="0" smtClean="0"/>
              <a:t>Measuring </a:t>
            </a:r>
            <a:r>
              <a:rPr lang="en-US" sz="3200" b="1" dirty="0"/>
              <a:t>the height of the fundus.</a:t>
            </a:r>
            <a:r>
              <a:rPr lang="en-US" sz="3200" dirty="0"/>
              <a:t> </a:t>
            </a:r>
            <a:r>
              <a:rPr lang="en-US" sz="3200" dirty="0" smtClean="0"/>
              <a:t>A </a:t>
            </a:r>
            <a:r>
              <a:rPr lang="en-US" sz="3200" dirty="0"/>
              <a:t>larger than normal fundal height could be a sign of </a:t>
            </a:r>
            <a:r>
              <a:rPr lang="en-US" sz="3200" dirty="0" smtClean="0"/>
              <a:t>Macrosomia.</a:t>
            </a:r>
            <a:endParaRPr lang="en-US" sz="3200" dirty="0"/>
          </a:p>
          <a:p>
            <a:pPr marL="457200" indent="-457200" algn="l" rtl="0">
              <a:buFont typeface="Wingdings" pitchFamily="2" charset="2"/>
              <a:buChar char="q"/>
            </a:pPr>
            <a:r>
              <a:rPr lang="en-US" sz="3200" b="1" dirty="0"/>
              <a:t>Ultrasound.</a:t>
            </a:r>
            <a:r>
              <a:rPr lang="en-US" sz="3200" dirty="0"/>
              <a:t> </a:t>
            </a:r>
            <a:endParaRPr lang="en-US" sz="3200" dirty="0" smtClean="0"/>
          </a:p>
          <a:p>
            <a:pPr marL="457200" indent="-457200" algn="l" rtl="0">
              <a:buFont typeface="Wingdings" pitchFamily="2" charset="2"/>
              <a:buChar char="q"/>
            </a:pPr>
            <a:r>
              <a:rPr lang="en-US" sz="3200" b="1" dirty="0" smtClean="0"/>
              <a:t>Check </a:t>
            </a:r>
            <a:r>
              <a:rPr lang="en-US" sz="3200" b="1" dirty="0"/>
              <a:t>the amniotic fluid level. </a:t>
            </a:r>
            <a:r>
              <a:rPr lang="en-US" sz="3200" dirty="0">
                <a:hlinkClick r:id="rId2"/>
              </a:rPr>
              <a:t>Too much amniotic fluid</a:t>
            </a:r>
            <a:r>
              <a:rPr lang="en-US" sz="3200" dirty="0"/>
              <a:t> is a sign that the baby is producing excess urine. Larger babies produce more urine.</a:t>
            </a:r>
          </a:p>
          <a:p>
            <a:pPr marL="457200" indent="-457200" algn="l" rtl="0">
              <a:buFont typeface="Wingdings" pitchFamily="2" charset="2"/>
              <a:buChar char="q"/>
            </a:pPr>
            <a:r>
              <a:rPr lang="en-US" sz="3200" b="1" dirty="0" smtClean="0"/>
              <a:t>Biophysical </a:t>
            </a:r>
            <a:r>
              <a:rPr lang="en-US" sz="3200" b="1" dirty="0"/>
              <a:t>profile.</a:t>
            </a:r>
            <a:r>
              <a:rPr lang="en-US" sz="2400" dirty="0"/>
              <a:t> </a:t>
            </a:r>
          </a:p>
        </p:txBody>
      </p:sp>
    </p:spTree>
    <p:extLst>
      <p:ext uri="{BB962C8B-B14F-4D97-AF65-F5344CB8AC3E}">
        <p14:creationId xmlns:p14="http://schemas.microsoft.com/office/powerpoint/2010/main" val="2003659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332656"/>
            <a:ext cx="7704856" cy="6186309"/>
          </a:xfrm>
          <a:prstGeom prst="rect">
            <a:avLst/>
          </a:prstGeom>
        </p:spPr>
        <p:txBody>
          <a:bodyPr wrap="square">
            <a:spAutoFit/>
          </a:bodyPr>
          <a:lstStyle/>
          <a:p>
            <a:pPr algn="l" rtl="0"/>
            <a:r>
              <a:rPr lang="en-US" sz="3200" b="1" dirty="0">
                <a:solidFill>
                  <a:srgbClr val="C00000"/>
                </a:solidFill>
              </a:rPr>
              <a:t>Risk factors for birth defects</a:t>
            </a:r>
            <a:endParaRPr lang="en-US" sz="3200" dirty="0">
              <a:solidFill>
                <a:srgbClr val="C00000"/>
              </a:solidFill>
            </a:endParaRPr>
          </a:p>
          <a:p>
            <a:pPr marL="457200" lvl="0" indent="-457200" algn="l" rtl="0">
              <a:buFont typeface="+mj-lt"/>
              <a:buAutoNum type="arabicPeriod"/>
            </a:pPr>
            <a:r>
              <a:rPr lang="en-US" sz="2800" dirty="0"/>
              <a:t>family history of birth defects or other genetic </a:t>
            </a:r>
            <a:r>
              <a:rPr lang="en-US" sz="2800" dirty="0" smtClean="0"/>
              <a:t>disorders.</a:t>
            </a:r>
            <a:endParaRPr lang="en-US" sz="2800" dirty="0"/>
          </a:p>
          <a:p>
            <a:pPr marL="457200" lvl="0" indent="-457200" algn="l" rtl="0">
              <a:buFont typeface="+mj-lt"/>
              <a:buAutoNum type="arabicPeriod"/>
            </a:pPr>
            <a:r>
              <a:rPr lang="en-US" sz="2800" dirty="0"/>
              <a:t>drug use, alcohol, or smoking during pregnancy</a:t>
            </a:r>
          </a:p>
          <a:p>
            <a:pPr marL="457200" lvl="0" indent="-457200" algn="l" rtl="0">
              <a:buFont typeface="+mj-lt"/>
              <a:buAutoNum type="arabicPeriod"/>
            </a:pPr>
            <a:r>
              <a:rPr lang="en-US" sz="2800" dirty="0"/>
              <a:t>maternal age of 35 years or older</a:t>
            </a:r>
          </a:p>
          <a:p>
            <a:pPr marL="457200" lvl="0" indent="-457200" algn="l" rtl="0">
              <a:buFont typeface="+mj-lt"/>
              <a:buAutoNum type="arabicPeriod"/>
            </a:pPr>
            <a:r>
              <a:rPr lang="en-US" sz="2800" dirty="0"/>
              <a:t>inadequate prenatal care</a:t>
            </a:r>
          </a:p>
          <a:p>
            <a:pPr marL="457200" lvl="0" indent="-457200" algn="l" rtl="0">
              <a:buFont typeface="+mj-lt"/>
              <a:buAutoNum type="arabicPeriod"/>
            </a:pPr>
            <a:r>
              <a:rPr lang="en-US" sz="2800" dirty="0"/>
              <a:t>untreated viral or bacterial infections, including sexually transmitted infections </a:t>
            </a:r>
          </a:p>
          <a:p>
            <a:pPr marL="457200" lvl="0" indent="-457200" algn="l" rtl="0">
              <a:buFont typeface="+mj-lt"/>
              <a:buAutoNum type="arabicPeriod"/>
            </a:pPr>
            <a:r>
              <a:rPr lang="en-US" sz="2800" dirty="0"/>
              <a:t>use of certain high-risk medications</a:t>
            </a:r>
          </a:p>
          <a:p>
            <a:pPr marL="457200" lvl="0" indent="-457200" algn="l" rtl="0">
              <a:buFont typeface="+mj-lt"/>
              <a:buAutoNum type="arabicPeriod"/>
            </a:pPr>
            <a:r>
              <a:rPr lang="en-US" sz="2800" dirty="0"/>
              <a:t>Women with pre-existing medical conditions, such as </a:t>
            </a:r>
            <a:r>
              <a:rPr lang="en-US" sz="2800" dirty="0">
                <a:hlinkClick r:id="rId2"/>
              </a:rPr>
              <a:t>diabetes</a:t>
            </a:r>
            <a:r>
              <a:rPr lang="en-US" sz="2800" dirty="0"/>
              <a:t>, are also at a higher risk of having a child with a birth defect.</a:t>
            </a:r>
          </a:p>
        </p:txBody>
      </p:sp>
    </p:spTree>
    <p:extLst>
      <p:ext uri="{BB962C8B-B14F-4D97-AF65-F5344CB8AC3E}">
        <p14:creationId xmlns:p14="http://schemas.microsoft.com/office/powerpoint/2010/main" val="2326692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332656"/>
            <a:ext cx="7200800" cy="2677656"/>
          </a:xfrm>
          <a:prstGeom prst="rect">
            <a:avLst/>
          </a:prstGeom>
        </p:spPr>
        <p:txBody>
          <a:bodyPr wrap="square">
            <a:spAutoFit/>
          </a:bodyPr>
          <a:lstStyle/>
          <a:p>
            <a:pPr algn="l" rtl="0"/>
            <a:r>
              <a:rPr lang="en-US" sz="2800" b="1" dirty="0">
                <a:solidFill>
                  <a:srgbClr val="C00000"/>
                </a:solidFill>
              </a:rPr>
              <a:t>Complications</a:t>
            </a:r>
          </a:p>
          <a:p>
            <a:pPr marL="285750" indent="-285750" algn="l" rtl="0">
              <a:buFont typeface="Wingdings" pitchFamily="2" charset="2"/>
              <a:buChar char="Ø"/>
            </a:pPr>
            <a:r>
              <a:rPr lang="en-US" sz="2800" b="1" dirty="0" smtClean="0"/>
              <a:t>Injury </a:t>
            </a:r>
            <a:r>
              <a:rPr lang="en-US" sz="2800" b="1" dirty="0"/>
              <a:t>to the vagina.</a:t>
            </a:r>
            <a:r>
              <a:rPr lang="en-US" sz="2800" dirty="0"/>
              <a:t> </a:t>
            </a:r>
            <a:endParaRPr lang="en-US" sz="2800" dirty="0" smtClean="0"/>
          </a:p>
          <a:p>
            <a:pPr marL="285750" indent="-285750" algn="l" rtl="0">
              <a:buFont typeface="Wingdings" pitchFamily="2" charset="2"/>
              <a:buChar char="Ø"/>
            </a:pPr>
            <a:r>
              <a:rPr lang="en-US" sz="2800" b="1" dirty="0" smtClean="0"/>
              <a:t>Bleeding </a:t>
            </a:r>
            <a:r>
              <a:rPr lang="en-US" sz="2800" b="1" dirty="0"/>
              <a:t>after delivery.</a:t>
            </a:r>
            <a:r>
              <a:rPr lang="en-US" sz="2800" dirty="0"/>
              <a:t> A large baby can prevent the muscles of the uterus from contracting like they should after delivery. </a:t>
            </a:r>
            <a:endParaRPr lang="en-US" sz="2800" dirty="0" smtClean="0"/>
          </a:p>
          <a:p>
            <a:pPr marL="285750" indent="-285750" algn="l" rtl="0">
              <a:buFont typeface="Wingdings" pitchFamily="2" charset="2"/>
              <a:buChar char="Ø"/>
            </a:pPr>
            <a:r>
              <a:rPr lang="en-US" sz="2800" b="1" dirty="0" smtClean="0"/>
              <a:t>Uterine </a:t>
            </a:r>
            <a:r>
              <a:rPr lang="en-US" sz="2800" b="1" dirty="0"/>
              <a:t>rupture.</a:t>
            </a:r>
            <a:r>
              <a:rPr lang="en-US" dirty="0"/>
              <a:t> </a:t>
            </a:r>
          </a:p>
        </p:txBody>
      </p:sp>
    </p:spTree>
    <p:extLst>
      <p:ext uri="{BB962C8B-B14F-4D97-AF65-F5344CB8AC3E}">
        <p14:creationId xmlns:p14="http://schemas.microsoft.com/office/powerpoint/2010/main" val="3047942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62968" y="260648"/>
            <a:ext cx="1867819" cy="461665"/>
          </a:xfrm>
          <a:prstGeom prst="rect">
            <a:avLst/>
          </a:prstGeom>
        </p:spPr>
        <p:txBody>
          <a:bodyPr wrap="none">
            <a:spAutoFit/>
          </a:bodyPr>
          <a:lstStyle/>
          <a:p>
            <a:pPr marL="285750" indent="-285750" algn="l" rtl="0">
              <a:buFont typeface="Wingdings" pitchFamily="2" charset="2"/>
              <a:buChar char="q"/>
            </a:pPr>
            <a:r>
              <a:rPr lang="en-US" sz="2400" b="1" u="sng" dirty="0">
                <a:solidFill>
                  <a:srgbClr val="FF0000"/>
                </a:solidFill>
              </a:rPr>
              <a:t>Club Foot</a:t>
            </a:r>
            <a:endParaRPr lang="ar-IQ" sz="2400" b="1" u="sng" dirty="0">
              <a:solidFill>
                <a:srgbClr val="FF0000"/>
              </a:solidFill>
            </a:endParaRPr>
          </a:p>
        </p:txBody>
      </p:sp>
      <p:sp>
        <p:nvSpPr>
          <p:cNvPr id="2" name="مستطيل 1"/>
          <p:cNvSpPr/>
          <p:nvPr/>
        </p:nvSpPr>
        <p:spPr>
          <a:xfrm>
            <a:off x="716940" y="868828"/>
            <a:ext cx="8103531" cy="1200329"/>
          </a:xfrm>
          <a:prstGeom prst="rect">
            <a:avLst/>
          </a:prstGeom>
        </p:spPr>
        <p:txBody>
          <a:bodyPr wrap="square">
            <a:spAutoFit/>
          </a:bodyPr>
          <a:lstStyle/>
          <a:p>
            <a:pPr algn="just" rtl="0"/>
            <a:r>
              <a:rPr lang="en-US" sz="2400" dirty="0"/>
              <a:t>Clubfoot describes a range of foot abnormalities usually present at birth (congenital) in which </a:t>
            </a:r>
            <a:r>
              <a:rPr lang="en-US" sz="2400" dirty="0" smtClean="0"/>
              <a:t>the baby's </a:t>
            </a:r>
            <a:r>
              <a:rPr lang="en-US" sz="2400" dirty="0"/>
              <a:t>foot is twisted out of shape or position. </a:t>
            </a:r>
            <a:endParaRPr lang="ar-IQ" sz="2400" dirty="0"/>
          </a:p>
        </p:txBody>
      </p:sp>
      <p:pic>
        <p:nvPicPr>
          <p:cNvPr id="2050" name="Picture 2" descr="Club Foot In Infants: Reasons, Signs &amp; Remed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3140968"/>
            <a:ext cx="7162944" cy="309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845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260648"/>
            <a:ext cx="8280920" cy="3970318"/>
          </a:xfrm>
          <a:prstGeom prst="rect">
            <a:avLst/>
          </a:prstGeom>
        </p:spPr>
        <p:txBody>
          <a:bodyPr wrap="square">
            <a:spAutoFit/>
          </a:bodyPr>
          <a:lstStyle/>
          <a:p>
            <a:pPr algn="just" rtl="0"/>
            <a:r>
              <a:rPr lang="en-US" sz="2800" b="1" u="sng" dirty="0">
                <a:solidFill>
                  <a:srgbClr val="FF0000"/>
                </a:solidFill>
              </a:rPr>
              <a:t>Symptoms</a:t>
            </a:r>
          </a:p>
          <a:p>
            <a:pPr marL="342900" indent="-342900" algn="just" rtl="0">
              <a:buFont typeface="Wingdings" pitchFamily="2" charset="2"/>
              <a:buChar char="q"/>
            </a:pPr>
            <a:r>
              <a:rPr lang="en-US" sz="2800" dirty="0" smtClean="0"/>
              <a:t>The </a:t>
            </a:r>
            <a:r>
              <a:rPr lang="en-US" sz="2800" dirty="0"/>
              <a:t>top of the foot is usually twisted downward and inward, increasing the arch and turning the heel inward.</a:t>
            </a:r>
          </a:p>
          <a:p>
            <a:pPr marL="342900" indent="-342900" algn="just" rtl="0">
              <a:buFont typeface="Wingdings" pitchFamily="2" charset="2"/>
              <a:buChar char="q"/>
            </a:pPr>
            <a:r>
              <a:rPr lang="en-US" sz="2800" dirty="0"/>
              <a:t>The foot may be turned so severely that it actually looks as if it's upside down.</a:t>
            </a:r>
          </a:p>
          <a:p>
            <a:pPr marL="342900" indent="-342900" algn="just" rtl="0">
              <a:buFont typeface="Wingdings" pitchFamily="2" charset="2"/>
              <a:buChar char="q"/>
            </a:pPr>
            <a:r>
              <a:rPr lang="en-US" sz="2800" dirty="0"/>
              <a:t>The affected leg or foot may be slightly shorter.</a:t>
            </a:r>
          </a:p>
          <a:p>
            <a:pPr marL="342900" indent="-342900" algn="just" rtl="0">
              <a:buFont typeface="Wingdings" pitchFamily="2" charset="2"/>
              <a:buChar char="q"/>
            </a:pPr>
            <a:r>
              <a:rPr lang="en-US" sz="2800" dirty="0"/>
              <a:t>The calf muscles in the affected leg are usually underdeveloped.</a:t>
            </a:r>
          </a:p>
        </p:txBody>
      </p:sp>
    </p:spTree>
    <p:extLst>
      <p:ext uri="{BB962C8B-B14F-4D97-AF65-F5344CB8AC3E}">
        <p14:creationId xmlns:p14="http://schemas.microsoft.com/office/powerpoint/2010/main" val="4152472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474345"/>
            <a:ext cx="7776864" cy="5693866"/>
          </a:xfrm>
          <a:prstGeom prst="rect">
            <a:avLst/>
          </a:prstGeom>
        </p:spPr>
        <p:txBody>
          <a:bodyPr wrap="square">
            <a:spAutoFit/>
          </a:bodyPr>
          <a:lstStyle/>
          <a:p>
            <a:pPr algn="just" rtl="0"/>
            <a:r>
              <a:rPr lang="en-US" sz="2800" b="1" i="1" u="sng" dirty="0">
                <a:solidFill>
                  <a:srgbClr val="C00000"/>
                </a:solidFill>
              </a:rPr>
              <a:t>Risk factors</a:t>
            </a:r>
          </a:p>
          <a:p>
            <a:pPr marL="342900" indent="-342900" algn="just" rtl="0">
              <a:buFont typeface="Wingdings" pitchFamily="2" charset="2"/>
              <a:buChar char="§"/>
            </a:pPr>
            <a:r>
              <a:rPr lang="en-US" sz="2800" b="1" dirty="0" smtClean="0"/>
              <a:t>Family </a:t>
            </a:r>
            <a:r>
              <a:rPr lang="en-US" sz="2800" b="1" dirty="0"/>
              <a:t>history.</a:t>
            </a:r>
            <a:r>
              <a:rPr lang="en-US" sz="2800" dirty="0"/>
              <a:t> </a:t>
            </a:r>
            <a:endParaRPr lang="en-US" sz="2800" dirty="0" smtClean="0"/>
          </a:p>
          <a:p>
            <a:pPr marL="342900" indent="-342900" algn="just" rtl="0">
              <a:buFont typeface="Wingdings" pitchFamily="2" charset="2"/>
              <a:buChar char="§"/>
            </a:pPr>
            <a:r>
              <a:rPr lang="en-US" sz="2800" b="1" dirty="0" smtClean="0"/>
              <a:t>Congenital </a:t>
            </a:r>
            <a:r>
              <a:rPr lang="en-US" sz="2800" b="1" dirty="0"/>
              <a:t>conditions.</a:t>
            </a:r>
            <a:r>
              <a:rPr lang="en-US" sz="2800" dirty="0"/>
              <a:t> In some cases, clubfoot can be associated with other abnormalities of the skeleton that are present at birth (congenital), such as spina bifida, a birth defect that occurs when the spine and spinal cord don't develop or close properly.</a:t>
            </a:r>
          </a:p>
          <a:p>
            <a:pPr marL="342900" indent="-342900" algn="just" rtl="0">
              <a:buFont typeface="Wingdings" pitchFamily="2" charset="2"/>
              <a:buChar char="§"/>
            </a:pPr>
            <a:r>
              <a:rPr lang="en-US" sz="2800" b="1" dirty="0"/>
              <a:t>Environment.</a:t>
            </a:r>
            <a:r>
              <a:rPr lang="en-US" sz="2800" dirty="0"/>
              <a:t> Smoking during pregnancy can significantly increase the baby's risk of clubfoot.</a:t>
            </a:r>
          </a:p>
          <a:p>
            <a:pPr marL="342900" indent="-342900" algn="just" rtl="0">
              <a:buFont typeface="Wingdings" pitchFamily="2" charset="2"/>
              <a:buChar char="§"/>
            </a:pPr>
            <a:r>
              <a:rPr lang="en-US" sz="2800" b="1" dirty="0"/>
              <a:t>Not enough amniotic fluid during pregnancy.</a:t>
            </a:r>
            <a:r>
              <a:rPr lang="en-US" sz="2800" dirty="0"/>
              <a:t> </a:t>
            </a:r>
            <a:r>
              <a:rPr lang="en-US" sz="2800" dirty="0" smtClean="0"/>
              <a:t>may </a:t>
            </a:r>
            <a:r>
              <a:rPr lang="en-US" sz="2800" dirty="0"/>
              <a:t>increase the risk of clubfoot.</a:t>
            </a:r>
          </a:p>
        </p:txBody>
      </p:sp>
    </p:spTree>
    <p:extLst>
      <p:ext uri="{BB962C8B-B14F-4D97-AF65-F5344CB8AC3E}">
        <p14:creationId xmlns:p14="http://schemas.microsoft.com/office/powerpoint/2010/main" val="2029869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260648"/>
            <a:ext cx="8280920" cy="3785652"/>
          </a:xfrm>
          <a:prstGeom prst="rect">
            <a:avLst/>
          </a:prstGeom>
        </p:spPr>
        <p:txBody>
          <a:bodyPr wrap="square">
            <a:spAutoFit/>
          </a:bodyPr>
          <a:lstStyle/>
          <a:p>
            <a:pPr algn="just" rtl="0"/>
            <a:r>
              <a:rPr lang="en-US" sz="2400" b="1" u="sng" dirty="0">
                <a:solidFill>
                  <a:srgbClr val="FF0000"/>
                </a:solidFill>
              </a:rPr>
              <a:t>Complications</a:t>
            </a:r>
          </a:p>
          <a:p>
            <a:pPr marL="342900" indent="-342900" algn="just" rtl="0">
              <a:buFont typeface="Wingdings" pitchFamily="2" charset="2"/>
              <a:buChar char="Ø"/>
            </a:pPr>
            <a:r>
              <a:rPr lang="en-US" sz="2400" b="1" dirty="0" smtClean="0"/>
              <a:t>Movement</a:t>
            </a:r>
            <a:r>
              <a:rPr lang="en-US" sz="2400" b="1" dirty="0"/>
              <a:t>.</a:t>
            </a:r>
            <a:r>
              <a:rPr lang="en-US" sz="2400" dirty="0"/>
              <a:t> The affected foot may be slightly less flexible.</a:t>
            </a:r>
          </a:p>
          <a:p>
            <a:pPr marL="342900" indent="-342900" algn="just" rtl="0">
              <a:buFont typeface="Wingdings" pitchFamily="2" charset="2"/>
              <a:buChar char="Ø"/>
            </a:pPr>
            <a:r>
              <a:rPr lang="en-US" sz="2400" b="1" dirty="0"/>
              <a:t>Leg length.</a:t>
            </a:r>
            <a:r>
              <a:rPr lang="en-US" sz="2400" dirty="0"/>
              <a:t> The affected leg may be slightly shorter, but generally does not cause significant problems with mobility.</a:t>
            </a:r>
          </a:p>
          <a:p>
            <a:pPr marL="342900" indent="-342900" algn="just" rtl="0">
              <a:buFont typeface="Wingdings" pitchFamily="2" charset="2"/>
              <a:buChar char="Ø"/>
            </a:pPr>
            <a:r>
              <a:rPr lang="en-US" sz="2400" b="1" dirty="0"/>
              <a:t>Shoe size.</a:t>
            </a:r>
            <a:r>
              <a:rPr lang="en-US" sz="2400" dirty="0"/>
              <a:t> The affected foot may be up to 1 1/2 shoe sizes smaller than the unaffected foot.</a:t>
            </a:r>
          </a:p>
          <a:p>
            <a:pPr marL="342900" indent="-342900" algn="just" rtl="0">
              <a:buFont typeface="Wingdings" pitchFamily="2" charset="2"/>
              <a:buChar char="Ø"/>
            </a:pPr>
            <a:r>
              <a:rPr lang="en-US" sz="2400" b="1" dirty="0"/>
              <a:t>Calf size.</a:t>
            </a:r>
            <a:r>
              <a:rPr lang="en-US" sz="2400" dirty="0"/>
              <a:t> The muscles of the calf on the affected side may always be smaller than those on the other side.</a:t>
            </a:r>
          </a:p>
        </p:txBody>
      </p:sp>
    </p:spTree>
    <p:extLst>
      <p:ext uri="{BB962C8B-B14F-4D97-AF65-F5344CB8AC3E}">
        <p14:creationId xmlns:p14="http://schemas.microsoft.com/office/powerpoint/2010/main" val="2205655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260648"/>
            <a:ext cx="7560840" cy="4308872"/>
          </a:xfrm>
          <a:prstGeom prst="rect">
            <a:avLst/>
          </a:prstGeom>
        </p:spPr>
        <p:txBody>
          <a:bodyPr wrap="square">
            <a:spAutoFit/>
          </a:bodyPr>
          <a:lstStyle/>
          <a:p>
            <a:pPr algn="just" rtl="0"/>
            <a:r>
              <a:rPr lang="en-US" sz="2800" u="sng" dirty="0">
                <a:hlinkClick r:id="rId2"/>
              </a:rPr>
              <a:t>Tetralogy of Fallot</a:t>
            </a:r>
            <a:endParaRPr lang="en-US" sz="2800" dirty="0"/>
          </a:p>
          <a:p>
            <a:pPr algn="just" rtl="0"/>
            <a:r>
              <a:rPr lang="en-US" sz="2400" dirty="0"/>
              <a:t>Tetralogy of Fallot (TOF) is a cardiac anomaly that refers to a combination of four related heart defects that commonly occur together. The four defects are</a:t>
            </a:r>
            <a:r>
              <a:rPr lang="en-US" sz="2400" dirty="0" smtClean="0"/>
              <a:t>:</a:t>
            </a:r>
          </a:p>
          <a:p>
            <a:pPr algn="just" rtl="0"/>
            <a:endParaRPr lang="en-US" sz="2400" dirty="0"/>
          </a:p>
          <a:p>
            <a:pPr marL="457200" indent="-457200" algn="just" rtl="0">
              <a:lnSpc>
                <a:spcPct val="150000"/>
              </a:lnSpc>
              <a:buFont typeface="+mj-lt"/>
              <a:buAutoNum type="arabicPeriod"/>
            </a:pPr>
            <a:r>
              <a:rPr lang="en-US" sz="2000" b="1" dirty="0">
                <a:hlinkClick r:id="rId3" tooltip="Ventricular Septal Defect (VSD) signs, diagnosis, treatment. "/>
              </a:rPr>
              <a:t>Ventricular </a:t>
            </a:r>
            <a:r>
              <a:rPr lang="en-US" sz="2000" b="1" dirty="0" err="1">
                <a:hlinkClick r:id="rId3" tooltip="Ventricular Septal Defect (VSD) signs, diagnosis, treatment. "/>
              </a:rPr>
              <a:t>septal</a:t>
            </a:r>
            <a:r>
              <a:rPr lang="en-US" sz="2000" b="1" dirty="0">
                <a:hlinkClick r:id="rId3" tooltip="Ventricular Septal Defect (VSD) signs, diagnosis, treatment. "/>
              </a:rPr>
              <a:t> defect (VSD)</a:t>
            </a:r>
            <a:r>
              <a:rPr lang="en-US" sz="2000" b="1" dirty="0"/>
              <a:t> </a:t>
            </a:r>
            <a:r>
              <a:rPr lang="en-US" sz="2000" dirty="0"/>
              <a:t>− a hole between the right and left pumping chambers of the heart</a:t>
            </a:r>
          </a:p>
          <a:p>
            <a:pPr marL="457200" indent="-457200" algn="just" rtl="0">
              <a:lnSpc>
                <a:spcPct val="150000"/>
              </a:lnSpc>
              <a:buFont typeface="+mj-lt"/>
              <a:buAutoNum type="arabicPeriod"/>
            </a:pPr>
            <a:r>
              <a:rPr lang="en-US" sz="2000" b="1" dirty="0"/>
              <a:t>Overriding aorta −</a:t>
            </a:r>
            <a:r>
              <a:rPr lang="en-US" sz="2000" dirty="0"/>
              <a:t> the aortic valve is enlarged and appears to arise from both the left and right ventricles instead of the left ventricle as in normal </a:t>
            </a:r>
            <a:r>
              <a:rPr lang="en-US" sz="2000" dirty="0" smtClean="0"/>
              <a:t>hearts</a:t>
            </a:r>
            <a:endParaRPr lang="en-US" sz="2000" dirty="0"/>
          </a:p>
        </p:txBody>
      </p:sp>
    </p:spTree>
    <p:extLst>
      <p:ext uri="{BB962C8B-B14F-4D97-AF65-F5344CB8AC3E}">
        <p14:creationId xmlns:p14="http://schemas.microsoft.com/office/powerpoint/2010/main" val="1652839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260648"/>
            <a:ext cx="7776864" cy="3323987"/>
          </a:xfrm>
          <a:prstGeom prst="rect">
            <a:avLst/>
          </a:prstGeom>
        </p:spPr>
        <p:txBody>
          <a:bodyPr wrap="square">
            <a:spAutoFit/>
          </a:bodyPr>
          <a:lstStyle/>
          <a:p>
            <a:pPr algn="just" rtl="0">
              <a:lnSpc>
                <a:spcPct val="150000"/>
              </a:lnSpc>
            </a:pPr>
            <a:r>
              <a:rPr lang="en-US" sz="2000" b="1" dirty="0" smtClean="0">
                <a:hlinkClick r:id="rId2" tooltip="Pulmonary stenosis"/>
              </a:rPr>
              <a:t>3. Pulmonary </a:t>
            </a:r>
            <a:r>
              <a:rPr lang="en-US" sz="2000" b="1" dirty="0">
                <a:hlinkClick r:id="rId2" tooltip="Pulmonary stenosis"/>
              </a:rPr>
              <a:t>stenosis</a:t>
            </a:r>
            <a:r>
              <a:rPr lang="en-US" sz="2000" b="1" dirty="0"/>
              <a:t> </a:t>
            </a:r>
            <a:r>
              <a:rPr lang="en-US" sz="2000" dirty="0"/>
              <a:t>− narrowing of the pulmonary valve and outflow tract or area below the valve that creates an obstruction (blockage) of blood flow from the right ventricle to the pulmonary </a:t>
            </a:r>
            <a:r>
              <a:rPr lang="en-US" sz="2000" dirty="0" smtClean="0"/>
              <a:t>artery</a:t>
            </a:r>
          </a:p>
          <a:p>
            <a:pPr algn="just" rtl="0">
              <a:lnSpc>
                <a:spcPct val="150000"/>
              </a:lnSpc>
            </a:pPr>
            <a:r>
              <a:rPr lang="en-US" sz="2000" b="1" dirty="0" smtClean="0"/>
              <a:t>4. Right </a:t>
            </a:r>
            <a:r>
              <a:rPr lang="en-US" sz="2000" b="1" dirty="0"/>
              <a:t>ventricular hypertrophy</a:t>
            </a:r>
            <a:r>
              <a:rPr lang="en-US" sz="2000" dirty="0"/>
              <a:t> − thickening of the muscular walls of the right ventricle, which occurs because the right ventricle is pumping at high pressure</a:t>
            </a:r>
          </a:p>
        </p:txBody>
      </p:sp>
      <p:pic>
        <p:nvPicPr>
          <p:cNvPr id="3074" name="Picture 2" descr="Tetralogy of Fallot Information | Mount Sinai - New Y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284984"/>
            <a:ext cx="3810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059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332656"/>
            <a:ext cx="7560840" cy="4093428"/>
          </a:xfrm>
          <a:prstGeom prst="rect">
            <a:avLst/>
          </a:prstGeom>
        </p:spPr>
        <p:txBody>
          <a:bodyPr wrap="square">
            <a:spAutoFit/>
          </a:bodyPr>
          <a:lstStyle/>
          <a:p>
            <a:pPr algn="just" rtl="0"/>
            <a:r>
              <a:rPr lang="en-US" sz="3200" b="1" i="1" u="sng" dirty="0">
                <a:solidFill>
                  <a:srgbClr val="FF0000"/>
                </a:solidFill>
              </a:rPr>
              <a:t>Signs and Symptoms of Tetralogy of Fallot</a:t>
            </a:r>
          </a:p>
          <a:p>
            <a:pPr marL="457200" indent="-457200" algn="l" rtl="0" fontAlgn="base">
              <a:buFont typeface="+mj-lt"/>
              <a:buAutoNum type="arabicPeriod"/>
            </a:pPr>
            <a:r>
              <a:rPr lang="en-US" sz="2800" u="sng" dirty="0">
                <a:hlinkClick r:id="rId2"/>
              </a:rPr>
              <a:t>heart murmur</a:t>
            </a:r>
            <a:endParaRPr lang="en-US" sz="2800" dirty="0"/>
          </a:p>
          <a:p>
            <a:pPr marL="457200" indent="-457200" algn="l" rtl="0" fontAlgn="base">
              <a:buFont typeface="+mj-lt"/>
              <a:buAutoNum type="arabicPeriod"/>
            </a:pPr>
            <a:r>
              <a:rPr lang="en-US" sz="2800" dirty="0" smtClean="0"/>
              <a:t>tiring </a:t>
            </a:r>
            <a:r>
              <a:rPr lang="en-US" sz="2800" dirty="0"/>
              <a:t>easily</a:t>
            </a:r>
          </a:p>
          <a:p>
            <a:pPr marL="457200" indent="-457200" algn="l" rtl="0" fontAlgn="base">
              <a:buFont typeface="+mj-lt"/>
              <a:buAutoNum type="arabicPeriod"/>
            </a:pPr>
            <a:r>
              <a:rPr lang="en-US" sz="2800" dirty="0"/>
              <a:t>difficulty breathing</a:t>
            </a:r>
          </a:p>
          <a:p>
            <a:pPr marL="457200" indent="-457200" algn="l" rtl="0" fontAlgn="base">
              <a:buFont typeface="+mj-lt"/>
              <a:buAutoNum type="arabicPeriod"/>
            </a:pPr>
            <a:r>
              <a:rPr lang="en-US" sz="2800" dirty="0"/>
              <a:t>rapid heartbeat (palpitations)</a:t>
            </a:r>
          </a:p>
          <a:p>
            <a:pPr marL="457200" indent="-457200" algn="l" rtl="0" fontAlgn="base">
              <a:buFont typeface="+mj-lt"/>
              <a:buAutoNum type="arabicPeriod"/>
            </a:pPr>
            <a:r>
              <a:rPr lang="en-US" sz="2800" dirty="0"/>
              <a:t>fainting</a:t>
            </a:r>
          </a:p>
          <a:p>
            <a:pPr marL="457200" indent="-457200" algn="l" rtl="0" fontAlgn="base">
              <a:buFont typeface="+mj-lt"/>
              <a:buAutoNum type="arabicPeriod"/>
            </a:pPr>
            <a:r>
              <a:rPr lang="en-US" sz="2800" dirty="0"/>
              <a:t>"clubbing," where the skin or bones around the tips of fingers are widened or rounded</a:t>
            </a:r>
          </a:p>
        </p:txBody>
      </p:sp>
    </p:spTree>
    <p:extLst>
      <p:ext uri="{BB962C8B-B14F-4D97-AF65-F5344CB8AC3E}">
        <p14:creationId xmlns:p14="http://schemas.microsoft.com/office/powerpoint/2010/main" val="2661418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404664"/>
            <a:ext cx="7200800" cy="6247864"/>
          </a:xfrm>
          <a:prstGeom prst="rect">
            <a:avLst/>
          </a:prstGeom>
        </p:spPr>
        <p:txBody>
          <a:bodyPr wrap="square">
            <a:spAutoFit/>
          </a:bodyPr>
          <a:lstStyle/>
          <a:p>
            <a:pPr algn="l" rtl="0" fontAlgn="base"/>
            <a:r>
              <a:rPr lang="en-US" sz="3600" b="1" u="sng" dirty="0">
                <a:hlinkClick r:id="rId2"/>
              </a:rPr>
              <a:t>Diagnosis: </a:t>
            </a:r>
          </a:p>
          <a:p>
            <a:pPr marL="285750" indent="-285750" algn="l" rtl="0" fontAlgn="base">
              <a:buFont typeface="Arial" pitchFamily="34" charset="0"/>
              <a:buChar char="•"/>
            </a:pPr>
            <a:r>
              <a:rPr lang="en-US" sz="2800" b="1" u="sng" dirty="0">
                <a:hlinkClick r:id="rId2"/>
              </a:rPr>
              <a:t>pulse </a:t>
            </a:r>
            <a:r>
              <a:rPr lang="en-US" sz="2800" b="1" u="sng" dirty="0" err="1">
                <a:hlinkClick r:id="rId2"/>
              </a:rPr>
              <a:t>oximeter</a:t>
            </a:r>
            <a:r>
              <a:rPr lang="en-US" sz="2800" b="1" dirty="0"/>
              <a:t>: a small sensor that clips onto the fingertip, toe, or ear and measures how much oxygen is in the blood. </a:t>
            </a:r>
          </a:p>
          <a:p>
            <a:pPr marL="285750" indent="-285750" algn="l" rtl="0" fontAlgn="base">
              <a:buFont typeface="Arial" pitchFamily="34" charset="0"/>
              <a:buChar char="•"/>
            </a:pPr>
            <a:r>
              <a:rPr lang="en-US" sz="2800" b="1" u="sng" dirty="0">
                <a:hlinkClick r:id="rId3"/>
              </a:rPr>
              <a:t>electrocardiogram (EKG)</a:t>
            </a:r>
            <a:r>
              <a:rPr lang="en-US" sz="2800" b="1" dirty="0"/>
              <a:t>: </a:t>
            </a:r>
          </a:p>
          <a:p>
            <a:pPr marL="285750" indent="-285750" algn="l" rtl="0" fontAlgn="base">
              <a:buFont typeface="Arial" pitchFamily="34" charset="0"/>
              <a:buChar char="•"/>
            </a:pPr>
            <a:r>
              <a:rPr lang="en-US" sz="2800" b="1" u="sng" dirty="0">
                <a:hlinkClick r:id="rId4"/>
              </a:rPr>
              <a:t>echocardiogram (echo)</a:t>
            </a:r>
            <a:r>
              <a:rPr lang="en-US" sz="2800" b="1" dirty="0"/>
              <a:t>: </a:t>
            </a:r>
          </a:p>
          <a:p>
            <a:pPr marL="285750" indent="-285750" algn="l" rtl="0" fontAlgn="base">
              <a:buFont typeface="Arial" pitchFamily="34" charset="0"/>
              <a:buChar char="•"/>
            </a:pPr>
            <a:r>
              <a:rPr lang="en-US" sz="2800" b="1" u="sng" dirty="0">
                <a:hlinkClick r:id="rId5"/>
              </a:rPr>
              <a:t>chest X-ray</a:t>
            </a:r>
            <a:endParaRPr lang="en-US" sz="2800" b="1" dirty="0"/>
          </a:p>
          <a:p>
            <a:pPr marL="285750" indent="-285750" algn="l" rtl="0" fontAlgn="base">
              <a:buFont typeface="Arial" pitchFamily="34" charset="0"/>
              <a:buChar char="•"/>
            </a:pPr>
            <a:r>
              <a:rPr lang="en-US" sz="2800" b="1" u="sng" dirty="0">
                <a:hlinkClick r:id="rId6"/>
              </a:rPr>
              <a:t>cardiac catheterization</a:t>
            </a:r>
            <a:r>
              <a:rPr lang="en-US" sz="2800" b="1" dirty="0"/>
              <a:t>:</a:t>
            </a:r>
            <a:r>
              <a:rPr lang="en-US" sz="2800" dirty="0"/>
              <a:t> a thin, flexible tube called a catheter is inserted into the heart, usually through a vein in the leg or arm, and provides information about the heart as well as blood pressure and blood oxygen levels. </a:t>
            </a:r>
          </a:p>
        </p:txBody>
      </p:sp>
    </p:spTree>
    <p:extLst>
      <p:ext uri="{BB962C8B-B14F-4D97-AF65-F5344CB8AC3E}">
        <p14:creationId xmlns:p14="http://schemas.microsoft.com/office/powerpoint/2010/main" val="2381043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620688"/>
            <a:ext cx="7704856" cy="5023683"/>
          </a:xfrm>
          <a:prstGeom prst="rect">
            <a:avLst/>
          </a:prstGeom>
        </p:spPr>
        <p:txBody>
          <a:bodyPr wrap="square">
            <a:spAutoFit/>
          </a:bodyPr>
          <a:lstStyle/>
          <a:p>
            <a:pPr algn="just" rtl="0" fontAlgn="base">
              <a:lnSpc>
                <a:spcPct val="150000"/>
              </a:lnSpc>
            </a:pPr>
            <a:r>
              <a:rPr lang="en-US" sz="2400" b="1" u="sng" dirty="0" smtClean="0"/>
              <a:t>Treatment </a:t>
            </a:r>
            <a:endParaRPr lang="en-US" sz="2400" b="1" u="sng" dirty="0"/>
          </a:p>
          <a:p>
            <a:pPr marL="457200" indent="-457200" algn="just" rtl="0" fontAlgn="base">
              <a:lnSpc>
                <a:spcPct val="150000"/>
              </a:lnSpc>
              <a:buFont typeface="+mj-lt"/>
              <a:buAutoNum type="arabicPeriod"/>
            </a:pPr>
            <a:r>
              <a:rPr lang="en-US" sz="2400" b="1" dirty="0"/>
              <a:t>Complete repair:</a:t>
            </a:r>
            <a:r>
              <a:rPr lang="en-US" sz="2400" dirty="0"/>
              <a:t> The surgeon widens the passageway between the right ventricle and the pulmonary artery to improve blood flow to the lungs. </a:t>
            </a:r>
            <a:r>
              <a:rPr lang="en-US" sz="2400" dirty="0" smtClean="0"/>
              <a:t>ventricles.</a:t>
            </a:r>
            <a:endParaRPr lang="en-US" sz="2400" dirty="0"/>
          </a:p>
          <a:p>
            <a:pPr marL="457200" indent="-457200" algn="just" rtl="0" fontAlgn="base">
              <a:lnSpc>
                <a:spcPct val="150000"/>
              </a:lnSpc>
              <a:buFont typeface="+mj-lt"/>
              <a:buAutoNum type="arabicPeriod"/>
            </a:pPr>
            <a:r>
              <a:rPr lang="en-US" sz="2400" b="1" dirty="0" smtClean="0"/>
              <a:t>Temporary </a:t>
            </a:r>
            <a:r>
              <a:rPr lang="en-US" sz="2400" b="1" dirty="0"/>
              <a:t>or palliative surgery:</a:t>
            </a:r>
            <a:r>
              <a:rPr lang="en-US" sz="2400" dirty="0"/>
              <a:t> Minor repairs can improve blood flow to the lungs. This usually is done only when a baby is too weak or small to have full surgery. </a:t>
            </a:r>
          </a:p>
        </p:txBody>
      </p:sp>
    </p:spTree>
    <p:extLst>
      <p:ext uri="{BB962C8B-B14F-4D97-AF65-F5344CB8AC3E}">
        <p14:creationId xmlns:p14="http://schemas.microsoft.com/office/powerpoint/2010/main" val="73288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188640"/>
            <a:ext cx="6624736" cy="5570756"/>
          </a:xfrm>
          <a:prstGeom prst="rect">
            <a:avLst/>
          </a:prstGeom>
        </p:spPr>
        <p:txBody>
          <a:bodyPr wrap="square">
            <a:spAutoFit/>
          </a:bodyPr>
          <a:lstStyle/>
          <a:p>
            <a:pPr marL="342900" indent="-342900" algn="l" rtl="0">
              <a:buFont typeface="Wingdings" pitchFamily="2" charset="2"/>
              <a:buChar char="q"/>
            </a:pPr>
            <a:r>
              <a:rPr lang="en-US" sz="2800" b="1" dirty="0"/>
              <a:t>Common Birth Defects</a:t>
            </a:r>
            <a:endParaRPr lang="en-US" dirty="0"/>
          </a:p>
          <a:p>
            <a:pPr marL="800100" lvl="1" indent="-342900" algn="l" rtl="0">
              <a:buFont typeface="Wingdings" pitchFamily="2" charset="2"/>
              <a:buChar char="v"/>
            </a:pPr>
            <a:r>
              <a:rPr lang="en-US" sz="2800" dirty="0" smtClean="0"/>
              <a:t>Neural tube defects (NTD) </a:t>
            </a:r>
            <a:endParaRPr lang="en-US" sz="2000" dirty="0" smtClean="0"/>
          </a:p>
          <a:p>
            <a:pPr marL="971550" lvl="1" indent="-514350" algn="l" rtl="0">
              <a:buFont typeface="+mj-lt"/>
              <a:buAutoNum type="arabicPeriod"/>
            </a:pPr>
            <a:r>
              <a:rPr lang="en-US" sz="2800" dirty="0" smtClean="0">
                <a:hlinkClick r:id="rId2"/>
              </a:rPr>
              <a:t>Spina bifida</a:t>
            </a:r>
            <a:endParaRPr lang="en-US" sz="2000" dirty="0" smtClean="0"/>
          </a:p>
          <a:p>
            <a:pPr marL="971550" lvl="1" indent="-514350" algn="l" rtl="0">
              <a:buFont typeface="+mj-lt"/>
              <a:buAutoNum type="arabicPeriod"/>
            </a:pPr>
            <a:r>
              <a:rPr lang="en-US" sz="2800" dirty="0" smtClean="0"/>
              <a:t>Anencephaly</a:t>
            </a:r>
          </a:p>
          <a:p>
            <a:pPr marL="971550" lvl="1" indent="-514350" algn="l" rtl="0">
              <a:buFont typeface="+mj-lt"/>
              <a:buAutoNum type="arabicPeriod"/>
            </a:pPr>
            <a:r>
              <a:rPr lang="en-US" sz="2800" b="1" dirty="0"/>
              <a:t>Encephalocele</a:t>
            </a:r>
            <a:endParaRPr lang="en-US" sz="2800" dirty="0" smtClean="0"/>
          </a:p>
          <a:p>
            <a:pPr marL="800100" lvl="1" indent="-342900" algn="l" rtl="0">
              <a:buFont typeface="Wingdings" pitchFamily="2" charset="2"/>
              <a:buChar char="v"/>
            </a:pPr>
            <a:r>
              <a:rPr lang="en-US" sz="2800" dirty="0" smtClean="0"/>
              <a:t>Cleft </a:t>
            </a:r>
            <a:r>
              <a:rPr lang="en-US" sz="2800" dirty="0"/>
              <a:t>lip and cleft palate</a:t>
            </a:r>
            <a:endParaRPr lang="en-US" sz="2000" dirty="0"/>
          </a:p>
          <a:p>
            <a:pPr marL="800100" lvl="1" indent="-342900" algn="l" rtl="0">
              <a:buFont typeface="Wingdings" pitchFamily="2" charset="2"/>
              <a:buChar char="v"/>
            </a:pPr>
            <a:r>
              <a:rPr lang="en-US" sz="2800" dirty="0" smtClean="0"/>
              <a:t>IUGR</a:t>
            </a:r>
          </a:p>
          <a:p>
            <a:pPr marL="800100" lvl="1" indent="-342900" algn="l" rtl="0">
              <a:buFont typeface="Wingdings" pitchFamily="2" charset="2"/>
              <a:buChar char="v"/>
            </a:pPr>
            <a:r>
              <a:rPr lang="en-US" sz="2800" dirty="0" smtClean="0"/>
              <a:t>SGA </a:t>
            </a:r>
          </a:p>
          <a:p>
            <a:pPr marL="800100" lvl="1" indent="-342900" algn="l" rtl="0">
              <a:buFont typeface="Wingdings" pitchFamily="2" charset="2"/>
              <a:buChar char="v"/>
            </a:pPr>
            <a:r>
              <a:rPr lang="en-US" sz="2800" dirty="0" smtClean="0"/>
              <a:t>Macrosomia</a:t>
            </a:r>
          </a:p>
          <a:p>
            <a:pPr marL="800100" lvl="1" indent="-342900" algn="l" rtl="0">
              <a:buFont typeface="Wingdings" pitchFamily="2" charset="2"/>
              <a:buChar char="v"/>
            </a:pPr>
            <a:r>
              <a:rPr lang="en-US" sz="2800" dirty="0" smtClean="0"/>
              <a:t>Clubfoot </a:t>
            </a:r>
            <a:endParaRPr lang="en-US" sz="2000" dirty="0"/>
          </a:p>
          <a:p>
            <a:pPr marL="800100" lvl="1" indent="-342900" algn="l" rtl="0">
              <a:buFont typeface="Wingdings" pitchFamily="2" charset="2"/>
              <a:buChar char="v"/>
            </a:pPr>
            <a:r>
              <a:rPr lang="en-US" sz="3200" u="sng" dirty="0" smtClean="0">
                <a:hlinkClick r:id="rId3"/>
              </a:rPr>
              <a:t>Tetralogy </a:t>
            </a:r>
            <a:r>
              <a:rPr lang="en-US" sz="3200" u="sng" dirty="0">
                <a:hlinkClick r:id="rId3"/>
              </a:rPr>
              <a:t>of Fallot</a:t>
            </a:r>
            <a:endParaRPr lang="en-US" sz="3200" dirty="0"/>
          </a:p>
          <a:p>
            <a:pPr marL="800100" lvl="1" indent="-342900" algn="l" rtl="0">
              <a:buFont typeface="Wingdings" pitchFamily="2" charset="2"/>
              <a:buChar char="v"/>
            </a:pPr>
            <a:r>
              <a:rPr lang="en-US" sz="2800" dirty="0" smtClean="0">
                <a:hlinkClick r:id="rId4"/>
              </a:rPr>
              <a:t>Down </a:t>
            </a:r>
            <a:r>
              <a:rPr lang="en-US" sz="2800" dirty="0">
                <a:hlinkClick r:id="rId4"/>
              </a:rPr>
              <a:t>syndrome</a:t>
            </a:r>
            <a:r>
              <a:rPr lang="en-US" sz="2800" dirty="0"/>
              <a:t> </a:t>
            </a:r>
            <a:endParaRPr lang="en-US" sz="2800" dirty="0" smtClean="0"/>
          </a:p>
          <a:p>
            <a:pPr marL="800100" lvl="1" indent="-342900" algn="l" rtl="0">
              <a:buFont typeface="Wingdings" pitchFamily="2" charset="2"/>
              <a:buChar char="v"/>
            </a:pPr>
            <a:endParaRPr lang="en-US" sz="1600" dirty="0"/>
          </a:p>
        </p:txBody>
      </p:sp>
    </p:spTree>
    <p:extLst>
      <p:ext uri="{BB962C8B-B14F-4D97-AF65-F5344CB8AC3E}">
        <p14:creationId xmlns:p14="http://schemas.microsoft.com/office/powerpoint/2010/main" val="145782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88640"/>
            <a:ext cx="8424936" cy="1815882"/>
          </a:xfrm>
          <a:prstGeom prst="rect">
            <a:avLst/>
          </a:prstGeom>
        </p:spPr>
        <p:txBody>
          <a:bodyPr wrap="square">
            <a:spAutoFit/>
          </a:bodyPr>
          <a:lstStyle/>
          <a:p>
            <a:pPr algn="just" rtl="0"/>
            <a:r>
              <a:rPr lang="en-US" sz="2800" b="1" dirty="0"/>
              <a:t>Hypospadias </a:t>
            </a:r>
            <a:endParaRPr lang="en-US" sz="2800" dirty="0"/>
          </a:p>
          <a:p>
            <a:pPr algn="just" rtl="0"/>
            <a:r>
              <a:rPr lang="en-US" sz="2800" dirty="0" smtClean="0"/>
              <a:t>Is </a:t>
            </a:r>
            <a:r>
              <a:rPr lang="en-US" sz="2800" dirty="0"/>
              <a:t>a common congenital disease of the penis with an abnormal ventral opening of the </a:t>
            </a:r>
            <a:r>
              <a:rPr lang="en-US" sz="2800" u="sng" dirty="0">
                <a:hlinkClick r:id="rId2"/>
              </a:rPr>
              <a:t>meatus of the urethra</a:t>
            </a:r>
            <a:r>
              <a:rPr lang="en-US" sz="2800" dirty="0"/>
              <a:t>. </a:t>
            </a:r>
          </a:p>
        </p:txBody>
      </p:sp>
      <p:pic>
        <p:nvPicPr>
          <p:cNvPr id="1026" name="Picture 2" descr="Facts about Hypospadias | CD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8496" y="2348880"/>
            <a:ext cx="6781936"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775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404664"/>
            <a:ext cx="8352928" cy="2677656"/>
          </a:xfrm>
          <a:prstGeom prst="rect">
            <a:avLst/>
          </a:prstGeom>
        </p:spPr>
        <p:txBody>
          <a:bodyPr wrap="square">
            <a:spAutoFit/>
          </a:bodyPr>
          <a:lstStyle/>
          <a:p>
            <a:pPr algn="just" rtl="0"/>
            <a:r>
              <a:rPr lang="en-US" sz="2400" b="1" dirty="0"/>
              <a:t>Types of Hypospadias</a:t>
            </a:r>
            <a:endParaRPr lang="en-US" sz="2400" dirty="0"/>
          </a:p>
          <a:p>
            <a:pPr marL="514350" indent="-514350" algn="just" rtl="0">
              <a:buFont typeface="+mj-lt"/>
              <a:buAutoNum type="arabicPeriod"/>
            </a:pPr>
            <a:r>
              <a:rPr lang="en-US" sz="2400" dirty="0" smtClean="0"/>
              <a:t>Sub coronal: </a:t>
            </a:r>
            <a:r>
              <a:rPr lang="en-US" sz="2400" dirty="0"/>
              <a:t>The opening of the urethra is located somewhere near the head of the penis.</a:t>
            </a:r>
          </a:p>
          <a:p>
            <a:pPr marL="514350" indent="-514350" algn="just" rtl="0">
              <a:buFont typeface="+mj-lt"/>
              <a:buAutoNum type="arabicPeriod"/>
            </a:pPr>
            <a:r>
              <a:rPr lang="en-US" sz="2400" dirty="0"/>
              <a:t>Midshaft: The opening of the urethra is located along the shaft of the penis.</a:t>
            </a:r>
          </a:p>
          <a:p>
            <a:pPr marL="514350" indent="-514350" algn="just" rtl="0">
              <a:buFont typeface="+mj-lt"/>
              <a:buAutoNum type="arabicPeriod"/>
            </a:pPr>
            <a:r>
              <a:rPr lang="en-US" sz="2400" dirty="0"/>
              <a:t>Penoscrotal: The opening of the urethra is located where the penis and scrotum meet.</a:t>
            </a:r>
          </a:p>
        </p:txBody>
      </p:sp>
      <p:pic>
        <p:nvPicPr>
          <p:cNvPr id="2050" name="Picture 2" descr="Kids Health Information : Hypospadi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356992"/>
            <a:ext cx="6358086" cy="305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234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88640"/>
            <a:ext cx="7920880" cy="4031873"/>
          </a:xfrm>
          <a:prstGeom prst="rect">
            <a:avLst/>
          </a:prstGeom>
        </p:spPr>
        <p:txBody>
          <a:bodyPr wrap="square">
            <a:spAutoFit/>
          </a:bodyPr>
          <a:lstStyle/>
          <a:p>
            <a:pPr algn="just" rtl="0"/>
            <a:r>
              <a:rPr lang="en-US" sz="3200" b="1" dirty="0"/>
              <a:t>Causes</a:t>
            </a:r>
            <a:endParaRPr lang="en-US" sz="3200" dirty="0"/>
          </a:p>
          <a:p>
            <a:pPr marL="514350" indent="-514350" algn="just" rtl="0">
              <a:buFont typeface="+mj-lt"/>
              <a:buAutoNum type="arabicPeriod"/>
            </a:pPr>
            <a:r>
              <a:rPr lang="en-US" sz="3200" b="1" i="1" dirty="0">
                <a:solidFill>
                  <a:srgbClr val="C00000"/>
                </a:solidFill>
              </a:rPr>
              <a:t>Family history</a:t>
            </a:r>
            <a:r>
              <a:rPr lang="en-US" sz="3200" b="1" dirty="0">
                <a:solidFill>
                  <a:srgbClr val="C00000"/>
                </a:solidFill>
              </a:rPr>
              <a:t>: </a:t>
            </a:r>
            <a:r>
              <a:rPr lang="en-US" sz="3200" dirty="0"/>
              <a:t>about 7% of patients with </a:t>
            </a:r>
            <a:r>
              <a:rPr lang="en-US" sz="3200" dirty="0" smtClean="0"/>
              <a:t>hypospadias </a:t>
            </a:r>
            <a:r>
              <a:rPr lang="en-US" sz="3200" dirty="0"/>
              <a:t>have children with </a:t>
            </a:r>
            <a:r>
              <a:rPr lang="en-US" sz="3200" dirty="0" smtClean="0"/>
              <a:t>hypospadias</a:t>
            </a:r>
          </a:p>
          <a:p>
            <a:pPr marL="514350" indent="-514350" algn="just" rtl="0">
              <a:buFont typeface="+mj-lt"/>
              <a:buAutoNum type="arabicPeriod"/>
            </a:pPr>
            <a:r>
              <a:rPr lang="en-US" sz="3200" b="1" dirty="0" smtClean="0"/>
              <a:t>Further </a:t>
            </a:r>
            <a:r>
              <a:rPr lang="en-US" sz="3200" b="1" dirty="0"/>
              <a:t>risk factors: </a:t>
            </a:r>
            <a:endParaRPr lang="en-US" sz="3200" b="1" dirty="0" smtClean="0"/>
          </a:p>
          <a:p>
            <a:pPr marL="457200" indent="-457200" algn="just" rtl="0">
              <a:buFont typeface="Wingdings" pitchFamily="2" charset="2"/>
              <a:buChar char="q"/>
            </a:pPr>
            <a:r>
              <a:rPr lang="en-US" sz="3200" dirty="0" smtClean="0"/>
              <a:t>increased </a:t>
            </a:r>
            <a:r>
              <a:rPr lang="en-US" sz="3200" dirty="0"/>
              <a:t>maternal age</a:t>
            </a:r>
            <a:r>
              <a:rPr lang="en-US" sz="3200" dirty="0" smtClean="0"/>
              <a:t>,</a:t>
            </a:r>
          </a:p>
          <a:p>
            <a:pPr marL="457200" indent="-457200" algn="just" rtl="0">
              <a:buFont typeface="Wingdings" pitchFamily="2" charset="2"/>
              <a:buChar char="q"/>
            </a:pPr>
            <a:r>
              <a:rPr lang="en-US" sz="3200" dirty="0" smtClean="0"/>
              <a:t> </a:t>
            </a:r>
            <a:r>
              <a:rPr lang="en-US" sz="3200" dirty="0"/>
              <a:t>low birth weight, </a:t>
            </a:r>
            <a:endParaRPr lang="en-US" sz="3200" dirty="0" smtClean="0"/>
          </a:p>
          <a:p>
            <a:pPr marL="457200" indent="-457200" algn="just" rtl="0">
              <a:buFont typeface="Wingdings" pitchFamily="2" charset="2"/>
              <a:buChar char="q"/>
            </a:pPr>
            <a:r>
              <a:rPr lang="en-US" sz="3200" dirty="0" smtClean="0"/>
              <a:t>in-vitro fertilization</a:t>
            </a:r>
            <a:endParaRPr lang="en-US" sz="3200" dirty="0"/>
          </a:p>
        </p:txBody>
      </p:sp>
    </p:spTree>
    <p:extLst>
      <p:ext uri="{BB962C8B-B14F-4D97-AF65-F5344CB8AC3E}">
        <p14:creationId xmlns:p14="http://schemas.microsoft.com/office/powerpoint/2010/main" val="3379949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260648"/>
            <a:ext cx="7992888" cy="4524315"/>
          </a:xfrm>
          <a:prstGeom prst="rect">
            <a:avLst/>
          </a:prstGeom>
        </p:spPr>
        <p:txBody>
          <a:bodyPr wrap="square">
            <a:spAutoFit/>
          </a:bodyPr>
          <a:lstStyle/>
          <a:p>
            <a:pPr algn="l" rtl="0"/>
            <a:r>
              <a:rPr lang="en-US" sz="3200" b="1" dirty="0">
                <a:solidFill>
                  <a:srgbClr val="FF0000"/>
                </a:solidFill>
              </a:rPr>
              <a:t>Signs and symptoms of hypospadias may include:</a:t>
            </a:r>
          </a:p>
          <a:p>
            <a:pPr marL="342900" indent="-342900" algn="l" rtl="0">
              <a:buFont typeface="Wingdings" pitchFamily="2" charset="2"/>
              <a:buChar char="q"/>
            </a:pPr>
            <a:r>
              <a:rPr lang="en-US" sz="3200" dirty="0"/>
              <a:t>Opening of the urethra at a location other than the tip of the penis</a:t>
            </a:r>
          </a:p>
          <a:p>
            <a:pPr marL="342900" indent="-342900" algn="l" rtl="0">
              <a:buFont typeface="Wingdings" pitchFamily="2" charset="2"/>
              <a:buChar char="q"/>
            </a:pPr>
            <a:r>
              <a:rPr lang="en-US" sz="3200" dirty="0"/>
              <a:t>Downward curve of the penis </a:t>
            </a:r>
            <a:endParaRPr lang="en-US" sz="3200" dirty="0" smtClean="0"/>
          </a:p>
          <a:p>
            <a:pPr marL="342900" indent="-342900" algn="l" rtl="0">
              <a:buFont typeface="Wingdings" pitchFamily="2" charset="2"/>
              <a:buChar char="q"/>
            </a:pPr>
            <a:r>
              <a:rPr lang="en-US" sz="3200" dirty="0" smtClean="0"/>
              <a:t>Hooded </a:t>
            </a:r>
            <a:r>
              <a:rPr lang="en-US" sz="3200" dirty="0"/>
              <a:t>appearance of the penis because only the top half of the penis is covered by foreskin</a:t>
            </a:r>
          </a:p>
          <a:p>
            <a:pPr marL="342900" indent="-342900" algn="l" rtl="0">
              <a:buFont typeface="Wingdings" pitchFamily="2" charset="2"/>
              <a:buChar char="q"/>
            </a:pPr>
            <a:r>
              <a:rPr lang="en-US" sz="3200" dirty="0"/>
              <a:t>Abnormal spraying during urination</a:t>
            </a:r>
          </a:p>
        </p:txBody>
      </p:sp>
    </p:spTree>
    <p:extLst>
      <p:ext uri="{BB962C8B-B14F-4D97-AF65-F5344CB8AC3E}">
        <p14:creationId xmlns:p14="http://schemas.microsoft.com/office/powerpoint/2010/main" val="1581468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67544" y="260648"/>
            <a:ext cx="8208912" cy="1323439"/>
          </a:xfrm>
          <a:prstGeom prst="rect">
            <a:avLst/>
          </a:prstGeom>
        </p:spPr>
        <p:txBody>
          <a:bodyPr wrap="square">
            <a:spAutoFit/>
          </a:bodyPr>
          <a:lstStyle/>
          <a:p>
            <a:pPr algn="just" rtl="0"/>
            <a:r>
              <a:rPr lang="en-US" sz="2000" b="1" dirty="0"/>
              <a:t>Down syndrome</a:t>
            </a:r>
            <a:r>
              <a:rPr lang="en-US" sz="2000" dirty="0"/>
              <a:t> (sometimes called </a:t>
            </a:r>
            <a:r>
              <a:rPr lang="en-US" sz="2000" b="1" dirty="0"/>
              <a:t>Down's syndrome</a:t>
            </a:r>
            <a:r>
              <a:rPr lang="en-US" sz="2000" dirty="0"/>
              <a:t>) is a condition in which a </a:t>
            </a:r>
            <a:r>
              <a:rPr lang="en-US" sz="2000" b="1" dirty="0"/>
              <a:t>child</a:t>
            </a:r>
            <a:r>
              <a:rPr lang="en-US" sz="2000" dirty="0"/>
              <a:t> is born with an extra copy of their 21st chromosome — hence its other name, trisomy 21. This causes physical and mental developmental delays and disabilities.</a:t>
            </a:r>
            <a:endParaRPr lang="ar-IQ" sz="2000" dirty="0"/>
          </a:p>
        </p:txBody>
      </p:sp>
      <p:pic>
        <p:nvPicPr>
          <p:cNvPr id="1026" name="Picture 2" descr="Down syndrome: Causes, symptoms, and diagn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1527" y="1844824"/>
            <a:ext cx="378718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788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404664"/>
            <a:ext cx="4572000" cy="4093428"/>
          </a:xfrm>
          <a:prstGeom prst="rect">
            <a:avLst/>
          </a:prstGeom>
        </p:spPr>
        <p:txBody>
          <a:bodyPr>
            <a:spAutoFit/>
          </a:bodyPr>
          <a:lstStyle/>
          <a:p>
            <a:pPr algn="l" rtl="0"/>
            <a:r>
              <a:rPr lang="en-US" sz="3600" dirty="0">
                <a:solidFill>
                  <a:srgbClr val="C00000"/>
                </a:solidFill>
              </a:rPr>
              <a:t>Symptoms</a:t>
            </a:r>
          </a:p>
          <a:p>
            <a:pPr marL="342900" indent="-342900" algn="l" rtl="0">
              <a:buFont typeface="+mj-lt"/>
              <a:buAutoNum type="arabicPeriod"/>
            </a:pPr>
            <a:r>
              <a:rPr lang="en-US" sz="2800" dirty="0"/>
              <a:t>Flattened face</a:t>
            </a:r>
          </a:p>
          <a:p>
            <a:pPr marL="342900" indent="-342900" algn="l" rtl="0">
              <a:buFont typeface="+mj-lt"/>
              <a:buAutoNum type="arabicPeriod"/>
            </a:pPr>
            <a:r>
              <a:rPr lang="en-US" sz="2800" dirty="0"/>
              <a:t>Small head</a:t>
            </a:r>
          </a:p>
          <a:p>
            <a:pPr marL="342900" indent="-342900" algn="l" rtl="0">
              <a:buFont typeface="+mj-lt"/>
              <a:buAutoNum type="arabicPeriod"/>
            </a:pPr>
            <a:r>
              <a:rPr lang="en-US" sz="2800" dirty="0"/>
              <a:t>Short neck</a:t>
            </a:r>
          </a:p>
          <a:p>
            <a:pPr marL="342900" indent="-342900" algn="l" rtl="0">
              <a:buFont typeface="+mj-lt"/>
              <a:buAutoNum type="arabicPeriod"/>
            </a:pPr>
            <a:r>
              <a:rPr lang="en-US" sz="2800" dirty="0"/>
              <a:t>Protruding tongue</a:t>
            </a:r>
          </a:p>
          <a:p>
            <a:pPr marL="342900" indent="-342900" algn="l" rtl="0">
              <a:buFont typeface="+mj-lt"/>
              <a:buAutoNum type="arabicPeriod"/>
            </a:pPr>
            <a:r>
              <a:rPr lang="en-US" sz="2800" dirty="0"/>
              <a:t>Upward slanting eye lids (palpebral fissures)</a:t>
            </a:r>
          </a:p>
          <a:p>
            <a:pPr marL="342900" indent="-342900" algn="l" rtl="0">
              <a:buFont typeface="+mj-lt"/>
              <a:buAutoNum type="arabicPeriod"/>
            </a:pPr>
            <a:r>
              <a:rPr lang="en-US" sz="2800" dirty="0"/>
              <a:t>Unusually shaped or small ears</a:t>
            </a:r>
          </a:p>
        </p:txBody>
      </p:sp>
    </p:spTree>
    <p:extLst>
      <p:ext uri="{BB962C8B-B14F-4D97-AF65-F5344CB8AC3E}">
        <p14:creationId xmlns:p14="http://schemas.microsoft.com/office/powerpoint/2010/main" val="2451607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verything you need to know about Down Syndrome in the UAE - Baby &amp; Child  UAE Parenting Magaz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052736"/>
            <a:ext cx="704850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67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620688"/>
            <a:ext cx="7776864" cy="4524315"/>
          </a:xfrm>
          <a:prstGeom prst="rect">
            <a:avLst/>
          </a:prstGeom>
        </p:spPr>
        <p:txBody>
          <a:bodyPr wrap="square">
            <a:spAutoFit/>
          </a:bodyPr>
          <a:lstStyle/>
          <a:p>
            <a:pPr algn="just" rtl="0"/>
            <a:r>
              <a:rPr lang="en-US" sz="2400" b="1" dirty="0">
                <a:solidFill>
                  <a:srgbClr val="FF0000"/>
                </a:solidFill>
              </a:rPr>
              <a:t>Risk factors</a:t>
            </a:r>
          </a:p>
          <a:p>
            <a:pPr marL="457200" indent="-457200" algn="just" rtl="0">
              <a:buFont typeface="+mj-lt"/>
              <a:buAutoNum type="arabicPeriod"/>
            </a:pPr>
            <a:r>
              <a:rPr lang="en-US" sz="2400" b="1" dirty="0" smtClean="0"/>
              <a:t>Advancing </a:t>
            </a:r>
            <a:r>
              <a:rPr lang="en-US" sz="2400" b="1" dirty="0"/>
              <a:t>maternal age.</a:t>
            </a:r>
            <a:r>
              <a:rPr lang="en-US" sz="2400" dirty="0"/>
              <a:t> A woman's chances of giving birth to a child with Down syndrome increase with age because older eggs have a greater risk of improper chromosome </a:t>
            </a:r>
            <a:r>
              <a:rPr lang="en-US" sz="2400" dirty="0" smtClean="0"/>
              <a:t>division.</a:t>
            </a:r>
          </a:p>
          <a:p>
            <a:pPr marL="457200" indent="-457200" algn="just" rtl="0">
              <a:buFont typeface="+mj-lt"/>
              <a:buAutoNum type="arabicPeriod"/>
            </a:pPr>
            <a:r>
              <a:rPr lang="en-US" sz="2400" b="1" dirty="0" smtClean="0"/>
              <a:t>Being </a:t>
            </a:r>
            <a:r>
              <a:rPr lang="en-US" sz="2400" b="1" dirty="0"/>
              <a:t>carriers of the genetic translocation for Down syndrome.</a:t>
            </a:r>
            <a:r>
              <a:rPr lang="en-US" sz="2400" dirty="0"/>
              <a:t> </a:t>
            </a:r>
            <a:endParaRPr lang="en-US" sz="2400" dirty="0" smtClean="0"/>
          </a:p>
          <a:p>
            <a:pPr marL="457200" indent="-457200" algn="just" rtl="0">
              <a:buFont typeface="+mj-lt"/>
              <a:buAutoNum type="arabicPeriod"/>
            </a:pPr>
            <a:r>
              <a:rPr lang="en-US" sz="2400" b="1" dirty="0" smtClean="0"/>
              <a:t>Having </a:t>
            </a:r>
            <a:r>
              <a:rPr lang="en-US" sz="2400" b="1" dirty="0"/>
              <a:t>had one child with Down syndrome.</a:t>
            </a:r>
            <a:r>
              <a:rPr lang="en-US" sz="2400" dirty="0"/>
              <a:t> Parents who have one child with Down syndrome and parents who have a translocation themselves are at an increased risk of having another child with Down syndrome. </a:t>
            </a:r>
          </a:p>
        </p:txBody>
      </p:sp>
    </p:spTree>
    <p:extLst>
      <p:ext uri="{BB962C8B-B14F-4D97-AF65-F5344CB8AC3E}">
        <p14:creationId xmlns:p14="http://schemas.microsoft.com/office/powerpoint/2010/main" val="2197000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306756"/>
            <a:ext cx="7344816" cy="5078313"/>
          </a:xfrm>
          <a:prstGeom prst="rect">
            <a:avLst/>
          </a:prstGeom>
        </p:spPr>
        <p:txBody>
          <a:bodyPr wrap="square">
            <a:spAutoFit/>
          </a:bodyPr>
          <a:lstStyle/>
          <a:p>
            <a:pPr algn="just" rtl="0"/>
            <a:r>
              <a:rPr lang="en-US" sz="2400" b="1" dirty="0" smtClean="0"/>
              <a:t>Prevention of fetal abnormalities </a:t>
            </a:r>
            <a:endParaRPr lang="en-US" sz="2400" dirty="0"/>
          </a:p>
          <a:p>
            <a:pPr marL="457200" lvl="0" indent="-457200" algn="just" rtl="0">
              <a:buFont typeface="Wingdings" pitchFamily="2" charset="2"/>
              <a:buChar char="q"/>
            </a:pPr>
            <a:r>
              <a:rPr lang="en-US" sz="2000" dirty="0" smtClean="0"/>
              <a:t>Ensuring </a:t>
            </a:r>
            <a:r>
              <a:rPr lang="en-US" sz="2000" dirty="0"/>
              <a:t>adolescent girls and mothers have a healthy diet including a wide variety of vegetables and fruit, and maintain a healthy weight.</a:t>
            </a:r>
          </a:p>
          <a:p>
            <a:pPr marL="457200" lvl="0" indent="-457200" algn="just" rtl="0">
              <a:buFont typeface="Wingdings" pitchFamily="2" charset="2"/>
              <a:buChar char="q"/>
            </a:pPr>
            <a:r>
              <a:rPr lang="en-US" sz="2000" dirty="0" smtClean="0"/>
              <a:t>Ensuring </a:t>
            </a:r>
            <a:r>
              <a:rPr lang="en-US" sz="2000" dirty="0"/>
              <a:t>mothers avoid harmful substances, particularly alcohol and tobacco</a:t>
            </a:r>
            <a:r>
              <a:rPr lang="en-US" sz="2000" dirty="0" smtClean="0"/>
              <a:t>.</a:t>
            </a:r>
          </a:p>
          <a:p>
            <a:pPr marL="285750" lvl="0" indent="-285750" algn="just" rtl="0">
              <a:buFont typeface="Wingdings" pitchFamily="2" charset="2"/>
              <a:buChar char="q"/>
            </a:pPr>
            <a:r>
              <a:rPr lang="en-US" sz="2000" dirty="0"/>
              <a:t>Reducing or eliminating environmental exposure to hazardous substances (such as heavy metals or pesticides) during pregnancy.</a:t>
            </a:r>
          </a:p>
          <a:p>
            <a:pPr marL="285750" lvl="0" indent="-285750" algn="just" rtl="0">
              <a:buFont typeface="Wingdings" pitchFamily="2" charset="2"/>
              <a:buChar char="q"/>
            </a:pPr>
            <a:r>
              <a:rPr lang="en-US" sz="2000" dirty="0"/>
              <a:t>Controlling diabetes prior to and during pregnancy through counseling, weight management, diet and administration of insulin when required.</a:t>
            </a:r>
          </a:p>
          <a:p>
            <a:pPr marL="285750" lvl="0" indent="-285750" algn="just" rtl="0">
              <a:buFont typeface="Wingdings" pitchFamily="2" charset="2"/>
              <a:buChar char="q"/>
            </a:pPr>
            <a:r>
              <a:rPr lang="en-US" sz="2000" dirty="0"/>
              <a:t>Ensuring that any exposure of pregnant women to medications or medical radiation (such as imaging rays) is justified and based on careful health risk–benefit analysis.</a:t>
            </a:r>
          </a:p>
          <a:p>
            <a:pPr lvl="0" algn="just" rtl="0"/>
            <a:endParaRPr lang="en-US" sz="2000" dirty="0"/>
          </a:p>
        </p:txBody>
      </p:sp>
    </p:spTree>
    <p:extLst>
      <p:ext uri="{BB962C8B-B14F-4D97-AF65-F5344CB8AC3E}">
        <p14:creationId xmlns:p14="http://schemas.microsoft.com/office/powerpoint/2010/main" val="1350096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335846"/>
            <a:ext cx="7560840" cy="2677656"/>
          </a:xfrm>
          <a:prstGeom prst="rect">
            <a:avLst/>
          </a:prstGeom>
        </p:spPr>
        <p:txBody>
          <a:bodyPr wrap="square">
            <a:spAutoFit/>
          </a:bodyPr>
          <a:lstStyle/>
          <a:p>
            <a:pPr marL="285750" lvl="0" indent="-285750" algn="just" rtl="0">
              <a:buFont typeface="Wingdings" pitchFamily="2" charset="2"/>
              <a:buChar char="q"/>
            </a:pPr>
            <a:r>
              <a:rPr lang="en-US" sz="2400" dirty="0" smtClean="0"/>
              <a:t>Vaccination</a:t>
            </a:r>
            <a:r>
              <a:rPr lang="en-US" sz="2400" dirty="0"/>
              <a:t>, especially against the rubella virus, for children and women.</a:t>
            </a:r>
          </a:p>
          <a:p>
            <a:pPr marL="285750" lvl="0" indent="-285750" algn="just" rtl="0">
              <a:buFont typeface="Wingdings" pitchFamily="2" charset="2"/>
              <a:buChar char="q"/>
            </a:pPr>
            <a:r>
              <a:rPr lang="en-US" sz="2400" dirty="0"/>
              <a:t>Increasing and strengthening education of health staff and others involved in promoting prevention of congenital anomalies.</a:t>
            </a:r>
          </a:p>
          <a:p>
            <a:pPr marL="285750" lvl="0" indent="-285750" algn="just" rtl="0">
              <a:buFont typeface="Wingdings" pitchFamily="2" charset="2"/>
              <a:buChar char="q"/>
            </a:pPr>
            <a:r>
              <a:rPr lang="en-US" sz="2400" dirty="0"/>
              <a:t>Screening for infections, especially rubella, varicella, and syphilis, and consideration of treatment.</a:t>
            </a:r>
          </a:p>
        </p:txBody>
      </p:sp>
    </p:spTree>
    <p:extLst>
      <p:ext uri="{BB962C8B-B14F-4D97-AF65-F5344CB8AC3E}">
        <p14:creationId xmlns:p14="http://schemas.microsoft.com/office/powerpoint/2010/main" val="88233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188640"/>
            <a:ext cx="8064896" cy="4801314"/>
          </a:xfrm>
          <a:prstGeom prst="rect">
            <a:avLst/>
          </a:prstGeom>
        </p:spPr>
        <p:txBody>
          <a:bodyPr wrap="square">
            <a:spAutoFit/>
          </a:bodyPr>
          <a:lstStyle/>
          <a:p>
            <a:pPr marL="342900" indent="-342900" algn="just" rtl="0">
              <a:buFont typeface="Wingdings" pitchFamily="2" charset="2"/>
              <a:buChar char="q"/>
            </a:pPr>
            <a:r>
              <a:rPr lang="en-US" sz="2800" b="1" dirty="0" smtClean="0">
                <a:solidFill>
                  <a:srgbClr val="C00000"/>
                </a:solidFill>
              </a:rPr>
              <a:t>Neural </a:t>
            </a:r>
            <a:r>
              <a:rPr lang="en-US" sz="2800" b="1" dirty="0">
                <a:solidFill>
                  <a:srgbClr val="C00000"/>
                </a:solidFill>
              </a:rPr>
              <a:t>tube </a:t>
            </a:r>
            <a:r>
              <a:rPr lang="en-US" sz="2800" b="1" dirty="0" smtClean="0">
                <a:solidFill>
                  <a:srgbClr val="C00000"/>
                </a:solidFill>
              </a:rPr>
              <a:t>defects</a:t>
            </a:r>
          </a:p>
          <a:p>
            <a:pPr algn="just" rtl="0"/>
            <a:endParaRPr lang="en-US" sz="2000" dirty="0">
              <a:solidFill>
                <a:srgbClr val="C00000"/>
              </a:solidFill>
            </a:endParaRPr>
          </a:p>
          <a:p>
            <a:pPr lvl="0" algn="just" rtl="0"/>
            <a:r>
              <a:rPr lang="en-US" sz="2400" b="1" u="sng" dirty="0"/>
              <a:t>Neural tube defects (NTDs) </a:t>
            </a:r>
            <a:r>
              <a:rPr lang="en-US" sz="2400" dirty="0"/>
              <a:t>are birth defects of brain and spinal cord. The neural tube typical closes between the third and fourth weeks after conception</a:t>
            </a:r>
            <a:r>
              <a:rPr lang="en-US" sz="2400" dirty="0" smtClean="0"/>
              <a:t>, NTD’s </a:t>
            </a:r>
            <a:r>
              <a:rPr lang="en-US" sz="2400" dirty="0"/>
              <a:t>result from failure of tube closure by the 6</a:t>
            </a:r>
            <a:r>
              <a:rPr lang="en-US" sz="2400" baseline="30000" dirty="0"/>
              <a:t>th</a:t>
            </a:r>
            <a:r>
              <a:rPr lang="en-US" sz="2400" dirty="0"/>
              <a:t> week's gestational age (embryonic age 26 – 28 days</a:t>
            </a:r>
            <a:r>
              <a:rPr lang="en-US" sz="2400" dirty="0" smtClean="0"/>
              <a:t>)</a:t>
            </a:r>
          </a:p>
          <a:p>
            <a:pPr lvl="0" algn="just" rtl="0"/>
            <a:endParaRPr lang="en-US" sz="2400" dirty="0"/>
          </a:p>
          <a:p>
            <a:pPr lvl="0" algn="just" rtl="0"/>
            <a:endParaRPr lang="en-US" dirty="0"/>
          </a:p>
          <a:p>
            <a:pPr lvl="0" algn="just" rtl="0"/>
            <a:r>
              <a:rPr lang="en-US" sz="2400" b="1" u="sng" dirty="0">
                <a:solidFill>
                  <a:srgbClr val="C00000"/>
                </a:solidFill>
              </a:rPr>
              <a:t>Various NTD’s anomalies :</a:t>
            </a:r>
            <a:endParaRPr lang="en-US" b="1" u="sng" dirty="0">
              <a:solidFill>
                <a:srgbClr val="C00000"/>
              </a:solidFill>
            </a:endParaRPr>
          </a:p>
          <a:p>
            <a:pPr marL="800100" lvl="1" indent="-342900" algn="l" rtl="0">
              <a:buFont typeface="Wingdings" pitchFamily="2" charset="2"/>
              <a:buChar char="§"/>
            </a:pPr>
            <a:r>
              <a:rPr lang="en-US" sz="2400" dirty="0"/>
              <a:t>Anencephaly</a:t>
            </a:r>
            <a:endParaRPr lang="en-US" dirty="0"/>
          </a:p>
          <a:p>
            <a:pPr marL="800100" lvl="1" indent="-342900" algn="l" rtl="0">
              <a:buFont typeface="Wingdings" pitchFamily="2" charset="2"/>
              <a:buChar char="§"/>
            </a:pPr>
            <a:r>
              <a:rPr lang="en-US" sz="2400" dirty="0"/>
              <a:t>Encephalocele</a:t>
            </a:r>
            <a:endParaRPr lang="en-US" dirty="0"/>
          </a:p>
          <a:p>
            <a:pPr marL="800100" lvl="1" indent="-342900" algn="l" rtl="0">
              <a:buFont typeface="Wingdings" pitchFamily="2" charset="2"/>
              <a:buChar char="§"/>
            </a:pPr>
            <a:r>
              <a:rPr lang="en-US" sz="2400" dirty="0"/>
              <a:t>Spina Bifida</a:t>
            </a:r>
            <a:endParaRPr lang="en-US" dirty="0"/>
          </a:p>
        </p:txBody>
      </p:sp>
    </p:spTree>
    <p:extLst>
      <p:ext uri="{BB962C8B-B14F-4D97-AF65-F5344CB8AC3E}">
        <p14:creationId xmlns:p14="http://schemas.microsoft.com/office/powerpoint/2010/main" val="2880401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Tap the Power of 'Thank Y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95730"/>
            <a:ext cx="7632848"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93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280920" cy="1200329"/>
          </a:xfrm>
          <a:prstGeom prst="rect">
            <a:avLst/>
          </a:prstGeom>
        </p:spPr>
        <p:txBody>
          <a:bodyPr wrap="square">
            <a:spAutoFit/>
          </a:bodyPr>
          <a:lstStyle/>
          <a:p>
            <a:pPr marL="342900" indent="-342900" algn="just" rtl="0">
              <a:buFont typeface="Wingdings" pitchFamily="2" charset="2"/>
              <a:buChar char="§"/>
            </a:pPr>
            <a:r>
              <a:rPr lang="en-US" sz="2400" b="1" dirty="0"/>
              <a:t>Anencephaly</a:t>
            </a:r>
            <a:r>
              <a:rPr lang="en-US" sz="2400" dirty="0"/>
              <a:t> is a serious birth defect in which a baby is born without parts of the brain and skull. It is a type of neural tube defect (NTD). </a:t>
            </a:r>
            <a:endParaRPr lang="ar-IQ" sz="2400" dirty="0"/>
          </a:p>
        </p:txBody>
      </p:sp>
      <p:sp>
        <p:nvSpPr>
          <p:cNvPr id="3" name="مستطيل 2"/>
          <p:cNvSpPr/>
          <p:nvPr/>
        </p:nvSpPr>
        <p:spPr>
          <a:xfrm>
            <a:off x="611560" y="2721950"/>
            <a:ext cx="5112568" cy="2431435"/>
          </a:xfrm>
          <a:prstGeom prst="rect">
            <a:avLst/>
          </a:prstGeom>
        </p:spPr>
        <p:txBody>
          <a:bodyPr wrap="square">
            <a:spAutoFit/>
          </a:bodyPr>
          <a:lstStyle/>
          <a:p>
            <a:pPr algn="just" rtl="0"/>
            <a:r>
              <a:rPr lang="en-US" sz="2800" dirty="0"/>
              <a:t>A baby born with anencephaly is usually blind, deaf, unaware of its surroundings and unable to feel pain</a:t>
            </a:r>
            <a:r>
              <a:rPr lang="en-US" sz="2800" dirty="0" smtClean="0"/>
              <a:t>.</a:t>
            </a:r>
          </a:p>
          <a:p>
            <a:pPr algn="just" rtl="0"/>
            <a:endParaRPr lang="en-US" sz="2000" b="1" dirty="0" smtClean="0"/>
          </a:p>
          <a:p>
            <a:pPr algn="just" rtl="0"/>
            <a:endParaRPr lang="ar-IQ" sz="2000" dirty="0"/>
          </a:p>
        </p:txBody>
      </p:sp>
      <p:sp>
        <p:nvSpPr>
          <p:cNvPr id="4" name="AutoShape 2" descr="Baby Rachel's Legacy: The Truth About Anencephaly"/>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5124" name="Picture 4" descr="Anencephaly - Assignment Po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4388" y="2721951"/>
            <a:ext cx="3028950" cy="337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69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60648"/>
            <a:ext cx="7920880" cy="2739211"/>
          </a:xfrm>
          <a:prstGeom prst="rect">
            <a:avLst/>
          </a:prstGeom>
        </p:spPr>
        <p:txBody>
          <a:bodyPr wrap="square">
            <a:spAutoFit/>
          </a:bodyPr>
          <a:lstStyle/>
          <a:p>
            <a:pPr algn="just" rtl="0"/>
            <a:r>
              <a:rPr lang="en-US" sz="3200" b="1" u="sng" dirty="0">
                <a:solidFill>
                  <a:srgbClr val="C00000"/>
                </a:solidFill>
              </a:rPr>
              <a:t>Causes</a:t>
            </a:r>
          </a:p>
          <a:p>
            <a:pPr marL="342900" indent="-342900" algn="just" rtl="0">
              <a:buFont typeface="Wingdings" pitchFamily="2" charset="2"/>
              <a:buChar char="q"/>
            </a:pPr>
            <a:r>
              <a:rPr lang="en-US" sz="2800" b="1" dirty="0"/>
              <a:t>Lack of folic acid</a:t>
            </a:r>
          </a:p>
          <a:p>
            <a:pPr marL="342900" indent="-342900" algn="just" rtl="0">
              <a:buFont typeface="Wingdings" pitchFamily="2" charset="2"/>
              <a:buChar char="q"/>
            </a:pPr>
            <a:r>
              <a:rPr lang="en-US" sz="2800" b="1" dirty="0"/>
              <a:t>Diabetes</a:t>
            </a:r>
          </a:p>
          <a:p>
            <a:pPr marL="342900" indent="-342900" algn="just" rtl="0">
              <a:buFont typeface="Wingdings" pitchFamily="2" charset="2"/>
              <a:buChar char="q"/>
            </a:pPr>
            <a:r>
              <a:rPr lang="en-US" sz="2800" b="1" dirty="0"/>
              <a:t>High body temperature</a:t>
            </a:r>
          </a:p>
          <a:p>
            <a:pPr marL="342900" indent="-342900" algn="just" rtl="0">
              <a:buFont typeface="Wingdings" pitchFamily="2" charset="2"/>
              <a:buChar char="q"/>
            </a:pPr>
            <a:r>
              <a:rPr lang="en-US" sz="2800" b="1" dirty="0"/>
              <a:t>Medications:</a:t>
            </a:r>
            <a:r>
              <a:rPr lang="en-US" sz="2800" dirty="0"/>
              <a:t> Anti-seizure drugs </a:t>
            </a:r>
          </a:p>
          <a:p>
            <a:pPr marL="342900" indent="-342900" algn="just" rtl="0">
              <a:buFont typeface="Wingdings" pitchFamily="2" charset="2"/>
              <a:buChar char="q"/>
            </a:pPr>
            <a:r>
              <a:rPr lang="en-US" sz="2800" b="1" dirty="0"/>
              <a:t>Obesity</a:t>
            </a:r>
          </a:p>
        </p:txBody>
      </p:sp>
    </p:spTree>
    <p:extLst>
      <p:ext uri="{BB962C8B-B14F-4D97-AF65-F5344CB8AC3E}">
        <p14:creationId xmlns:p14="http://schemas.microsoft.com/office/powerpoint/2010/main" val="233970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34479"/>
            <a:ext cx="3007555" cy="461665"/>
          </a:xfrm>
          <a:prstGeom prst="rect">
            <a:avLst/>
          </a:prstGeom>
        </p:spPr>
        <p:txBody>
          <a:bodyPr wrap="none">
            <a:spAutoFit/>
          </a:bodyPr>
          <a:lstStyle/>
          <a:p>
            <a:pPr marL="800100" lvl="1" indent="-342900" algn="just" rtl="0">
              <a:buFont typeface="Wingdings" pitchFamily="2" charset="2"/>
              <a:buChar char="§"/>
            </a:pPr>
            <a:r>
              <a:rPr lang="en-US" sz="2400" b="1" dirty="0" smtClean="0">
                <a:solidFill>
                  <a:srgbClr val="C00000"/>
                </a:solidFill>
              </a:rPr>
              <a:t>Encephalocele</a:t>
            </a:r>
            <a:endParaRPr lang="en-US" b="1" dirty="0">
              <a:solidFill>
                <a:srgbClr val="C00000"/>
              </a:solidFill>
            </a:endParaRPr>
          </a:p>
        </p:txBody>
      </p:sp>
      <p:sp>
        <p:nvSpPr>
          <p:cNvPr id="3" name="مستطيل 2"/>
          <p:cNvSpPr/>
          <p:nvPr/>
        </p:nvSpPr>
        <p:spPr>
          <a:xfrm>
            <a:off x="611560" y="504782"/>
            <a:ext cx="8136904" cy="1938992"/>
          </a:xfrm>
          <a:prstGeom prst="rect">
            <a:avLst/>
          </a:prstGeom>
        </p:spPr>
        <p:txBody>
          <a:bodyPr wrap="square">
            <a:spAutoFit/>
          </a:bodyPr>
          <a:lstStyle/>
          <a:p>
            <a:pPr algn="just" rtl="0"/>
            <a:r>
              <a:rPr lang="en-US" sz="2400" b="1" dirty="0"/>
              <a:t>Encephalocele</a:t>
            </a:r>
            <a:r>
              <a:rPr lang="en-US" sz="2400" dirty="0"/>
              <a:t> is a neural tube defect characterized by sac-like protrusions of the brain and the membranes that cover it through openings in the skull. These defects are caused by failure of the neural tube to close completely during fetal development.</a:t>
            </a:r>
            <a:endParaRPr lang="ar-IQ" sz="2400" dirty="0"/>
          </a:p>
        </p:txBody>
      </p:sp>
      <p:pic>
        <p:nvPicPr>
          <p:cNvPr id="6146" name="Picture 2" descr="Facts about Encephalocele | CD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564904"/>
            <a:ext cx="547260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4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332656"/>
            <a:ext cx="6480720" cy="3970318"/>
          </a:xfrm>
          <a:prstGeom prst="rect">
            <a:avLst/>
          </a:prstGeom>
        </p:spPr>
        <p:txBody>
          <a:bodyPr wrap="square">
            <a:spAutoFit/>
          </a:bodyPr>
          <a:lstStyle/>
          <a:p>
            <a:pPr algn="just" rtl="0"/>
            <a:r>
              <a:rPr lang="en-US" sz="2800" b="1" u="sng" dirty="0" smtClean="0"/>
              <a:t>Symptoms</a:t>
            </a:r>
          </a:p>
          <a:p>
            <a:pPr algn="just" rtl="0"/>
            <a:endParaRPr lang="en-US" sz="2800" b="1" u="sng" dirty="0"/>
          </a:p>
          <a:p>
            <a:pPr marL="342900" indent="-342900" algn="just" rtl="0">
              <a:buFont typeface="Wingdings" pitchFamily="2" charset="2"/>
              <a:buChar char="q"/>
            </a:pPr>
            <a:r>
              <a:rPr lang="en-US" sz="2800" dirty="0"/>
              <a:t>  </a:t>
            </a:r>
            <a:r>
              <a:rPr lang="en-US" sz="2400" dirty="0"/>
              <a:t>delays in reaching developmental milestones intellectual disability</a:t>
            </a:r>
          </a:p>
          <a:p>
            <a:pPr marL="342900" indent="-342900" algn="just" rtl="0">
              <a:buFont typeface="Wingdings" pitchFamily="2" charset="2"/>
              <a:buChar char="q"/>
            </a:pPr>
            <a:r>
              <a:rPr lang="en-US" sz="2400" dirty="0"/>
              <a:t> learning disabilities</a:t>
            </a:r>
          </a:p>
          <a:p>
            <a:pPr marL="342900" indent="-342900" algn="just" rtl="0">
              <a:buFont typeface="Wingdings" pitchFamily="2" charset="2"/>
              <a:buChar char="q"/>
            </a:pPr>
            <a:r>
              <a:rPr lang="en-US" sz="2400" dirty="0"/>
              <a:t> growth delays</a:t>
            </a:r>
          </a:p>
          <a:p>
            <a:pPr marL="342900" indent="-342900" algn="just" rtl="0">
              <a:buFont typeface="Wingdings" pitchFamily="2" charset="2"/>
              <a:buChar char="q"/>
            </a:pPr>
            <a:r>
              <a:rPr lang="en-US" sz="2400" dirty="0"/>
              <a:t> seizures</a:t>
            </a:r>
          </a:p>
          <a:p>
            <a:pPr marL="342900" indent="-342900" algn="just" rtl="0">
              <a:buFont typeface="Wingdings" pitchFamily="2" charset="2"/>
              <a:buChar char="q"/>
            </a:pPr>
            <a:r>
              <a:rPr lang="en-US" sz="2400" dirty="0"/>
              <a:t> vision </a:t>
            </a:r>
            <a:r>
              <a:rPr lang="en-US" sz="2400" dirty="0" smtClean="0"/>
              <a:t>impairment</a:t>
            </a:r>
            <a:endParaRPr lang="en-US" sz="2400" dirty="0"/>
          </a:p>
          <a:p>
            <a:pPr marL="342900" indent="-342900" algn="just" rtl="0">
              <a:buFont typeface="Wingdings" pitchFamily="2" charset="2"/>
              <a:buChar char="q"/>
            </a:pPr>
            <a:r>
              <a:rPr lang="en-US" sz="2400" dirty="0"/>
              <a:t> </a:t>
            </a:r>
            <a:r>
              <a:rPr lang="en-US" sz="2400" dirty="0" smtClean="0"/>
              <a:t>uncoordinated voluntary </a:t>
            </a:r>
            <a:r>
              <a:rPr lang="en-US" sz="2400" dirty="0"/>
              <a:t>movements (ataxia)</a:t>
            </a:r>
            <a:endParaRPr lang="ar-IQ" sz="2400" dirty="0"/>
          </a:p>
        </p:txBody>
      </p:sp>
    </p:spTree>
    <p:extLst>
      <p:ext uri="{BB962C8B-B14F-4D97-AF65-F5344CB8AC3E}">
        <p14:creationId xmlns:p14="http://schemas.microsoft.com/office/powerpoint/2010/main" val="8319435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318</TotalTime>
  <Words>1085</Words>
  <Application>Microsoft Office PowerPoint</Application>
  <PresentationFormat>On-screen Show (4:3)</PresentationFormat>
  <Paragraphs>234</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غلاف فني</vt:lpstr>
      <vt:lpstr>Abnormalities of the fetal and newborn babies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Abnormalities of the fetal and newborn babies</dc:title>
  <dc:creator>DR.Ahmed Saker 2O11</dc:creator>
  <cp:lastModifiedBy>Maher</cp:lastModifiedBy>
  <cp:revision>159</cp:revision>
  <dcterms:created xsi:type="dcterms:W3CDTF">2020-11-29T16:48:51Z</dcterms:created>
  <dcterms:modified xsi:type="dcterms:W3CDTF">2021-01-18T12:05:02Z</dcterms:modified>
</cp:coreProperties>
</file>