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026EA6-B9AD-4446-B9FA-92752DF520B3}" type="datetimeFigureOut">
              <a:rPr lang="en-US" smtClean="0"/>
              <a:pPr/>
              <a:t>11/25/2013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59CE5F-864F-4285-A619-C22614AC51E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EAD066-7B57-475B-920D-FD60FF876A9E}" type="datetime1">
              <a:rPr lang="en-US" smtClean="0"/>
              <a:pPr/>
              <a:t>11/25/2013</a:t>
            </a:fld>
            <a:endParaRPr lang="en-US"/>
          </a:p>
        </p:txBody>
      </p:sp>
      <p:sp>
        <p:nvSpPr>
          <p:cNvPr id="5" name="Footer Placeholder 4"/>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6" name="Slide Number Placeholder 5"/>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473008-A2DC-4B26-93D8-72B31C1A5E89}" type="datetime1">
              <a:rPr lang="en-US" smtClean="0"/>
              <a:pPr/>
              <a:t>11/25/2013</a:t>
            </a:fld>
            <a:endParaRPr lang="en-US"/>
          </a:p>
        </p:txBody>
      </p:sp>
      <p:sp>
        <p:nvSpPr>
          <p:cNvPr id="5" name="Footer Placeholder 4"/>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6" name="Slide Number Placeholder 5"/>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927725-143A-40B2-8431-451B6A4FCEB1}" type="datetime1">
              <a:rPr lang="en-US" smtClean="0"/>
              <a:pPr/>
              <a:t>11/25/2013</a:t>
            </a:fld>
            <a:endParaRPr lang="en-US"/>
          </a:p>
        </p:txBody>
      </p:sp>
      <p:sp>
        <p:nvSpPr>
          <p:cNvPr id="5" name="Footer Placeholder 4"/>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6" name="Slide Number Placeholder 5"/>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517095-46C8-456E-9B59-D6D2DDC455D9}" type="datetime1">
              <a:rPr lang="en-US" smtClean="0"/>
              <a:pPr/>
              <a:t>11/25/2013</a:t>
            </a:fld>
            <a:endParaRPr lang="en-US"/>
          </a:p>
        </p:txBody>
      </p:sp>
      <p:sp>
        <p:nvSpPr>
          <p:cNvPr id="5" name="Footer Placeholder 4"/>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6" name="Slide Number Placeholder 5"/>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5D094D-05B2-4AB0-920B-F20DCE6633C6}" type="datetime1">
              <a:rPr lang="en-US" smtClean="0"/>
              <a:pPr/>
              <a:t>11/25/2013</a:t>
            </a:fld>
            <a:endParaRPr lang="en-US"/>
          </a:p>
        </p:txBody>
      </p:sp>
      <p:sp>
        <p:nvSpPr>
          <p:cNvPr id="5" name="Footer Placeholder 4"/>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6" name="Slide Number Placeholder 5"/>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95F996-8D69-48DC-8CB5-80EDCBA6B596}" type="datetime1">
              <a:rPr lang="en-US" smtClean="0"/>
              <a:pPr/>
              <a:t>11/25/2013</a:t>
            </a:fld>
            <a:endParaRPr lang="en-US"/>
          </a:p>
        </p:txBody>
      </p:sp>
      <p:sp>
        <p:nvSpPr>
          <p:cNvPr id="6" name="Footer Placeholder 5"/>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7" name="Slide Number Placeholder 6"/>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374AB8-F649-41D9-A6AE-BA01098EB9E1}" type="datetime1">
              <a:rPr lang="en-US" smtClean="0"/>
              <a:pPr/>
              <a:t>11/25/2013</a:t>
            </a:fld>
            <a:endParaRPr lang="en-US"/>
          </a:p>
        </p:txBody>
      </p:sp>
      <p:sp>
        <p:nvSpPr>
          <p:cNvPr id="8" name="Footer Placeholder 7"/>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9" name="Slide Number Placeholder 8"/>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8FE87D-D9DE-4A37-8114-D734763E2389}" type="datetime1">
              <a:rPr lang="en-US" smtClean="0"/>
              <a:pPr/>
              <a:t>11/25/2013</a:t>
            </a:fld>
            <a:endParaRPr lang="en-US"/>
          </a:p>
        </p:txBody>
      </p:sp>
      <p:sp>
        <p:nvSpPr>
          <p:cNvPr id="4" name="Footer Placeholder 3"/>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5" name="Slide Number Placeholder 4"/>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81E6C3-68BB-465A-951F-ED42FDAD3B60}" type="datetime1">
              <a:rPr lang="en-US" smtClean="0"/>
              <a:pPr/>
              <a:t>11/25/2013</a:t>
            </a:fld>
            <a:endParaRPr lang="en-US"/>
          </a:p>
        </p:txBody>
      </p:sp>
      <p:sp>
        <p:nvSpPr>
          <p:cNvPr id="3" name="Footer Placeholder 2"/>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4" name="Slide Number Placeholder 3"/>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111B3-8BBA-4A9C-ADE7-A7346D00EE99}" type="datetime1">
              <a:rPr lang="en-US" smtClean="0"/>
              <a:pPr/>
              <a:t>11/25/2013</a:t>
            </a:fld>
            <a:endParaRPr lang="en-US"/>
          </a:p>
        </p:txBody>
      </p:sp>
      <p:sp>
        <p:nvSpPr>
          <p:cNvPr id="6" name="Footer Placeholder 5"/>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7" name="Slide Number Placeholder 6"/>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603B78-83C8-4C1D-8E83-CDBB31BF6180}" type="datetime1">
              <a:rPr lang="en-US" smtClean="0"/>
              <a:pPr/>
              <a:t>11/25/2013</a:t>
            </a:fld>
            <a:endParaRPr lang="en-US"/>
          </a:p>
        </p:txBody>
      </p:sp>
      <p:sp>
        <p:nvSpPr>
          <p:cNvPr id="6" name="Footer Placeholder 5"/>
          <p:cNvSpPr>
            <a:spLocks noGrp="1"/>
          </p:cNvSpPr>
          <p:nvPr>
            <p:ph type="ftr" sz="quarter" idx="11"/>
          </p:nvPr>
        </p:nvSpPr>
        <p:spPr/>
        <p:txBody>
          <a:bodyPr/>
          <a:lstStyle/>
          <a:p>
            <a:r>
              <a:rPr lang="ar-IQ" smtClean="0"/>
              <a:t>البحث </a:t>
            </a:r>
            <a:r>
              <a:rPr lang="en-US" smtClean="0"/>
              <a:t>Search                          </a:t>
            </a:r>
            <a:r>
              <a:rPr lang="ar-IQ" smtClean="0"/>
              <a:t>حاسبات/ المرحلة الثانية           م. نجلاء عبد حمزة</a:t>
            </a:r>
            <a:endParaRPr lang="en-US"/>
          </a:p>
        </p:txBody>
      </p:sp>
      <p:sp>
        <p:nvSpPr>
          <p:cNvPr id="7" name="Slide Number Placeholder 6"/>
          <p:cNvSpPr>
            <a:spLocks noGrp="1"/>
          </p:cNvSpPr>
          <p:nvPr>
            <p:ph type="sldNum" sz="quarter" idx="12"/>
          </p:nvPr>
        </p:nvSpPr>
        <p:spPr/>
        <p:txBody>
          <a:bodyPr/>
          <a:lstStyle/>
          <a:p>
            <a:fld id="{456B1400-11AF-4370-9E10-8B3EE0AC217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590A23-0AA4-474E-9A35-868129DA469F}" type="datetime1">
              <a:rPr lang="en-US" smtClean="0"/>
              <a:pPr/>
              <a:t>11/25/2013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ar-IQ" smtClean="0"/>
              <a:t>البحث </a:t>
            </a:r>
            <a:r>
              <a:rPr lang="en-US" smtClean="0"/>
              <a:t>Search                          </a:t>
            </a:r>
            <a:r>
              <a:rPr lang="ar-IQ" smtClean="0"/>
              <a:t>حاسبات/ المرحلة الثانية           م. نجلاء عبد حمزة</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6B1400-11AF-4370-9E10-8B3EE0AC217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4290"/>
            <a:ext cx="7772400" cy="6072231"/>
          </a:xfrm>
        </p:spPr>
        <p:txBody>
          <a:bodyPr>
            <a:normAutofit fontScale="90000"/>
          </a:bodyPr>
          <a:lstStyle/>
          <a:p>
            <a:pPr algn="r" rtl="1"/>
            <a:r>
              <a:rPr lang="ar-IQ" dirty="0" smtClean="0"/>
              <a:t/>
            </a:r>
            <a:br>
              <a:rPr lang="ar-IQ" dirty="0" smtClean="0"/>
            </a:br>
            <a:r>
              <a:rPr lang="ar-IQ" dirty="0" smtClean="0"/>
              <a:t>البحث </a:t>
            </a:r>
            <a:r>
              <a:rPr lang="en-US" dirty="0" smtClean="0"/>
              <a:t>Search</a:t>
            </a:r>
            <a:r>
              <a:rPr lang="ar-IQ" dirty="0" smtClean="0"/>
              <a:t>:</a:t>
            </a:r>
            <a:br>
              <a:rPr lang="ar-IQ" dirty="0" smtClean="0"/>
            </a:br>
            <a:r>
              <a:rPr lang="ar-IQ" sz="2700" dirty="0" smtClean="0"/>
              <a:t>عندما نريد الوصول الى ملف او مجلد او برنامج مخزون في الحاسبة منذ فترة ولا نتذكر موقع الخزن فيمكن الاستعانة بميزة البحث الموجودة في نظام التشغيل</a:t>
            </a:r>
            <a:br>
              <a:rPr lang="ar-IQ" sz="2700" dirty="0" smtClean="0"/>
            </a:br>
            <a:r>
              <a:rPr lang="ar-IQ" sz="2700" dirty="0" smtClean="0"/>
              <a:t>ولاجراء عملية البحث نقوم بمايلي:-</a:t>
            </a:r>
            <a:br>
              <a:rPr lang="ar-IQ" sz="2700" dirty="0" smtClean="0"/>
            </a:br>
            <a:r>
              <a:rPr lang="ar-IQ" sz="2700" dirty="0" smtClean="0"/>
              <a:t>1.افتح القائمة ابدأ .</a:t>
            </a:r>
            <a:br>
              <a:rPr lang="ar-IQ" sz="2700" dirty="0" smtClean="0"/>
            </a:br>
            <a:r>
              <a:rPr lang="ar-IQ" sz="2700" dirty="0" smtClean="0"/>
              <a:t>2. سوف يظهر مربع البحث كما في الشكل الاتي.</a:t>
            </a:r>
            <a:br>
              <a:rPr lang="ar-IQ" sz="2700" dirty="0" smtClean="0"/>
            </a:br>
            <a:r>
              <a:rPr lang="ar-IQ" sz="2700" dirty="0"/>
              <a:t/>
            </a:r>
            <a:br>
              <a:rPr lang="ar-IQ" sz="2700" dirty="0"/>
            </a:br>
            <a:r>
              <a:rPr lang="ar-IQ" sz="2700" dirty="0" smtClean="0"/>
              <a:t/>
            </a:r>
            <a:br>
              <a:rPr lang="ar-IQ" sz="2700" dirty="0" smtClean="0"/>
            </a:br>
            <a:r>
              <a:rPr lang="ar-IQ" sz="2700" dirty="0" smtClean="0"/>
              <a:t/>
            </a:r>
            <a:br>
              <a:rPr lang="ar-IQ" sz="2700" dirty="0" smtClean="0"/>
            </a:br>
            <a:r>
              <a:rPr lang="ar-IQ" sz="2700" dirty="0" smtClean="0"/>
              <a:t>3</a:t>
            </a:r>
            <a:r>
              <a:rPr lang="ar-IQ" sz="2700" dirty="0" smtClean="0"/>
              <a:t>. ابدأ بكتابة اسم الملف او المجلد او البرنامج المراد البحث عنه.</a:t>
            </a:r>
            <a:br>
              <a:rPr lang="ar-IQ" sz="2700" dirty="0" smtClean="0"/>
            </a:br>
            <a:r>
              <a:rPr lang="ar-IQ" sz="2700" dirty="0" smtClean="0"/>
              <a:t>اثناء الكتابة سوف تظهر نتائج البحث فوق مربع البحث، انقر فوق اي نتيجة بحث لفتحها، او انقر فوق الزر مسح (   )</a:t>
            </a:r>
            <a:r>
              <a:rPr lang="ar-IQ" sz="2400" dirty="0" smtClean="0"/>
              <a:t/>
            </a:r>
            <a:br>
              <a:rPr lang="ar-IQ" sz="2400" dirty="0" smtClean="0"/>
            </a:br>
            <a:r>
              <a:rPr lang="ar-IQ" sz="2400" dirty="0"/>
              <a:t/>
            </a:r>
            <a:br>
              <a:rPr lang="ar-IQ" sz="2400" dirty="0"/>
            </a:br>
            <a:r>
              <a:rPr lang="ar-IQ" sz="2400" dirty="0" smtClean="0"/>
              <a:t/>
            </a:r>
            <a:br>
              <a:rPr lang="ar-IQ" sz="2400" dirty="0" smtClean="0"/>
            </a:br>
            <a:r>
              <a:rPr lang="ar-IQ" sz="2400" dirty="0"/>
              <a:t/>
            </a:r>
            <a:br>
              <a:rPr lang="ar-IQ" sz="2400" dirty="0"/>
            </a:br>
            <a:r>
              <a:rPr lang="ar-IQ" sz="2400" dirty="0" smtClean="0"/>
              <a:t/>
            </a:r>
            <a:br>
              <a:rPr lang="ar-IQ" sz="2400" dirty="0" smtClean="0"/>
            </a:br>
            <a:r>
              <a:rPr lang="ar-IQ" sz="2400" dirty="0"/>
              <a:t/>
            </a:r>
            <a:br>
              <a:rPr lang="ar-IQ" sz="2400" dirty="0"/>
            </a:br>
            <a:r>
              <a:rPr lang="ar-IQ" sz="2400" dirty="0" smtClean="0"/>
              <a:t> </a:t>
            </a:r>
            <a:endParaRPr lang="en-US" dirty="0"/>
          </a:p>
        </p:txBody>
      </p:sp>
      <p:sp>
        <p:nvSpPr>
          <p:cNvPr id="6" name="Slide Number Placeholder 5"/>
          <p:cNvSpPr>
            <a:spLocks noGrp="1"/>
          </p:cNvSpPr>
          <p:nvPr>
            <p:ph type="sldNum" sz="quarter" idx="12"/>
          </p:nvPr>
        </p:nvSpPr>
        <p:spPr/>
        <p:txBody>
          <a:bodyPr/>
          <a:lstStyle/>
          <a:p>
            <a:fld id="{456B1400-11AF-4370-9E10-8B3EE0AC2177}" type="slidenum">
              <a:rPr lang="en-US" smtClean="0"/>
              <a:pPr/>
              <a:t>1</a:t>
            </a:fld>
            <a:endParaRPr lang="en-US" dirty="0"/>
          </a:p>
        </p:txBody>
      </p:sp>
      <p:sp>
        <p:nvSpPr>
          <p:cNvPr id="7" name="Footer Placeholder 6"/>
          <p:cNvSpPr>
            <a:spLocks noGrp="1"/>
          </p:cNvSpPr>
          <p:nvPr>
            <p:ph type="ftr" sz="quarter" idx="11"/>
          </p:nvPr>
        </p:nvSpPr>
        <p:spPr>
          <a:xfrm>
            <a:off x="1643042" y="6356350"/>
            <a:ext cx="4376758" cy="365125"/>
          </a:xfrm>
          <a:ln>
            <a:solidFill>
              <a:schemeClr val="tx1">
                <a:lumMod val="95000"/>
                <a:lumOff val="5000"/>
              </a:schemeClr>
            </a:solidFill>
          </a:ln>
        </p:spPr>
        <p:txBody>
          <a:bodyPr/>
          <a:lstStyle/>
          <a:p>
            <a:r>
              <a:rPr lang="ar-IQ" sz="1400" b="1" dirty="0" smtClean="0"/>
              <a:t>حاسبات/ المرحلة الثانية           م. نجلاء عبد حمزة</a:t>
            </a:r>
            <a:endParaRPr lang="en-US" sz="1400" b="1" dirty="0"/>
          </a:p>
        </p:txBody>
      </p:sp>
      <p:pic>
        <p:nvPicPr>
          <p:cNvPr id="1026" name="Picture 2"/>
          <p:cNvPicPr>
            <a:picLocks noChangeAspect="1" noChangeArrowheads="1"/>
          </p:cNvPicPr>
          <p:nvPr/>
        </p:nvPicPr>
        <p:blipFill>
          <a:blip r:embed="rId2" cstate="print"/>
          <a:srcRect/>
          <a:stretch>
            <a:fillRect/>
          </a:stretch>
        </p:blipFill>
        <p:spPr bwMode="auto">
          <a:xfrm>
            <a:off x="2428860" y="2928934"/>
            <a:ext cx="4143404" cy="500066"/>
          </a:xfrm>
          <a:prstGeom prst="rect">
            <a:avLst/>
          </a:prstGeom>
          <a:noFill/>
          <a:ln w="9525">
            <a:noFill/>
            <a:miter lim="800000"/>
            <a:headEnd/>
            <a:tailEnd/>
          </a:ln>
          <a:effectLst/>
        </p:spPr>
      </p:pic>
      <p:pic>
        <p:nvPicPr>
          <p:cNvPr id="8" name="Picture 2"/>
          <p:cNvPicPr>
            <a:picLocks noChangeAspect="1" noChangeArrowheads="1"/>
          </p:cNvPicPr>
          <p:nvPr/>
        </p:nvPicPr>
        <p:blipFill>
          <a:blip r:embed="rId3" cstate="print"/>
          <a:srcRect/>
          <a:stretch>
            <a:fillRect/>
          </a:stretch>
        </p:blipFill>
        <p:spPr bwMode="auto">
          <a:xfrm>
            <a:off x="4572000" y="4643446"/>
            <a:ext cx="266700" cy="1714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0034" y="285728"/>
            <a:ext cx="8358246" cy="5786478"/>
          </a:xfrm>
        </p:spPr>
        <p:txBody>
          <a:bodyPr>
            <a:normAutofit/>
          </a:bodyPr>
          <a:lstStyle/>
          <a:p>
            <a:pPr algn="r" rtl="1"/>
            <a:r>
              <a:rPr lang="ar-IQ" sz="2400" b="1" i="1" dirty="0" smtClean="0"/>
              <a:t>مربع </a:t>
            </a:r>
            <a:r>
              <a:rPr lang="ar-IQ" sz="2400" b="1" i="1" dirty="0" smtClean="0"/>
              <a:t>البحث</a:t>
            </a:r>
            <a:r>
              <a:rPr lang="ar-IQ" sz="2400" dirty="0" smtClean="0"/>
              <a:t>:- هو احد الطرق الاكثر ملائمة للبحث عن اشياء موجودة على الكمبيوتر، لايهم موقع العناصر بالضبط، حيث يتم من خلال مربع البحث البحث في كافة البرامج وكافة المجلدات في المجلد الشخصي ( الذي يتضمن المستندات والصور والموسيقى وسطح المكتب والمواقع الشائعة الاخرى) ويقوم ايضا بالبحث في رسائل البريد الالكتروني والرسائل الفورية المحفوظة .                                                                                                    </a:t>
            </a:r>
            <a:r>
              <a:rPr lang="ar-IQ" sz="2400" b="1" dirty="0" smtClean="0"/>
              <a:t>خيارات البحث</a:t>
            </a:r>
            <a:r>
              <a:rPr lang="ar-IQ" sz="2400" dirty="0" smtClean="0"/>
              <a:t>:- يمكن تضييق نطاق البحث  وذلك باضافة خصائص معينة للملف المطلوب البحث عنه وذلك للحصول على الموازنة بين سرعة البحث والقدرة على ايجاد الملف المطلوب. ولتحديد خيارات البحث نتبع ما يلي:-</a:t>
            </a:r>
            <a:br>
              <a:rPr lang="ar-IQ" sz="2400" dirty="0" smtClean="0"/>
            </a:br>
            <a:r>
              <a:rPr lang="ar-IQ" sz="2400" dirty="0" smtClean="0"/>
              <a:t>1. افتح اي نافذة من نوافذ الـ</a:t>
            </a:r>
            <a:r>
              <a:rPr lang="en-US" sz="2400" dirty="0" smtClean="0"/>
              <a:t>windows</a:t>
            </a:r>
            <a:r>
              <a:rPr lang="ar-IQ" sz="2400" dirty="0" smtClean="0"/>
              <a:t>.</a:t>
            </a:r>
            <a:br>
              <a:rPr lang="ar-IQ" sz="2400" dirty="0" smtClean="0"/>
            </a:br>
            <a:r>
              <a:rPr lang="ar-IQ" sz="2400" dirty="0" smtClean="0"/>
              <a:t>2.النقر على مربع البحث الموجود في اعلى النافذة ( في شريط المسار </a:t>
            </a:r>
            <a:r>
              <a:rPr lang="ar-IQ" sz="2400" dirty="0" smtClean="0"/>
              <a:t>)</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3. النقر فوق مربع البحث ، ثم فوق احدى الخصائص الموجودة اسفل مربع البحث </a:t>
            </a:r>
            <a:r>
              <a:rPr lang="ar-IQ" sz="2400" dirty="0" smtClean="0"/>
              <a:t/>
            </a:r>
            <a:br>
              <a:rPr lang="ar-IQ" sz="2400" dirty="0" smtClean="0"/>
            </a:br>
            <a:endParaRPr lang="en-US" sz="2400" dirty="0"/>
          </a:p>
        </p:txBody>
      </p:sp>
      <p:sp>
        <p:nvSpPr>
          <p:cNvPr id="8" name="Slide Number Placeholder 7"/>
          <p:cNvSpPr>
            <a:spLocks noGrp="1"/>
          </p:cNvSpPr>
          <p:nvPr>
            <p:ph type="sldNum" sz="quarter" idx="12"/>
          </p:nvPr>
        </p:nvSpPr>
        <p:spPr/>
        <p:txBody>
          <a:bodyPr/>
          <a:lstStyle/>
          <a:p>
            <a:fld id="{456B1400-11AF-4370-9E10-8B3EE0AC2177}" type="slidenum">
              <a:rPr lang="en-US" smtClean="0"/>
              <a:pPr/>
              <a:t>2</a:t>
            </a:fld>
            <a:endParaRPr lang="en-US"/>
          </a:p>
        </p:txBody>
      </p:sp>
      <p:sp>
        <p:nvSpPr>
          <p:cNvPr id="9" name="Footer Placeholder 8"/>
          <p:cNvSpPr>
            <a:spLocks noGrp="1"/>
          </p:cNvSpPr>
          <p:nvPr>
            <p:ph type="ftr" sz="quarter" idx="11"/>
          </p:nvPr>
        </p:nvSpPr>
        <p:spPr>
          <a:xfrm>
            <a:off x="1214414" y="6356350"/>
            <a:ext cx="4805386" cy="365125"/>
          </a:xfrm>
        </p:spPr>
        <p:txBody>
          <a:bodyPr/>
          <a:lstStyle/>
          <a:p>
            <a:r>
              <a:rPr lang="ar-IQ" sz="1400" b="1" dirty="0" smtClean="0"/>
              <a:t>حاسبات/ المرحلة الثانية           م. نجلاء عبد حمزة</a:t>
            </a:r>
            <a:endParaRPr lang="en-US" sz="1400" b="1" dirty="0"/>
          </a:p>
        </p:txBody>
      </p:sp>
      <p:pic>
        <p:nvPicPr>
          <p:cNvPr id="6" name="Picture 2"/>
          <p:cNvPicPr>
            <a:picLocks noChangeAspect="1" noChangeArrowheads="1"/>
          </p:cNvPicPr>
          <p:nvPr/>
        </p:nvPicPr>
        <p:blipFill>
          <a:blip r:embed="rId2" cstate="print"/>
          <a:srcRect/>
          <a:stretch>
            <a:fillRect/>
          </a:stretch>
        </p:blipFill>
        <p:spPr bwMode="auto">
          <a:xfrm>
            <a:off x="285720" y="4214818"/>
            <a:ext cx="8620125" cy="6429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82726"/>
          </a:xfrm>
        </p:spPr>
        <p:txBody>
          <a:bodyPr>
            <a:normAutofit/>
          </a:bodyPr>
          <a:lstStyle/>
          <a:p>
            <a:pPr algn="r" rtl="1"/>
            <a:r>
              <a:rPr lang="ar-IQ" sz="2400" dirty="0" smtClean="0"/>
              <a:t/>
            </a:r>
            <a:br>
              <a:rPr lang="ar-IQ" sz="2400" dirty="0" smtClean="0"/>
            </a:br>
            <a:r>
              <a:rPr lang="ar-IQ" sz="2400" dirty="0" smtClean="0"/>
              <a:t> </a:t>
            </a:r>
            <a:r>
              <a:rPr lang="ar-IQ" sz="2400" b="1" dirty="0" smtClean="0"/>
              <a:t>خصائص البحث تتضمن</a:t>
            </a:r>
            <a:r>
              <a:rPr lang="ar-IQ" sz="2400" dirty="0" smtClean="0"/>
              <a:t/>
            </a:r>
            <a:br>
              <a:rPr lang="ar-IQ" sz="2400" dirty="0" smtClean="0"/>
            </a:br>
            <a:r>
              <a:rPr lang="ar-IQ" sz="2400" dirty="0" smtClean="0"/>
              <a:t>1. </a:t>
            </a:r>
            <a:r>
              <a:rPr lang="ar-IQ" sz="2400" b="1" dirty="0" smtClean="0"/>
              <a:t>تاريخ الانشاء ( التحديث )</a:t>
            </a:r>
            <a:r>
              <a:rPr lang="en-US" sz="2400" b="1" dirty="0" smtClean="0"/>
              <a:t>Data </a:t>
            </a:r>
            <a:r>
              <a:rPr lang="en-US" sz="2400" b="1" dirty="0" err="1" smtClean="0"/>
              <a:t>Modfied</a:t>
            </a:r>
            <a:r>
              <a:rPr lang="en-US" sz="2400" b="1" dirty="0" smtClean="0"/>
              <a:t> </a:t>
            </a:r>
            <a:r>
              <a:rPr lang="ar-IQ" sz="2400" b="1" dirty="0" smtClean="0"/>
              <a:t>: </a:t>
            </a:r>
            <a:r>
              <a:rPr lang="ar-IQ" sz="2400" dirty="0" smtClean="0"/>
              <a:t>الذي </a:t>
            </a:r>
            <a:r>
              <a:rPr lang="ar-IQ" sz="2400" dirty="0" smtClean="0"/>
              <a:t>يتضمن الخيارات التالية كما في الشكل </a:t>
            </a:r>
            <a:endParaRPr lang="en-US" sz="2400" dirty="0"/>
          </a:p>
        </p:txBody>
      </p:sp>
      <p:sp>
        <p:nvSpPr>
          <p:cNvPr id="6" name="Slide Number Placeholder 5"/>
          <p:cNvSpPr>
            <a:spLocks noGrp="1"/>
          </p:cNvSpPr>
          <p:nvPr>
            <p:ph type="sldNum" sz="quarter" idx="12"/>
          </p:nvPr>
        </p:nvSpPr>
        <p:spPr/>
        <p:txBody>
          <a:bodyPr/>
          <a:lstStyle/>
          <a:p>
            <a:fld id="{456B1400-11AF-4370-9E10-8B3EE0AC2177}" type="slidenum">
              <a:rPr lang="en-US" smtClean="0"/>
              <a:pPr/>
              <a:t>3</a:t>
            </a:fld>
            <a:endParaRPr lang="en-US"/>
          </a:p>
        </p:txBody>
      </p:sp>
      <p:sp>
        <p:nvSpPr>
          <p:cNvPr id="7" name="Footer Placeholder 6"/>
          <p:cNvSpPr>
            <a:spLocks noGrp="1"/>
          </p:cNvSpPr>
          <p:nvPr>
            <p:ph type="ftr" sz="quarter" idx="11"/>
          </p:nvPr>
        </p:nvSpPr>
        <p:spPr>
          <a:xfrm>
            <a:off x="1643042" y="6356350"/>
            <a:ext cx="4376758" cy="365125"/>
          </a:xfrm>
        </p:spPr>
        <p:txBody>
          <a:bodyPr/>
          <a:lstStyle/>
          <a:p>
            <a:r>
              <a:rPr lang="ar-IQ" sz="1400" b="1" dirty="0" smtClean="0"/>
              <a:t>حاسبات/ المرحلة الثانية           م. نجلاء عبد حمزة</a:t>
            </a:r>
            <a:endParaRPr lang="en-US" sz="1400" b="1" dirty="0"/>
          </a:p>
        </p:txBody>
      </p:sp>
      <p:pic>
        <p:nvPicPr>
          <p:cNvPr id="3" name="Picture 2"/>
          <p:cNvPicPr>
            <a:picLocks noChangeAspect="1" noChangeArrowheads="1"/>
          </p:cNvPicPr>
          <p:nvPr/>
        </p:nvPicPr>
        <p:blipFill>
          <a:blip r:embed="rId2" cstate="print"/>
          <a:srcRect/>
          <a:stretch>
            <a:fillRect/>
          </a:stretch>
        </p:blipFill>
        <p:spPr bwMode="auto">
          <a:xfrm>
            <a:off x="1500166" y="2000240"/>
            <a:ext cx="6143668" cy="418624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582990"/>
          </a:xfrm>
        </p:spPr>
        <p:txBody>
          <a:bodyPr>
            <a:normAutofit/>
          </a:bodyPr>
          <a:lstStyle/>
          <a:p>
            <a:pPr algn="r" rtl="1"/>
            <a:r>
              <a:rPr lang="ar-IQ" sz="2400" dirty="0" smtClean="0"/>
              <a:t>1.</a:t>
            </a:r>
            <a:r>
              <a:rPr lang="en-US" sz="2400" dirty="0" smtClean="0"/>
              <a:t>Along time ago</a:t>
            </a:r>
            <a:r>
              <a:rPr lang="ar-IQ" sz="2400" dirty="0" smtClean="0"/>
              <a:t> من فترة طويلة.</a:t>
            </a:r>
            <a:br>
              <a:rPr lang="ar-IQ" sz="2400" dirty="0" smtClean="0"/>
            </a:br>
            <a:r>
              <a:rPr lang="ar-IQ" sz="2400" dirty="0" smtClean="0"/>
              <a:t>2. </a:t>
            </a:r>
            <a:r>
              <a:rPr lang="en-US" sz="2400" dirty="0" smtClean="0"/>
              <a:t>Earlier this year</a:t>
            </a:r>
            <a:r>
              <a:rPr lang="ar-IQ" sz="2400" dirty="0" smtClean="0"/>
              <a:t> بداية هذا العام.</a:t>
            </a:r>
            <a:br>
              <a:rPr lang="ar-IQ" sz="2400" dirty="0" smtClean="0"/>
            </a:br>
            <a:r>
              <a:rPr lang="ar-IQ" sz="2400" dirty="0" smtClean="0"/>
              <a:t>3.</a:t>
            </a:r>
            <a:r>
              <a:rPr lang="en-US" sz="2400" dirty="0" smtClean="0"/>
              <a:t>Earlier this month</a:t>
            </a:r>
            <a:r>
              <a:rPr lang="ar-IQ" sz="2400" dirty="0" smtClean="0"/>
              <a:t> بداية هذا الشهر.</a:t>
            </a:r>
            <a:br>
              <a:rPr lang="ar-IQ" sz="2400" dirty="0" smtClean="0"/>
            </a:br>
            <a:r>
              <a:rPr lang="ar-IQ" sz="2400" dirty="0" smtClean="0"/>
              <a:t>4.</a:t>
            </a:r>
            <a:r>
              <a:rPr lang="en-US" sz="2400" dirty="0" smtClean="0"/>
              <a:t>Last week</a:t>
            </a:r>
            <a:r>
              <a:rPr lang="ar-IQ" sz="2400" dirty="0" smtClean="0"/>
              <a:t> الاسبوع الماضي.</a:t>
            </a:r>
            <a:br>
              <a:rPr lang="ar-IQ" sz="2400" dirty="0" smtClean="0"/>
            </a:br>
            <a:r>
              <a:rPr lang="ar-IQ" sz="2400" dirty="0" smtClean="0"/>
              <a:t>5.</a:t>
            </a:r>
            <a:r>
              <a:rPr lang="en-US" sz="2400" dirty="0" smtClean="0"/>
              <a:t> Earlier this week</a:t>
            </a:r>
            <a:r>
              <a:rPr lang="ar-IQ" sz="2400" dirty="0" smtClean="0"/>
              <a:t> بداية هذا الاسبوع.</a:t>
            </a:r>
            <a:br>
              <a:rPr lang="ar-IQ" sz="2400" dirty="0" smtClean="0"/>
            </a:br>
            <a:r>
              <a:rPr lang="ar-IQ" sz="2400" dirty="0" smtClean="0"/>
              <a:t>6.</a:t>
            </a:r>
            <a:r>
              <a:rPr lang="en-US" sz="2400" dirty="0" smtClean="0"/>
              <a:t>yesterday</a:t>
            </a:r>
            <a:r>
              <a:rPr lang="ar-IQ" sz="2400" dirty="0" smtClean="0"/>
              <a:t> البارحة.</a:t>
            </a:r>
            <a:br>
              <a:rPr lang="ar-IQ" sz="2400" dirty="0" smtClean="0"/>
            </a:br>
            <a:r>
              <a:rPr lang="ar-IQ" sz="2400" dirty="0" smtClean="0"/>
              <a:t/>
            </a:r>
            <a:br>
              <a:rPr lang="ar-IQ" sz="2400" dirty="0" smtClean="0"/>
            </a:br>
            <a:r>
              <a:rPr lang="ar-IQ" sz="2400" dirty="0" smtClean="0"/>
              <a:t>2. </a:t>
            </a:r>
            <a:r>
              <a:rPr lang="ar-IQ" sz="2400" b="1" dirty="0" smtClean="0"/>
              <a:t>الحجم </a:t>
            </a:r>
            <a:r>
              <a:rPr lang="en-US" sz="2400" b="1" dirty="0" smtClean="0"/>
              <a:t>Size</a:t>
            </a:r>
            <a:r>
              <a:rPr lang="ar-IQ" sz="2400" b="1" dirty="0" smtClean="0"/>
              <a:t>: </a:t>
            </a:r>
            <a:r>
              <a:rPr lang="ar-IQ" sz="2400" dirty="0" smtClean="0"/>
              <a:t>الذي يتضمن الخيارات التالية كما في الشكل</a:t>
            </a:r>
            <a:endParaRPr lang="en-US" sz="2400" dirty="0"/>
          </a:p>
        </p:txBody>
      </p:sp>
      <p:sp>
        <p:nvSpPr>
          <p:cNvPr id="5" name="Slide Number Placeholder 4"/>
          <p:cNvSpPr>
            <a:spLocks noGrp="1"/>
          </p:cNvSpPr>
          <p:nvPr>
            <p:ph type="sldNum" sz="quarter" idx="12"/>
          </p:nvPr>
        </p:nvSpPr>
        <p:spPr/>
        <p:txBody>
          <a:bodyPr/>
          <a:lstStyle/>
          <a:p>
            <a:fld id="{456B1400-11AF-4370-9E10-8B3EE0AC2177}" type="slidenum">
              <a:rPr lang="en-US" smtClean="0"/>
              <a:pPr/>
              <a:t>4</a:t>
            </a:fld>
            <a:endParaRPr lang="en-US"/>
          </a:p>
        </p:txBody>
      </p:sp>
      <p:sp>
        <p:nvSpPr>
          <p:cNvPr id="6" name="Footer Placeholder 5"/>
          <p:cNvSpPr>
            <a:spLocks noGrp="1"/>
          </p:cNvSpPr>
          <p:nvPr>
            <p:ph type="ftr" sz="quarter" idx="11"/>
          </p:nvPr>
        </p:nvSpPr>
        <p:spPr>
          <a:xfrm>
            <a:off x="1714480" y="6356350"/>
            <a:ext cx="4305320" cy="365125"/>
          </a:xfrm>
        </p:spPr>
        <p:txBody>
          <a:bodyPr/>
          <a:lstStyle/>
          <a:p>
            <a:r>
              <a:rPr lang="ar-IQ" sz="1400" b="1" dirty="0" smtClean="0"/>
              <a:t>حاسبات</a:t>
            </a:r>
            <a:r>
              <a:rPr lang="ar-IQ" sz="1400" b="1" dirty="0" smtClean="0"/>
              <a:t>/ المرحلة الثانية           م. نجلاء عبد حمزة</a:t>
            </a:r>
            <a:endParaRPr lang="en-US" sz="1400" b="1" dirty="0"/>
          </a:p>
        </p:txBody>
      </p:sp>
      <p:pic>
        <p:nvPicPr>
          <p:cNvPr id="3074" name="Picture 2"/>
          <p:cNvPicPr>
            <a:picLocks noChangeAspect="1" noChangeArrowheads="1"/>
          </p:cNvPicPr>
          <p:nvPr/>
        </p:nvPicPr>
        <p:blipFill>
          <a:blip r:embed="rId2" cstate="print"/>
          <a:srcRect/>
          <a:stretch>
            <a:fillRect/>
          </a:stretch>
        </p:blipFill>
        <p:spPr bwMode="auto">
          <a:xfrm>
            <a:off x="2571736" y="3571876"/>
            <a:ext cx="4714908" cy="26432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11816"/>
          </a:xfrm>
        </p:spPr>
        <p:txBody>
          <a:bodyPr>
            <a:normAutofit fontScale="90000"/>
          </a:bodyPr>
          <a:lstStyle/>
          <a:p>
            <a:pPr algn="r" rtl="1"/>
            <a:r>
              <a:rPr lang="ar-IQ" sz="2700" dirty="0" smtClean="0"/>
              <a:t>1. </a:t>
            </a:r>
            <a:r>
              <a:rPr lang="en-US" sz="2700" dirty="0" smtClean="0"/>
              <a:t>Empty(0kb)</a:t>
            </a:r>
            <a:r>
              <a:rPr lang="ar-IQ" sz="2700" dirty="0" smtClean="0"/>
              <a:t> فارغ</a:t>
            </a:r>
            <a:br>
              <a:rPr lang="ar-IQ" sz="2700" dirty="0" smtClean="0"/>
            </a:br>
            <a:r>
              <a:rPr lang="ar-IQ" sz="2700" dirty="0" smtClean="0"/>
              <a:t>2.</a:t>
            </a:r>
            <a:r>
              <a:rPr lang="en-US" sz="2700" dirty="0" smtClean="0"/>
              <a:t>Tiny(0-10 kb)</a:t>
            </a:r>
            <a:r>
              <a:rPr lang="ar-IQ" sz="2700" dirty="0" smtClean="0"/>
              <a:t> جدا صغير.</a:t>
            </a:r>
            <a:br>
              <a:rPr lang="ar-IQ" sz="2700" dirty="0" smtClean="0"/>
            </a:br>
            <a:r>
              <a:rPr lang="ar-IQ" sz="2700" dirty="0" smtClean="0"/>
              <a:t>3.</a:t>
            </a:r>
            <a:r>
              <a:rPr lang="en-US" sz="2700" dirty="0" smtClean="0"/>
              <a:t>small(10-100kb)</a:t>
            </a:r>
            <a:r>
              <a:rPr lang="ar-IQ" sz="2700" dirty="0" smtClean="0"/>
              <a:t> صغير.</a:t>
            </a:r>
            <a:br>
              <a:rPr lang="ar-IQ" sz="2700" dirty="0" smtClean="0"/>
            </a:br>
            <a:r>
              <a:rPr lang="ar-IQ" sz="2700" dirty="0" smtClean="0"/>
              <a:t>4.</a:t>
            </a:r>
            <a:r>
              <a:rPr lang="en-US" sz="2700" dirty="0" smtClean="0"/>
              <a:t>Medium(100kb-1 </a:t>
            </a:r>
            <a:r>
              <a:rPr lang="en-US" sz="2700" dirty="0" err="1" smtClean="0"/>
              <a:t>mb</a:t>
            </a:r>
            <a:r>
              <a:rPr lang="en-US" sz="2700" dirty="0" smtClean="0"/>
              <a:t>)</a:t>
            </a:r>
            <a:r>
              <a:rPr lang="ar-IQ" sz="2700" dirty="0" smtClean="0"/>
              <a:t> متوسط.</a:t>
            </a:r>
            <a:br>
              <a:rPr lang="ar-IQ" sz="2700" dirty="0" smtClean="0"/>
            </a:br>
            <a:r>
              <a:rPr lang="ar-IQ" sz="2700" dirty="0" smtClean="0"/>
              <a:t>5.</a:t>
            </a:r>
            <a:r>
              <a:rPr lang="en-US" sz="2700" dirty="0" smtClean="0"/>
              <a:t>Large(1-16mb)</a:t>
            </a:r>
            <a:r>
              <a:rPr lang="ar-IQ" sz="2700" dirty="0" smtClean="0"/>
              <a:t> كبير</a:t>
            </a:r>
            <a:br>
              <a:rPr lang="ar-IQ" sz="2700" dirty="0" smtClean="0"/>
            </a:br>
            <a:r>
              <a:rPr lang="ar-IQ" sz="2700" dirty="0" smtClean="0"/>
              <a:t>6. </a:t>
            </a:r>
            <a:r>
              <a:rPr lang="en-US" sz="2700" dirty="0" smtClean="0"/>
              <a:t>Huge(16-128mb)</a:t>
            </a:r>
            <a:r>
              <a:rPr lang="ar-IQ" sz="2700" dirty="0" smtClean="0"/>
              <a:t> جدا كبير.</a:t>
            </a:r>
            <a:br>
              <a:rPr lang="ar-IQ" sz="2700" dirty="0" smtClean="0"/>
            </a:br>
            <a:r>
              <a:rPr lang="ar-IQ" sz="2700" dirty="0" smtClean="0"/>
              <a:t>7.</a:t>
            </a:r>
            <a:r>
              <a:rPr lang="en-US" sz="2700" dirty="0" smtClean="0"/>
              <a:t>Gigantic(&gt;128 </a:t>
            </a:r>
            <a:r>
              <a:rPr lang="en-US" sz="2700" dirty="0" err="1" smtClean="0"/>
              <a:t>mb</a:t>
            </a:r>
            <a:r>
              <a:rPr lang="en-US" sz="2700" dirty="0" smtClean="0"/>
              <a:t>)</a:t>
            </a:r>
            <a:r>
              <a:rPr lang="ar-IQ" sz="2700" dirty="0" smtClean="0"/>
              <a:t> جدا جدا كبير.</a:t>
            </a:r>
            <a:br>
              <a:rPr lang="ar-IQ" sz="2700" dirty="0" smtClean="0"/>
            </a:br>
            <a:r>
              <a:rPr lang="ar-IQ" sz="2700" dirty="0" smtClean="0"/>
              <a:t/>
            </a:r>
            <a:br>
              <a:rPr lang="ar-IQ" sz="2700" dirty="0" smtClean="0"/>
            </a:br>
            <a:r>
              <a:rPr lang="ar-IQ" sz="3600" b="1" dirty="0" smtClean="0"/>
              <a:t>اظهار المعلومات</a:t>
            </a:r>
            <a:r>
              <a:rPr lang="ar-IQ" sz="2700" dirty="0" smtClean="0"/>
              <a:t>: ان نظام التشغيل </a:t>
            </a:r>
            <a:r>
              <a:rPr lang="en-US" sz="2700" dirty="0" smtClean="0"/>
              <a:t>Windows7</a:t>
            </a:r>
            <a:r>
              <a:rPr lang="ar-IQ" sz="2700" dirty="0" smtClean="0"/>
              <a:t> فيه طرق عديدة لرؤية المجلدات والملفات فبالاضافة الى تغيير المعاينة تزودنا الواح المعاينة التمهيدية بمعلومات اضافية كي نتمكن من معرفة ما اذا كنا عثرنا على الملف المنشود ام لا دون فتحه ولاجراء المعاينة نقوم بما يأتي:-</a:t>
            </a:r>
            <a:r>
              <a:rPr lang="ar-IQ" sz="2400" dirty="0" smtClean="0"/>
              <a:t/>
            </a:r>
            <a:br>
              <a:rPr lang="ar-IQ" sz="2400" dirty="0" smtClean="0"/>
            </a:br>
            <a:r>
              <a:rPr lang="ar-IQ" sz="2400" dirty="0" smtClean="0"/>
              <a:t>1. ننقر زر تنظيم </a:t>
            </a:r>
            <a:r>
              <a:rPr lang="en-US" sz="2400" dirty="0" smtClean="0"/>
              <a:t>Organize</a:t>
            </a:r>
            <a:r>
              <a:rPr lang="ar-IQ" sz="2400" dirty="0" smtClean="0"/>
              <a:t> الموجود في الزاوية العليا اليسرى من النافذة ومن القائمة </a:t>
            </a:r>
            <a:r>
              <a:rPr lang="ar-IQ" sz="2400" dirty="0" smtClean="0"/>
              <a:t>المنسدلة </a:t>
            </a:r>
            <a:r>
              <a:rPr lang="ar-IQ" sz="2400" dirty="0" smtClean="0"/>
              <a:t>نؤشر الى التخطيط </a:t>
            </a:r>
            <a:r>
              <a:rPr lang="en-US" sz="2400" dirty="0" smtClean="0"/>
              <a:t>Layout</a:t>
            </a:r>
            <a:r>
              <a:rPr lang="ar-IQ" sz="2400" dirty="0" smtClean="0"/>
              <a:t> ونختار لوح التفاصيل </a:t>
            </a:r>
            <a:r>
              <a:rPr lang="en-US" sz="2400" dirty="0" smtClean="0"/>
              <a:t>Details pane</a:t>
            </a:r>
            <a:r>
              <a:rPr lang="ar-IQ" sz="2400" dirty="0"/>
              <a:t> </a:t>
            </a:r>
            <a:r>
              <a:rPr lang="ar-IQ" sz="2400" dirty="0" smtClean="0"/>
              <a:t>كما في الشكل</a:t>
            </a:r>
            <a:endParaRPr lang="en-US" sz="2400" dirty="0"/>
          </a:p>
        </p:txBody>
      </p:sp>
      <p:sp>
        <p:nvSpPr>
          <p:cNvPr id="5" name="Slide Number Placeholder 4"/>
          <p:cNvSpPr>
            <a:spLocks noGrp="1"/>
          </p:cNvSpPr>
          <p:nvPr>
            <p:ph type="sldNum" sz="quarter" idx="12"/>
          </p:nvPr>
        </p:nvSpPr>
        <p:spPr/>
        <p:txBody>
          <a:bodyPr/>
          <a:lstStyle/>
          <a:p>
            <a:fld id="{456B1400-11AF-4370-9E10-8B3EE0AC2177}" type="slidenum">
              <a:rPr lang="en-US" smtClean="0"/>
              <a:pPr/>
              <a:t>5</a:t>
            </a:fld>
            <a:endParaRPr lang="en-US"/>
          </a:p>
        </p:txBody>
      </p:sp>
      <p:sp>
        <p:nvSpPr>
          <p:cNvPr id="6" name="Footer Placeholder 5"/>
          <p:cNvSpPr>
            <a:spLocks noGrp="1"/>
          </p:cNvSpPr>
          <p:nvPr>
            <p:ph type="ftr" sz="quarter" idx="11"/>
          </p:nvPr>
        </p:nvSpPr>
        <p:spPr>
          <a:xfrm>
            <a:off x="1785918" y="6356350"/>
            <a:ext cx="4233882" cy="365125"/>
          </a:xfrm>
          <a:ln>
            <a:solidFill>
              <a:schemeClr val="bg2">
                <a:lumMod val="10000"/>
              </a:schemeClr>
            </a:solidFill>
          </a:ln>
        </p:spPr>
        <p:txBody>
          <a:bodyPr/>
          <a:lstStyle/>
          <a:p>
            <a:r>
              <a:rPr lang="ar-IQ" sz="1400" b="1" dirty="0" smtClean="0"/>
              <a:t> حاسبات/ المرحلة الثانية           م. نجلاء عبد حمزة</a:t>
            </a:r>
            <a:endParaRPr lang="en-US" sz="1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6143668"/>
          </a:xfrm>
        </p:spPr>
        <p:txBody>
          <a:bodyPr>
            <a:normAutofit fontScale="90000"/>
          </a:bodyPr>
          <a:lstStyle/>
          <a:p>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
            </a:r>
            <a:br>
              <a:rPr lang="ar-IQ" sz="2400" dirty="0" smtClean="0"/>
            </a:br>
            <a:r>
              <a:rPr lang="ar-IQ" sz="2400" dirty="0" smtClean="0"/>
              <a:t>2</a:t>
            </a:r>
            <a:r>
              <a:rPr lang="ar-IQ" sz="2400" dirty="0" smtClean="0"/>
              <a:t>. ننقر على </a:t>
            </a:r>
            <a:r>
              <a:rPr lang="ar-IQ" sz="2400" dirty="0" smtClean="0"/>
              <a:t>الملف المطلوب ومن ثم ننقر زر لوح المعاينة التمهيدية الموجود في الزاوية العليا اليمنى من النافذة</a:t>
            </a:r>
            <a:br>
              <a:rPr lang="ar-IQ" sz="2400" dirty="0" smtClean="0"/>
            </a:br>
            <a:r>
              <a:rPr lang="ar-IQ" sz="2400" dirty="0" smtClean="0"/>
              <a:t/>
            </a:r>
            <a:br>
              <a:rPr lang="ar-IQ" sz="2400" dirty="0" smtClean="0"/>
            </a:br>
            <a:r>
              <a:rPr lang="ar-IQ" sz="2400" dirty="0" smtClean="0"/>
              <a:t>3</a:t>
            </a:r>
            <a:r>
              <a:rPr lang="ar-IQ" sz="2400" dirty="0" smtClean="0"/>
              <a:t>. </a:t>
            </a:r>
            <a:r>
              <a:rPr lang="ar-IQ" sz="2400" dirty="0" smtClean="0"/>
              <a:t>عند ظهور المعاينة التمهيدية يمكن الاطلاع عليها مع العلم بأن ملفات الصوت والموسيقى والفيديو ليس لها معاينة تهيدية وانما يجب تشغيلها مباشرة.</a:t>
            </a:r>
            <a:br>
              <a:rPr lang="ar-IQ" sz="2400" dirty="0" smtClean="0"/>
            </a:br>
            <a:r>
              <a:rPr lang="ar-IQ" sz="2400" dirty="0" smtClean="0"/>
              <a:t>4. ننقر زر اظهار المعاينة التمهيدية مرة اخرى لالغاء المعاينة </a:t>
            </a:r>
            <a:r>
              <a:rPr lang="ar-IQ" sz="2400" dirty="0" smtClean="0"/>
              <a:t>التمهيدية                         </a:t>
            </a:r>
            <a:r>
              <a:rPr lang="ar-IQ" sz="2400" dirty="0" smtClean="0"/>
              <a:t/>
            </a:r>
            <a:br>
              <a:rPr lang="ar-IQ" sz="2400" dirty="0" smtClean="0"/>
            </a:br>
            <a:endParaRPr lang="en-US" sz="2400" dirty="0"/>
          </a:p>
        </p:txBody>
      </p:sp>
      <p:pic>
        <p:nvPicPr>
          <p:cNvPr id="3074" name="Picture 2"/>
          <p:cNvPicPr>
            <a:picLocks noChangeAspect="1" noChangeArrowheads="1"/>
          </p:cNvPicPr>
          <p:nvPr/>
        </p:nvPicPr>
        <p:blipFill>
          <a:blip r:embed="rId2" cstate="print"/>
          <a:srcRect/>
          <a:stretch>
            <a:fillRect/>
          </a:stretch>
        </p:blipFill>
        <p:spPr bwMode="auto">
          <a:xfrm flipH="1">
            <a:off x="2571736" y="4500570"/>
            <a:ext cx="800104" cy="500066"/>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456B1400-11AF-4370-9E10-8B3EE0AC2177}" type="slidenum">
              <a:rPr lang="en-US" smtClean="0"/>
              <a:pPr/>
              <a:t>6</a:t>
            </a:fld>
            <a:endParaRPr lang="en-US"/>
          </a:p>
        </p:txBody>
      </p:sp>
      <p:sp>
        <p:nvSpPr>
          <p:cNvPr id="7" name="Footer Placeholder 6"/>
          <p:cNvSpPr>
            <a:spLocks noGrp="1"/>
          </p:cNvSpPr>
          <p:nvPr>
            <p:ph type="ftr" sz="quarter" idx="11"/>
          </p:nvPr>
        </p:nvSpPr>
        <p:spPr>
          <a:xfrm>
            <a:off x="1500166" y="6356350"/>
            <a:ext cx="4519634" cy="365125"/>
          </a:xfrm>
          <a:ln>
            <a:solidFill>
              <a:schemeClr val="bg2">
                <a:lumMod val="10000"/>
              </a:schemeClr>
            </a:solidFill>
          </a:ln>
        </p:spPr>
        <p:txBody>
          <a:bodyPr/>
          <a:lstStyle/>
          <a:p>
            <a:r>
              <a:rPr lang="ar-IQ" sz="1400" b="1" dirty="0" smtClean="0"/>
              <a:t>حاسبات/ المرحلة الثانية           م. نجلاء عبد حمزة</a:t>
            </a:r>
            <a:endParaRPr lang="en-US" sz="1400" b="1" dirty="0"/>
          </a:p>
        </p:txBody>
      </p:sp>
      <p:pic>
        <p:nvPicPr>
          <p:cNvPr id="4098" name="Picture 2"/>
          <p:cNvPicPr>
            <a:picLocks noChangeAspect="1" noChangeArrowheads="1"/>
          </p:cNvPicPr>
          <p:nvPr/>
        </p:nvPicPr>
        <p:blipFill>
          <a:blip r:embed="rId3" cstate="print"/>
          <a:srcRect/>
          <a:stretch>
            <a:fillRect/>
          </a:stretch>
        </p:blipFill>
        <p:spPr bwMode="auto">
          <a:xfrm>
            <a:off x="2214546" y="428604"/>
            <a:ext cx="4786346" cy="3362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167</Words>
  <Application>Microsoft Office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 البحث Search: عندما نريد الوصول الى ملف او مجلد او برنامج مخزون في الحاسبة منذ فترة ولا نتذكر موقع الخزن فيمكن الاستعانة بميزة البحث الموجودة في نظام التشغيل ولاجراء عملية البحث نقوم بمايلي:- 1.افتح القائمة ابدأ . 2. سوف يظهر مربع البحث كما في الشكل الاتي.    3. ابدأ بكتابة اسم الملف او المجلد او البرنامج المراد البحث عنه. اثناء الكتابة سوف تظهر نتائج البحث فوق مربع البحث، انقر فوق اي نتيجة بحث لفتحها، او انقر فوق الزر مسح (   )       </vt:lpstr>
      <vt:lpstr>مربع البحث:- هو احد الطرق الاكثر ملائمة للبحث عن اشياء موجودة على الكمبيوتر، لايهم موقع العناصر بالضبط، حيث يتم من خلال مربع البحث البحث في كافة البرامج وكافة المجلدات في المجلد الشخصي ( الذي يتضمن المستندات والصور والموسيقى وسطح المكتب والمواقع الشائعة الاخرى) ويقوم ايضا بالبحث في رسائل البريد الالكتروني والرسائل الفورية المحفوظة .                                                                                                    خيارات البحث:- يمكن تضييق نطاق البحث  وذلك باضافة خصائص معينة للملف المطلوب البحث عنه وذلك للحصول على الموازنة بين سرعة البحث والقدرة على ايجاد الملف المطلوب. ولتحديد خيارات البحث نتبع ما يلي:- 1. افتح اي نافذة من نوافذ الـwindows. 2.النقر على مربع البحث الموجود في اعلى النافذة ( في شريط المسار )     3. النقر فوق مربع البحث ، ثم فوق احدى الخصائص الموجودة اسفل مربع البحث  </vt:lpstr>
      <vt:lpstr>  خصائص البحث تتضمن 1. تاريخ الانشاء ( التحديث )Data Modfied : الذي يتضمن الخيارات التالية كما في الشكل </vt:lpstr>
      <vt:lpstr>1.Along time ago من فترة طويلة. 2. Earlier this year بداية هذا العام. 3.Earlier this month بداية هذا الشهر. 4.Last week الاسبوع الماضي. 5. Earlier this week بداية هذا الاسبوع. 6.yesterday البارحة.  2. الحجم Size: الذي يتضمن الخيارات التالية كما في الشكل</vt:lpstr>
      <vt:lpstr>1. Empty(0kb) فارغ 2.Tiny(0-10 kb) جدا صغير. 3.small(10-100kb) صغير. 4.Medium(100kb-1 mb) متوسط. 5.Large(1-16mb) كبير 6. Huge(16-128mb) جدا كبير. 7.Gigantic(&gt;128 mb) جدا جدا كبير.  اظهار المعلومات: ان نظام التشغيل Windows7 فيه طرق عديدة لرؤية المجلدات والملفات فبالاضافة الى تغيير المعاينة تزودنا الواح المعاينة التمهيدية بمعلومات اضافية كي نتمكن من معرفة ما اذا كنا عثرنا على الملف المنشود ام لا دون فتحه ولاجراء المعاينة نقوم بما يأتي:- 1. ننقر زر تنظيم Organize الموجود في الزاوية العليا اليسرى من النافذة ومن القائمة المنسدلة نؤشر الى التخطيط Layout ونختار لوح التفاصيل Details pane كما في الشكل</vt:lpstr>
      <vt:lpstr>            2. ننقر على الملف المطلوب ومن ثم ننقر زر لوح المعاينة التمهيدية الموجود في الزاوية العليا اليمنى من النافذة  3. عند ظهور المعاينة التمهيدية يمكن الاطلاع عليها مع العلم بأن ملفات الصوت والموسيقى والفيديو ليس لها معاينة تهيدية وانما يجب تشغيلها مباشرة. 4. ننقر زر اظهار المعاينة التمهيدية مرة اخرى لالغاء المعاينة التمهيدية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البحث Search: عندما نريد الوصول الى ملف او مجلد او برنامج مخزون في الحاسبة منذ فترة ولا نتذكر موقع الخزن فيمكن الاستعانة بميزة البحث الموجودة في نظام التشغيل ولاجراء عملية البحث نقوم بمايلي:- 1.افتح القائمة ابدأ . 2. سوف يظهر مربع البحث كما في الشكل الاتي.</dc:title>
  <dc:creator>najlaa</dc:creator>
  <cp:lastModifiedBy>sp</cp:lastModifiedBy>
  <cp:revision>14</cp:revision>
  <dcterms:created xsi:type="dcterms:W3CDTF">2013-11-25T02:48:54Z</dcterms:created>
  <dcterms:modified xsi:type="dcterms:W3CDTF">2013-11-25T07:06:04Z</dcterms:modified>
</cp:coreProperties>
</file>